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71" r:id="rId3"/>
    <p:sldId id="272" r:id="rId4"/>
    <p:sldId id="273" r:id="rId5"/>
    <p:sldId id="274" r:id="rId6"/>
    <p:sldId id="275" r:id="rId7"/>
    <p:sldId id="256" r:id="rId8"/>
    <p:sldId id="258" r:id="rId9"/>
    <p:sldId id="259" r:id="rId10"/>
    <p:sldId id="260" r:id="rId11"/>
    <p:sldId id="262" r:id="rId12"/>
    <p:sldId id="263" r:id="rId13"/>
    <p:sldId id="261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hulabhorn Likit Display Medium" panose="020B0604020202020204" charset="-34"/>
      <p:regular r:id="rId28"/>
    </p:embeddedFont>
    <p:embeddedFont>
      <p:font typeface="milk tea Med" pitchFamily="2" charset="-34"/>
      <p:regular r:id="rId29"/>
    </p:embeddedFont>
    <p:embeddedFont>
      <p:font typeface="TH Sarabun New" panose="020B0500040200020003" pitchFamily="34" charset="-34"/>
      <p:regular r:id="rId30"/>
      <p:bold r:id="rId31"/>
      <p:italic r:id="rId32"/>
      <p:boldItalic r:id="rId33"/>
    </p:embeddedFont>
    <p:embeddedFont>
      <p:font typeface="TH SarabunPSK" panose="020B0500040200020003" pitchFamily="3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89C7ED"/>
    <a:srgbClr val="E1939B"/>
    <a:srgbClr val="F6C19D"/>
    <a:srgbClr val="D1D2D4"/>
    <a:srgbClr val="CAE3B1"/>
    <a:srgbClr val="F3726A"/>
    <a:srgbClr val="F2E3E1"/>
    <a:srgbClr val="E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D64EB64-9958-6FE5-90CC-9CF16D111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422C06D2-C5E0-A95A-EDA7-3226E66A5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65A9331-33AD-CCDC-073C-D60FEF27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AFDA553-77FC-08FC-B31D-DDA04E87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0EE8322-9292-6DF2-1F3B-70A10D67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2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AF59E2-EB1E-DACB-790F-6A648091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5D4E34E-C82B-40D5-2FAE-D9717946A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9AF2E4B-2AD5-033B-DAED-8DCC236B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EC5AC66-F24A-FDD3-698D-354ED07CE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CA6EB8C-04B4-7B37-341F-5B7D7A21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7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14A519A-E80C-29AF-856F-DD13DEFB3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75DADA4-A45D-687B-A900-ECB9A90A3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AB07AAA-6AE4-4DC2-F1DA-7908F655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9BCD3AA-1ADF-6B21-D526-BBC3A6FD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66B7021-73AB-4C9D-2487-387FFC03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40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FC929EB-0D52-0486-062D-30FB09FC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0BA5E78-C85E-CED2-27E2-89E037FD5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282F5C2-D516-A93C-2A57-54680CE9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30F0803-6894-8075-F9B4-CA0F3F50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93B54D0-C794-C54A-47AA-02007659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DBC20-66E4-D915-2ED0-38F1981B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75769D1-DC7C-23BE-6171-1170D51B8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35FE648-8DAB-D0A6-8459-261DAF9B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2B15368-4BFF-E2D4-8160-EF812473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60A1DE1-DDD7-829A-C598-34FA7516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4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B35C9E-3895-C2C4-9556-880B8A32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6A57416-D67C-63DE-4BE6-2CB8FFA06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CB69F0A-F26C-BBB3-41ED-23F36401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28B1C12-8E1B-1485-FEAB-64F1A0CD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5CBC3B1-808F-1DD3-894A-535489511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45B8DC9-FF62-895C-7604-05C076E2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68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0ED910C-EFCD-BFD6-801D-6F987D53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9A124CE-C879-0675-7EA0-8C69A7B92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7911A32A-EC4E-0DB8-3F99-5111A8CC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7F2F90DA-ECAF-08F1-7902-BC3FAC694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4E324819-8AF5-AD14-AEBE-608F62C67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B383D1D-6FCD-C66A-E8B0-47FB3E11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35FDC2B-A70F-4F28-53AB-0394AEC0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817F90B2-C719-DDF2-CDAD-58BD0166C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55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70E0F1D-E58C-4FD9-A725-85AD37070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58F8842-4954-881D-B782-6F8A7A62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52B008F-8D95-2B44-BD58-3B02B5B27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F9AAED-76BB-0EB0-47EA-2CA311D08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8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93EE369A-D17F-F873-0BA8-36F2D505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4688DCCC-443A-B2D8-4D56-08B23C8C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BFFF7E7-490B-76AF-69C6-D6732A72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65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E4AACD0-4CB4-0D82-10EB-1EAC4F52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2A00BD5-79D5-E184-28C5-5AD74D8FC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A03F77F-1B02-FC89-C47E-98895892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267D1EC8-2684-2F28-E81F-FEF0E51C4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76FE532-557F-17E6-F973-135568AE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1BE0441-FE3B-4D6E-2934-61CBD38D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08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01E792-5821-59A7-3657-023E11BF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9A47D4D2-2336-95BF-F1BB-EB43DBAEC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A1D11C0-C421-7905-7F18-22310EA70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374141D-3D65-398F-3BF2-3A9E93FF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CB135DD-9164-5497-0992-2219CDEA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BD91D07-B294-C4F5-A3C6-A7D764D8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67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510B73D-5803-2782-EE15-AC54A1616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F134D33-1AA2-A794-B694-BFD9975E0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3F79C8A-C53A-B56A-A68E-34DAF4F3A0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E3B60-2412-4A5B-8F56-6626A43CA5A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3149885-D865-9101-CDD8-F848D858C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429DF58-8CD2-895D-9AA3-08C7D50C8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CF42-E323-4525-9720-D49FDD4EB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8394B7B-365B-B3F8-6BB9-F9389D865875}"/>
              </a:ext>
            </a:extLst>
          </p:cNvPr>
          <p:cNvSpPr txBox="1"/>
          <p:nvPr/>
        </p:nvSpPr>
        <p:spPr>
          <a:xfrm>
            <a:off x="637455" y="5008672"/>
            <a:ext cx="10708470" cy="172354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latin typeface="milk tea Med" pitchFamily="2" charset="-34"/>
                <a:cs typeface="milk tea Med" pitchFamily="2" charset="-34"/>
              </a:rPr>
              <a:t>หน่วยการเรียนรู้ที่ 6</a:t>
            </a:r>
          </a:p>
          <a:p>
            <a:pPr algn="ctr"/>
            <a:r>
              <a:rPr lang="th-TH" sz="66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milk tea Med" pitchFamily="2" charset="-34"/>
                <a:cs typeface="milk tea Med" pitchFamily="2" charset="-34"/>
              </a:rPr>
              <a:t>มาตราส่วน ทิศ สัญลักษณ์</a:t>
            </a:r>
            <a:endParaRPr lang="th-TH" sz="4000" dirty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milk tea Med" pitchFamily="2" charset="-34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07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มาตราส่วน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Scale)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63EB027-DE20-37CE-6A91-A8F1E7478374}"/>
              </a:ext>
            </a:extLst>
          </p:cNvPr>
          <p:cNvSpPr txBox="1"/>
          <p:nvPr/>
        </p:nvSpPr>
        <p:spPr>
          <a:xfrm>
            <a:off x="616420" y="993913"/>
            <a:ext cx="10959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ตัวอย่าง</a:t>
            </a:r>
            <a:r>
              <a:rPr lang="th-TH" sz="28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th-TH" sz="28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rPr>
              <a:t>การใช้มาตราส่วนสัดส่วน การวาดมาตราส่วนเส้นและการหาระยะทางในแผนที่</a:t>
            </a:r>
          </a:p>
        </p:txBody>
      </p:sp>
      <p:pic>
        <p:nvPicPr>
          <p:cNvPr id="8" name="Picture 2" descr="C:\Users\tongchai.cha\Desktop\PTT_ภูมิศาสตร์_ม.2\แบบ\128.png">
            <a:extLst>
              <a:ext uri="{FF2B5EF4-FFF2-40B4-BE49-F238E27FC236}">
                <a16:creationId xmlns:a16="http://schemas.microsoft.com/office/drawing/2014/main" id="{5507DD6E-817D-1781-53D9-F318D2CBE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5" t="3165" r="3151" b="5401"/>
          <a:stretch/>
        </p:blipFill>
        <p:spPr bwMode="auto">
          <a:xfrm>
            <a:off x="616420" y="1822153"/>
            <a:ext cx="6989737" cy="4513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คำบรรยายภาพ: วงรี 17">
            <a:extLst>
              <a:ext uri="{FF2B5EF4-FFF2-40B4-BE49-F238E27FC236}">
                <a16:creationId xmlns:a16="http://schemas.microsoft.com/office/drawing/2014/main" id="{EB170288-C7D8-826D-F6E9-ED0685F38004}"/>
              </a:ext>
            </a:extLst>
          </p:cNvPr>
          <p:cNvSpPr/>
          <p:nvPr/>
        </p:nvSpPr>
        <p:spPr>
          <a:xfrm>
            <a:off x="5377911" y="1776760"/>
            <a:ext cx="2092272" cy="491602"/>
          </a:xfrm>
          <a:prstGeom prst="wedgeEllipseCallout">
            <a:avLst>
              <a:gd name="adj1" fmla="val 103366"/>
              <a:gd name="adj2" fmla="val 1350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72D68578-E4DF-B4BB-0C1B-115747019C77}"/>
              </a:ext>
            </a:extLst>
          </p:cNvPr>
          <p:cNvSpPr txBox="1"/>
          <p:nvPr/>
        </p:nvSpPr>
        <p:spPr>
          <a:xfrm>
            <a:off x="8663551" y="1822153"/>
            <a:ext cx="2330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มาตราส่วนแผนที่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F150B665-2B1E-F849-F753-95CA1BA2FF76}"/>
              </a:ext>
            </a:extLst>
          </p:cNvPr>
          <p:cNvSpPr txBox="1"/>
          <p:nvPr/>
        </p:nvSpPr>
        <p:spPr>
          <a:xfrm>
            <a:off x="7606157" y="2345373"/>
            <a:ext cx="434561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rPr>
              <a:t>1 : 1,000,000 </a:t>
            </a:r>
          </a:p>
          <a:p>
            <a:pPr algn="ctr"/>
            <a:r>
              <a:rPr lang="th-TH" sz="20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หมายความว่า </a:t>
            </a:r>
          </a:p>
          <a:p>
            <a:pPr algn="ctr"/>
            <a:r>
              <a:rPr lang="th-TH" sz="2000" dirty="0">
                <a:latin typeface="milk tea Med" pitchFamily="2" charset="-34"/>
                <a:cs typeface="milk tea Med" pitchFamily="2" charset="-34"/>
              </a:rPr>
              <a:t>1 เซนติเมตร ในแผนที่เท่ากับ </a:t>
            </a:r>
          </a:p>
          <a:p>
            <a:pPr algn="ctr"/>
            <a:r>
              <a:rPr lang="th-TH" sz="2000" dirty="0">
                <a:latin typeface="milk tea Med" pitchFamily="2" charset="-34"/>
                <a:cs typeface="milk tea Med" pitchFamily="2" charset="-34"/>
              </a:rPr>
              <a:t>1,000,000 เซนติเมตรบนพื้นโลก</a:t>
            </a:r>
          </a:p>
          <a:p>
            <a:pPr algn="ctr"/>
            <a:r>
              <a:rPr lang="th-TH" sz="2000" dirty="0">
                <a:latin typeface="milk tea Med" pitchFamily="2" charset="-34"/>
                <a:cs typeface="milk tea Med" pitchFamily="2" charset="-34"/>
              </a:rPr>
              <a:t> เท่ากับ 10,000 เมตร </a:t>
            </a:r>
          </a:p>
          <a:p>
            <a:pPr algn="ctr"/>
            <a:r>
              <a:rPr lang="th-TH" sz="2000" dirty="0">
                <a:latin typeface="milk tea Med" pitchFamily="2" charset="-34"/>
                <a:cs typeface="milk tea Med" pitchFamily="2" charset="-34"/>
              </a:rPr>
              <a:t>หรือเท่ากับ 10 กิโลเมตร</a:t>
            </a:r>
          </a:p>
          <a:p>
            <a:endParaRPr lang="th-TH" dirty="0"/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00CD0E1A-68B8-5646-FE3B-E211131273AD}"/>
              </a:ext>
            </a:extLst>
          </p:cNvPr>
          <p:cNvSpPr txBox="1"/>
          <p:nvPr/>
        </p:nvSpPr>
        <p:spPr>
          <a:xfrm>
            <a:off x="7533346" y="4723334"/>
            <a:ext cx="4491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วาดเป็นมาตราส่วนบรรทัด ได้ดังนี้</a:t>
            </a:r>
          </a:p>
        </p:txBody>
      </p: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2895F818-4C57-BB29-FF19-068CF2193D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36164" y="5269250"/>
            <a:ext cx="4116593" cy="11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7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มาตราส่วน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Scale)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63EB027-DE20-37CE-6A91-A8F1E7478374}"/>
              </a:ext>
            </a:extLst>
          </p:cNvPr>
          <p:cNvSpPr txBox="1"/>
          <p:nvPr/>
        </p:nvSpPr>
        <p:spPr>
          <a:xfrm>
            <a:off x="616420" y="781648"/>
            <a:ext cx="10959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ตัวอย่าง</a:t>
            </a:r>
            <a:r>
              <a:rPr lang="th-TH" sz="28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th-TH" sz="28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rPr>
              <a:t>การใช้มาตราส่วนสัดส่วน การวาดมาตราส่วนเส้นและการหาระยะทางในแผนที่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FA95279-E19C-A1BE-CD7D-ADE6F61F056E}"/>
              </a:ext>
            </a:extLst>
          </p:cNvPr>
          <p:cNvSpPr txBox="1"/>
          <p:nvPr/>
        </p:nvSpPr>
        <p:spPr>
          <a:xfrm>
            <a:off x="1463346" y="1383125"/>
            <a:ext cx="92652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การหาระยะทางในแผนที่จากเมืองชา</a:t>
            </a:r>
            <a:r>
              <a:rPr lang="th-TH" sz="2400" dirty="0" err="1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เนีย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ห่างจากเมืองเฮอราคลิ</a:t>
            </a:r>
            <a:r>
              <a:rPr lang="th-TH" sz="2400" dirty="0" err="1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ออน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 12.5 ซม. ในแผนที่</a:t>
            </a:r>
          </a:p>
        </p:txBody>
      </p:sp>
      <p:pic>
        <p:nvPicPr>
          <p:cNvPr id="4" name="Picture 2" descr="C:\Users\tongchai.cha\Desktop\PTT_ภูมิศาสตร์_ม.2\แบบ\128.png">
            <a:extLst>
              <a:ext uri="{FF2B5EF4-FFF2-40B4-BE49-F238E27FC236}">
                <a16:creationId xmlns:a16="http://schemas.microsoft.com/office/drawing/2014/main" id="{BF2C801E-3EE5-8BEB-4091-BC6E2A746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5" t="3165" r="3151" b="5401"/>
          <a:stretch/>
        </p:blipFill>
        <p:spPr bwMode="auto">
          <a:xfrm>
            <a:off x="737718" y="2381992"/>
            <a:ext cx="6020859" cy="38881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ลูกศรเชื่อมต่อแบบตรง 6">
            <a:extLst>
              <a:ext uri="{FF2B5EF4-FFF2-40B4-BE49-F238E27FC236}">
                <a16:creationId xmlns:a16="http://schemas.microsoft.com/office/drawing/2014/main" id="{46B69E9D-F1F6-C597-4724-998A65E6EFD6}"/>
              </a:ext>
            </a:extLst>
          </p:cNvPr>
          <p:cNvCxnSpPr/>
          <p:nvPr/>
        </p:nvCxnSpPr>
        <p:spPr>
          <a:xfrm>
            <a:off x="2112021" y="3916545"/>
            <a:ext cx="2023009" cy="38841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C:\Users\tongchai.cha\Desktop\PTT_ภูมิศาสตร์_ม.2\แบบ\132.png">
            <a:extLst>
              <a:ext uri="{FF2B5EF4-FFF2-40B4-BE49-F238E27FC236}">
                <a16:creationId xmlns:a16="http://schemas.microsoft.com/office/drawing/2014/main" id="{1B0769BF-37CC-0EDD-CD34-923C9FEB5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7527" y="3726970"/>
            <a:ext cx="3917533" cy="148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0C02F6CF-965D-1416-ED65-D7657D32A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676" y="2416777"/>
            <a:ext cx="4063692" cy="939107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689EDD68-15BF-B5B7-4C04-886CF4B253FF}"/>
              </a:ext>
            </a:extLst>
          </p:cNvPr>
          <p:cNvSpPr txBox="1"/>
          <p:nvPr/>
        </p:nvSpPr>
        <p:spPr>
          <a:xfrm>
            <a:off x="8026400" y="1982515"/>
            <a:ext cx="2702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milk tea Med" pitchFamily="2" charset="-34"/>
                <a:cs typeface="milk tea Med" pitchFamily="2" charset="-34"/>
              </a:rPr>
              <a:t>หามาตราส่วนแผนที่ ได้ดังนี้</a:t>
            </a:r>
            <a:endParaRPr lang="en-US" sz="2000" dirty="0"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119FC3D9-1D14-64E0-5450-9EB888BB42AA}"/>
              </a:ext>
            </a:extLst>
          </p:cNvPr>
          <p:cNvGrpSpPr/>
          <p:nvPr/>
        </p:nvGrpSpPr>
        <p:grpSpPr>
          <a:xfrm>
            <a:off x="7136859" y="3437239"/>
            <a:ext cx="4384707" cy="2832935"/>
            <a:chOff x="7183886" y="3619052"/>
            <a:chExt cx="4384707" cy="2832935"/>
          </a:xfrm>
        </p:grpSpPr>
        <p:grpSp>
          <p:nvGrpSpPr>
            <p:cNvPr id="25" name="Group 20">
              <a:extLst>
                <a:ext uri="{FF2B5EF4-FFF2-40B4-BE49-F238E27FC236}">
                  <a16:creationId xmlns:a16="http://schemas.microsoft.com/office/drawing/2014/main" id="{2EE17AA2-0A19-ECCB-E5F4-A6E7933192B0}"/>
                </a:ext>
              </a:extLst>
            </p:cNvPr>
            <p:cNvGrpSpPr/>
            <p:nvPr/>
          </p:nvGrpSpPr>
          <p:grpSpPr>
            <a:xfrm>
              <a:off x="7183886" y="3619052"/>
              <a:ext cx="4384707" cy="1080295"/>
              <a:chOff x="7978526" y="3861981"/>
              <a:chExt cx="3680727" cy="1080295"/>
            </a:xfrm>
          </p:grpSpPr>
          <p:sp>
            <p:nvSpPr>
              <p:cNvPr id="26" name="Rectangle 42">
                <a:extLst>
                  <a:ext uri="{FF2B5EF4-FFF2-40B4-BE49-F238E27FC236}">
                    <a16:creationId xmlns:a16="http://schemas.microsoft.com/office/drawing/2014/main" id="{D40BD59A-B5D2-9143-A638-2A93F612B1FF}"/>
                  </a:ext>
                </a:extLst>
              </p:cNvPr>
              <p:cNvSpPr/>
              <p:nvPr/>
            </p:nvSpPr>
            <p:spPr>
              <a:xfrm>
                <a:off x="9186778" y="4020625"/>
                <a:ext cx="3038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=</a:t>
                </a:r>
              </a:p>
            </p:txBody>
          </p:sp>
          <p:cxnSp>
            <p:nvCxnSpPr>
              <p:cNvPr id="27" name="Straight Connector 43">
                <a:extLst>
                  <a:ext uri="{FF2B5EF4-FFF2-40B4-BE49-F238E27FC236}">
                    <a16:creationId xmlns:a16="http://schemas.microsoft.com/office/drawing/2014/main" id="{1F311B49-562D-9BE0-E170-414DBEEC5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0662" y="4212595"/>
                <a:ext cx="2031063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44">
                <a:extLst>
                  <a:ext uri="{FF2B5EF4-FFF2-40B4-BE49-F238E27FC236}">
                    <a16:creationId xmlns:a16="http://schemas.microsoft.com/office/drawing/2014/main" id="{527589BD-D15E-F6B5-7A36-1DDA1D510479}"/>
                  </a:ext>
                </a:extLst>
              </p:cNvPr>
              <p:cNvSpPr/>
              <p:nvPr/>
            </p:nvSpPr>
            <p:spPr>
              <a:xfrm>
                <a:off x="9444490" y="3861981"/>
                <a:ext cx="19894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12.5</a:t>
                </a:r>
              </a:p>
            </p:txBody>
          </p:sp>
          <p:sp>
            <p:nvSpPr>
              <p:cNvPr id="29" name="Rectangle 50">
                <a:extLst>
                  <a:ext uri="{FF2B5EF4-FFF2-40B4-BE49-F238E27FC236}">
                    <a16:creationId xmlns:a16="http://schemas.microsoft.com/office/drawing/2014/main" id="{E55DDC22-33CE-2103-3EE3-F09333A41183}"/>
                  </a:ext>
                </a:extLst>
              </p:cNvPr>
              <p:cNvSpPr/>
              <p:nvPr/>
            </p:nvSpPr>
            <p:spPr>
              <a:xfrm>
                <a:off x="9413222" y="4234390"/>
                <a:ext cx="224603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ระยะทางจริงบนพื้นผิวโลก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lk tea Med" pitchFamily="2" charset="-34"/>
                  <a:cs typeface="milk tea Med" pitchFamily="2" charset="-34"/>
                </a:endParaRPr>
              </a:p>
            </p:txBody>
          </p:sp>
          <p:grpSp>
            <p:nvGrpSpPr>
              <p:cNvPr id="30" name="Group 60">
                <a:extLst>
                  <a:ext uri="{FF2B5EF4-FFF2-40B4-BE49-F238E27FC236}">
                    <a16:creationId xmlns:a16="http://schemas.microsoft.com/office/drawing/2014/main" id="{DEE0ED8E-BFF0-BB03-F417-A3594AA36E92}"/>
                  </a:ext>
                </a:extLst>
              </p:cNvPr>
              <p:cNvGrpSpPr/>
              <p:nvPr/>
            </p:nvGrpSpPr>
            <p:grpSpPr>
              <a:xfrm>
                <a:off x="7978526" y="3891947"/>
                <a:ext cx="1388524" cy="735410"/>
                <a:chOff x="9784393" y="4321088"/>
                <a:chExt cx="2976425" cy="735410"/>
              </a:xfrm>
            </p:grpSpPr>
            <p:cxnSp>
              <p:nvCxnSpPr>
                <p:cNvPr id="31" name="Straight Connector 62">
                  <a:extLst>
                    <a:ext uri="{FF2B5EF4-FFF2-40B4-BE49-F238E27FC236}">
                      <a16:creationId xmlns:a16="http://schemas.microsoft.com/office/drawing/2014/main" id="{1B56FC0B-89EC-A1C8-42A7-A04DDBC5F44C}"/>
                    </a:ext>
                  </a:extLst>
                </p:cNvPr>
                <p:cNvCxnSpPr/>
                <p:nvPr/>
              </p:nvCxnSpPr>
              <p:spPr>
                <a:xfrm>
                  <a:off x="10332366" y="4656388"/>
                  <a:ext cx="194305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63">
                  <a:extLst>
                    <a:ext uri="{FF2B5EF4-FFF2-40B4-BE49-F238E27FC236}">
                      <a16:creationId xmlns:a16="http://schemas.microsoft.com/office/drawing/2014/main" id="{823B3942-9C3A-0BED-CC5D-040D88C585AB}"/>
                    </a:ext>
                  </a:extLst>
                </p:cNvPr>
                <p:cNvSpPr/>
                <p:nvPr/>
              </p:nvSpPr>
              <p:spPr>
                <a:xfrm>
                  <a:off x="10961650" y="4321088"/>
                  <a:ext cx="576274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lk tea Med" pitchFamily="2" charset="-34"/>
                      <a:cs typeface="milk tea Med" pitchFamily="2" charset="-34"/>
                    </a:rPr>
                    <a:t>1</a:t>
                  </a:r>
                </a:p>
              </p:txBody>
            </p:sp>
            <p:sp>
              <p:nvSpPr>
                <p:cNvPr id="33" name="Rectangle 64">
                  <a:extLst>
                    <a:ext uri="{FF2B5EF4-FFF2-40B4-BE49-F238E27FC236}">
                      <a16:creationId xmlns:a16="http://schemas.microsoft.com/office/drawing/2014/main" id="{F16B98D7-47F8-19D4-F53B-3B648A4DCBCA}"/>
                    </a:ext>
                  </a:extLst>
                </p:cNvPr>
                <p:cNvSpPr/>
                <p:nvPr/>
              </p:nvSpPr>
              <p:spPr>
                <a:xfrm>
                  <a:off x="9784393" y="4656388"/>
                  <a:ext cx="297642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ilk tea Med" pitchFamily="2" charset="-34"/>
                      <a:cs typeface="milk tea Med" pitchFamily="2" charset="-34"/>
                    </a:rPr>
                    <a:t>1,000,000</a:t>
                  </a:r>
                </a:p>
              </p:txBody>
            </p:sp>
          </p:grpSp>
        </p:grpSp>
        <p:grpSp>
          <p:nvGrpSpPr>
            <p:cNvPr id="35" name="Group 21">
              <a:extLst>
                <a:ext uri="{FF2B5EF4-FFF2-40B4-BE49-F238E27FC236}">
                  <a16:creationId xmlns:a16="http://schemas.microsoft.com/office/drawing/2014/main" id="{3A40B80B-59C1-B0DC-2E2B-04DDD380D35A}"/>
                </a:ext>
              </a:extLst>
            </p:cNvPr>
            <p:cNvGrpSpPr/>
            <p:nvPr/>
          </p:nvGrpSpPr>
          <p:grpSpPr>
            <a:xfrm>
              <a:off x="7212989" y="4519780"/>
              <a:ext cx="4288318" cy="707886"/>
              <a:chOff x="7796448" y="4843041"/>
              <a:chExt cx="3599814" cy="707886"/>
            </a:xfrm>
          </p:grpSpPr>
          <p:sp>
            <p:nvSpPr>
              <p:cNvPr id="37" name="Rectangle 54">
                <a:extLst>
                  <a:ext uri="{FF2B5EF4-FFF2-40B4-BE49-F238E27FC236}">
                    <a16:creationId xmlns:a16="http://schemas.microsoft.com/office/drawing/2014/main" id="{B1FD0A58-742E-54A4-7B32-CD0A38BD8D5A}"/>
                  </a:ext>
                </a:extLst>
              </p:cNvPr>
              <p:cNvSpPr/>
              <p:nvPr/>
            </p:nvSpPr>
            <p:spPr>
              <a:xfrm>
                <a:off x="7796448" y="4843041"/>
                <a:ext cx="132195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ระยะทางจริง</a:t>
                </a:r>
              </a:p>
              <a:p>
                <a:pPr algn="ctr"/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บนพื้นผิวโลก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lk tea Med" pitchFamily="2" charset="-34"/>
                  <a:cs typeface="milk tea Med" pitchFamily="2" charset="-34"/>
                </a:endParaRPr>
              </a:p>
            </p:txBody>
          </p:sp>
          <p:sp>
            <p:nvSpPr>
              <p:cNvPr id="38" name="Rectangle 56">
                <a:extLst>
                  <a:ext uri="{FF2B5EF4-FFF2-40B4-BE49-F238E27FC236}">
                    <a16:creationId xmlns:a16="http://schemas.microsoft.com/office/drawing/2014/main" id="{AD262BF1-4200-7890-DE9E-F3A440002AD0}"/>
                  </a:ext>
                </a:extLst>
              </p:cNvPr>
              <p:cNvSpPr/>
              <p:nvPr/>
            </p:nvSpPr>
            <p:spPr>
              <a:xfrm>
                <a:off x="9060305" y="5003515"/>
                <a:ext cx="209418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12.5 x 1,000,000</a:t>
                </a:r>
              </a:p>
            </p:txBody>
          </p:sp>
          <p:sp>
            <p:nvSpPr>
              <p:cNvPr id="39" name="Rectangle 58">
                <a:extLst>
                  <a:ext uri="{FF2B5EF4-FFF2-40B4-BE49-F238E27FC236}">
                    <a16:creationId xmlns:a16="http://schemas.microsoft.com/office/drawing/2014/main" id="{5DEB4F19-B1D8-9285-7512-810073CCFA47}"/>
                  </a:ext>
                </a:extLst>
              </p:cNvPr>
              <p:cNvSpPr/>
              <p:nvPr/>
            </p:nvSpPr>
            <p:spPr>
              <a:xfrm>
                <a:off x="9087518" y="5009444"/>
                <a:ext cx="3038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=</a:t>
                </a:r>
              </a:p>
            </p:txBody>
          </p:sp>
          <p:sp>
            <p:nvSpPr>
              <p:cNvPr id="40" name="Rectangle 71">
                <a:extLst>
                  <a:ext uri="{FF2B5EF4-FFF2-40B4-BE49-F238E27FC236}">
                    <a16:creationId xmlns:a16="http://schemas.microsoft.com/office/drawing/2014/main" id="{B451660B-3660-2ED6-76B1-33CA55121819}"/>
                  </a:ext>
                </a:extLst>
              </p:cNvPr>
              <p:cNvSpPr/>
              <p:nvPr/>
            </p:nvSpPr>
            <p:spPr>
              <a:xfrm>
                <a:off x="10728991" y="4979403"/>
                <a:ext cx="6672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cm</a:t>
                </a:r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.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lk tea Med" pitchFamily="2" charset="-34"/>
                  <a:cs typeface="milk tea Med" pitchFamily="2" charset="-34"/>
                </a:endParaRPr>
              </a:p>
            </p:txBody>
          </p:sp>
        </p:grpSp>
        <p:grpSp>
          <p:nvGrpSpPr>
            <p:cNvPr id="41" name="Group 22">
              <a:extLst>
                <a:ext uri="{FF2B5EF4-FFF2-40B4-BE49-F238E27FC236}">
                  <a16:creationId xmlns:a16="http://schemas.microsoft.com/office/drawing/2014/main" id="{36163938-A552-4472-7CC1-2D1D14129EA0}"/>
                </a:ext>
              </a:extLst>
            </p:cNvPr>
            <p:cNvGrpSpPr/>
            <p:nvPr/>
          </p:nvGrpSpPr>
          <p:grpSpPr>
            <a:xfrm>
              <a:off x="8489774" y="5154023"/>
              <a:ext cx="2541051" cy="428096"/>
              <a:chOff x="9139525" y="5657272"/>
              <a:chExt cx="2133077" cy="428096"/>
            </a:xfrm>
          </p:grpSpPr>
          <p:sp>
            <p:nvSpPr>
              <p:cNvPr id="42" name="Rectangle 65">
                <a:extLst>
                  <a:ext uri="{FF2B5EF4-FFF2-40B4-BE49-F238E27FC236}">
                    <a16:creationId xmlns:a16="http://schemas.microsoft.com/office/drawing/2014/main" id="{B4DD346E-35C9-ECC6-7A46-F48DEF6BACF9}"/>
                  </a:ext>
                </a:extLst>
              </p:cNvPr>
              <p:cNvSpPr/>
              <p:nvPr/>
            </p:nvSpPr>
            <p:spPr>
              <a:xfrm>
                <a:off x="9353334" y="5685258"/>
                <a:ext cx="3038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=</a:t>
                </a:r>
              </a:p>
            </p:txBody>
          </p:sp>
          <p:sp>
            <p:nvSpPr>
              <p:cNvPr id="44" name="Rectangle 68">
                <a:extLst>
                  <a:ext uri="{FF2B5EF4-FFF2-40B4-BE49-F238E27FC236}">
                    <a16:creationId xmlns:a16="http://schemas.microsoft.com/office/drawing/2014/main" id="{85E1F24F-D0D1-40F4-F0AA-712FEE51E7A0}"/>
                  </a:ext>
                </a:extLst>
              </p:cNvPr>
              <p:cNvSpPr/>
              <p:nvPr/>
            </p:nvSpPr>
            <p:spPr>
              <a:xfrm>
                <a:off x="9139525" y="5685258"/>
                <a:ext cx="209418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12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,500,000</a:t>
                </a:r>
              </a:p>
            </p:txBody>
          </p:sp>
          <p:sp>
            <p:nvSpPr>
              <p:cNvPr id="45" name="Rectangle 72">
                <a:extLst>
                  <a:ext uri="{FF2B5EF4-FFF2-40B4-BE49-F238E27FC236}">
                    <a16:creationId xmlns:a16="http://schemas.microsoft.com/office/drawing/2014/main" id="{6208E4FE-1002-BC03-F27E-9068754FED0A}"/>
                  </a:ext>
                </a:extLst>
              </p:cNvPr>
              <p:cNvSpPr/>
              <p:nvPr/>
            </p:nvSpPr>
            <p:spPr>
              <a:xfrm>
                <a:off x="10605331" y="5657272"/>
                <a:ext cx="6672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cm</a:t>
                </a:r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.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lk tea Med" pitchFamily="2" charset="-34"/>
                  <a:cs typeface="milk tea Med" pitchFamily="2" charset="-34"/>
                </a:endParaRPr>
              </a:p>
            </p:txBody>
          </p:sp>
        </p:grpSp>
        <p:grpSp>
          <p:nvGrpSpPr>
            <p:cNvPr id="46" name="Group 23">
              <a:extLst>
                <a:ext uri="{FF2B5EF4-FFF2-40B4-BE49-F238E27FC236}">
                  <a16:creationId xmlns:a16="http://schemas.microsoft.com/office/drawing/2014/main" id="{721AC999-C26E-F7BA-898E-F7CB13718BFE}"/>
                </a:ext>
              </a:extLst>
            </p:cNvPr>
            <p:cNvGrpSpPr/>
            <p:nvPr/>
          </p:nvGrpSpPr>
          <p:grpSpPr>
            <a:xfrm>
              <a:off x="8335389" y="5614406"/>
              <a:ext cx="2494719" cy="424965"/>
              <a:chOff x="8974930" y="6224207"/>
              <a:chExt cx="2094183" cy="424965"/>
            </a:xfrm>
          </p:grpSpPr>
          <p:sp>
            <p:nvSpPr>
              <p:cNvPr id="47" name="Rectangle 66">
                <a:extLst>
                  <a:ext uri="{FF2B5EF4-FFF2-40B4-BE49-F238E27FC236}">
                    <a16:creationId xmlns:a16="http://schemas.microsoft.com/office/drawing/2014/main" id="{12E5B876-5A20-C796-170F-4E600849EBCC}"/>
                  </a:ext>
                </a:extLst>
              </p:cNvPr>
              <p:cNvSpPr/>
              <p:nvPr/>
            </p:nvSpPr>
            <p:spPr>
              <a:xfrm>
                <a:off x="9328977" y="6249062"/>
                <a:ext cx="3038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=</a:t>
                </a:r>
              </a:p>
            </p:txBody>
          </p:sp>
          <p:sp>
            <p:nvSpPr>
              <p:cNvPr id="48" name="Rectangle 69">
                <a:extLst>
                  <a:ext uri="{FF2B5EF4-FFF2-40B4-BE49-F238E27FC236}">
                    <a16:creationId xmlns:a16="http://schemas.microsoft.com/office/drawing/2014/main" id="{0A1B9759-AE4D-05AF-B718-E2235DD716BA}"/>
                  </a:ext>
                </a:extLst>
              </p:cNvPr>
              <p:cNvSpPr/>
              <p:nvPr/>
            </p:nvSpPr>
            <p:spPr>
              <a:xfrm>
                <a:off x="8974930" y="6228904"/>
                <a:ext cx="209418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125,000</a:t>
                </a:r>
              </a:p>
            </p:txBody>
          </p:sp>
          <p:sp>
            <p:nvSpPr>
              <p:cNvPr id="49" name="Rectangle 73">
                <a:extLst>
                  <a:ext uri="{FF2B5EF4-FFF2-40B4-BE49-F238E27FC236}">
                    <a16:creationId xmlns:a16="http://schemas.microsoft.com/office/drawing/2014/main" id="{13E2B018-89AE-85D5-8E52-0F789353F06A}"/>
                  </a:ext>
                </a:extLst>
              </p:cNvPr>
              <p:cNvSpPr/>
              <p:nvPr/>
            </p:nvSpPr>
            <p:spPr>
              <a:xfrm>
                <a:off x="10232380" y="6224207"/>
                <a:ext cx="6672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m</a:t>
                </a:r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.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lk tea Med" pitchFamily="2" charset="-34"/>
                  <a:cs typeface="milk tea Med" pitchFamily="2" charset="-34"/>
                </a:endParaRPr>
              </a:p>
            </p:txBody>
          </p:sp>
        </p:grpSp>
        <p:grpSp>
          <p:nvGrpSpPr>
            <p:cNvPr id="63" name="Group 23">
              <a:extLst>
                <a:ext uri="{FF2B5EF4-FFF2-40B4-BE49-F238E27FC236}">
                  <a16:creationId xmlns:a16="http://schemas.microsoft.com/office/drawing/2014/main" id="{985FFA9B-0C0F-FB94-7377-466F6ADFEDE1}"/>
                </a:ext>
              </a:extLst>
            </p:cNvPr>
            <p:cNvGrpSpPr/>
            <p:nvPr/>
          </p:nvGrpSpPr>
          <p:grpSpPr>
            <a:xfrm>
              <a:off x="8130162" y="6031735"/>
              <a:ext cx="2494719" cy="420252"/>
              <a:chOff x="8826272" y="6228920"/>
              <a:chExt cx="2094183" cy="420252"/>
            </a:xfrm>
          </p:grpSpPr>
          <p:sp>
            <p:nvSpPr>
              <p:cNvPr id="64" name="Rectangle 66">
                <a:extLst>
                  <a:ext uri="{FF2B5EF4-FFF2-40B4-BE49-F238E27FC236}">
                    <a16:creationId xmlns:a16="http://schemas.microsoft.com/office/drawing/2014/main" id="{11C4F9E9-4E5C-70D7-B790-7E6ED6D5D6D8}"/>
                  </a:ext>
                </a:extLst>
              </p:cNvPr>
              <p:cNvSpPr/>
              <p:nvPr/>
            </p:nvSpPr>
            <p:spPr>
              <a:xfrm>
                <a:off x="9320212" y="6249062"/>
                <a:ext cx="3038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=</a:t>
                </a:r>
              </a:p>
            </p:txBody>
          </p:sp>
          <p:sp>
            <p:nvSpPr>
              <p:cNvPr id="65" name="Rectangle 69">
                <a:extLst>
                  <a:ext uri="{FF2B5EF4-FFF2-40B4-BE49-F238E27FC236}">
                    <a16:creationId xmlns:a16="http://schemas.microsoft.com/office/drawing/2014/main" id="{30FC3C71-C640-E260-DD0E-213782C06848}"/>
                  </a:ext>
                </a:extLst>
              </p:cNvPr>
              <p:cNvSpPr/>
              <p:nvPr/>
            </p:nvSpPr>
            <p:spPr>
              <a:xfrm>
                <a:off x="8826272" y="6237736"/>
                <a:ext cx="209418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125</a:t>
                </a:r>
              </a:p>
            </p:txBody>
          </p:sp>
          <p:sp>
            <p:nvSpPr>
              <p:cNvPr id="66" name="Rectangle 73">
                <a:extLst>
                  <a:ext uri="{FF2B5EF4-FFF2-40B4-BE49-F238E27FC236}">
                    <a16:creationId xmlns:a16="http://schemas.microsoft.com/office/drawing/2014/main" id="{B469603E-9A2E-4C25-3839-383172C2CB81}"/>
                  </a:ext>
                </a:extLst>
              </p:cNvPr>
              <p:cNvSpPr/>
              <p:nvPr/>
            </p:nvSpPr>
            <p:spPr>
              <a:xfrm>
                <a:off x="9981766" y="6228920"/>
                <a:ext cx="6672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km</a:t>
                </a:r>
                <a:r>
                  <a:rPr lang="th-TH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lk tea Med" pitchFamily="2" charset="-34"/>
                    <a:cs typeface="milk tea Med" pitchFamily="2" charset="-34"/>
                  </a:rPr>
                  <a:t>.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lk tea Med" pitchFamily="2" charset="-34"/>
                  <a:cs typeface="milk tea Med" pitchFamily="2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9573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มาตราส่วน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Scale)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63EB027-DE20-37CE-6A91-A8F1E7478374}"/>
              </a:ext>
            </a:extLst>
          </p:cNvPr>
          <p:cNvSpPr txBox="1"/>
          <p:nvPr/>
        </p:nvSpPr>
        <p:spPr>
          <a:xfrm>
            <a:off x="616420" y="781648"/>
            <a:ext cx="10959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ตัวอย่าง</a:t>
            </a:r>
            <a:r>
              <a:rPr lang="th-TH" sz="28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th-TH" sz="28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rPr>
              <a:t>การใช้มาตราส่วนสัดส่วน การวาดมาตราส่วนเส้นและการหาระยะทางในแผนที่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1AF1FEA4-A771-8F71-C7F2-106B68F9D1FB}"/>
              </a:ext>
            </a:extLst>
          </p:cNvPr>
          <p:cNvGrpSpPr/>
          <p:nvPr/>
        </p:nvGrpSpPr>
        <p:grpSpPr>
          <a:xfrm>
            <a:off x="528712" y="1616529"/>
            <a:ext cx="7160668" cy="4624254"/>
            <a:chOff x="737718" y="1645920"/>
            <a:chExt cx="7160668" cy="4624254"/>
          </a:xfrm>
        </p:grpSpPr>
        <p:pic>
          <p:nvPicPr>
            <p:cNvPr id="4" name="Picture 2" descr="C:\Users\tongchai.cha\Desktop\PTT_ภูมิศาสตร์_ม.2\แบบ\128.png">
              <a:extLst>
                <a:ext uri="{FF2B5EF4-FFF2-40B4-BE49-F238E27FC236}">
                  <a16:creationId xmlns:a16="http://schemas.microsoft.com/office/drawing/2014/main" id="{BF2C801E-3EE5-8BEB-4091-BC6E2A746F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5" t="3165" r="3151" b="5401"/>
            <a:stretch/>
          </p:blipFill>
          <p:spPr bwMode="auto">
            <a:xfrm>
              <a:off x="737718" y="1645920"/>
              <a:ext cx="7160668" cy="46242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ลูกศรเชื่อมต่อแบบตรง 6">
              <a:extLst>
                <a:ext uri="{FF2B5EF4-FFF2-40B4-BE49-F238E27FC236}">
                  <a16:creationId xmlns:a16="http://schemas.microsoft.com/office/drawing/2014/main" id="{46B69E9D-F1F6-C597-4724-998A65E6EFD6}"/>
                </a:ext>
              </a:extLst>
            </p:cNvPr>
            <p:cNvCxnSpPr>
              <a:cxnSpLocks/>
            </p:cNvCxnSpPr>
            <p:nvPr/>
          </p:nvCxnSpPr>
          <p:spPr>
            <a:xfrm>
              <a:off x="2385881" y="3479120"/>
              <a:ext cx="2368190" cy="43742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4" descr="C:\Users\tongchai.cha\Desktop\PTT_ภูมิศาสตร์_ม.2\แบบ\132.png">
              <a:extLst>
                <a:ext uri="{FF2B5EF4-FFF2-40B4-BE49-F238E27FC236}">
                  <a16:creationId xmlns:a16="http://schemas.microsoft.com/office/drawing/2014/main" id="{1B0769BF-37CC-0EDD-CD34-923C9FEB55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1870" y="3285127"/>
              <a:ext cx="4217779" cy="1598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7A2E6048-AB8D-4859-B4D9-3A86C65E9D82}"/>
              </a:ext>
            </a:extLst>
          </p:cNvPr>
          <p:cNvSpPr txBox="1"/>
          <p:nvPr/>
        </p:nvSpPr>
        <p:spPr>
          <a:xfrm>
            <a:off x="7898386" y="1578973"/>
            <a:ext cx="37006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chemeClr val="accent5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มาตราส่วนบรรทัด</a:t>
            </a:r>
          </a:p>
          <a:p>
            <a:pPr algn="ctr"/>
            <a:r>
              <a:rPr lang="th-TH" sz="2800" dirty="0">
                <a:solidFill>
                  <a:schemeClr val="accent5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หาระยะทางในแผนที่</a:t>
            </a:r>
          </a:p>
          <a:p>
            <a:pPr algn="ctr"/>
            <a:r>
              <a:rPr lang="th-TH" sz="2000" dirty="0">
                <a:latin typeface="milk tea Med" pitchFamily="2" charset="-34"/>
                <a:cs typeface="milk tea Med" pitchFamily="2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โดยใช้ไม้บรรทัด</a:t>
            </a:r>
          </a:p>
          <a:p>
            <a:pPr algn="ctr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หรือเศษกระดาษวัดระยะ</a:t>
            </a:r>
          </a:p>
          <a:p>
            <a:pPr algn="ctr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ในแผนที่เพื่อนำมาเปรียบเทียบ</a:t>
            </a:r>
          </a:p>
          <a:p>
            <a:pPr algn="ctr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กับระยะมาตราส่วนเส้น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38974D9-1B77-5BA5-C8C1-91E29568243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69118" y="4256629"/>
            <a:ext cx="4187356" cy="959799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91ADD51B-5C49-3410-77D5-FD586DAED516}"/>
              </a:ext>
            </a:extLst>
          </p:cNvPr>
          <p:cNvSpPr txBox="1"/>
          <p:nvPr/>
        </p:nvSpPr>
        <p:spPr>
          <a:xfrm>
            <a:off x="7689380" y="5279027"/>
            <a:ext cx="41064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ได้ระยะทางประมาณ </a:t>
            </a:r>
          </a:p>
          <a:p>
            <a:pPr algn="ctr"/>
            <a:r>
              <a:rPr lang="th-TH" sz="32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125 กิโลเมตร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374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ทิศ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Direction)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4215177B-0AF8-3054-6FB0-B981DA8E953D}"/>
              </a:ext>
            </a:extLst>
          </p:cNvPr>
          <p:cNvSpPr txBox="1"/>
          <p:nvPr/>
        </p:nvSpPr>
        <p:spPr>
          <a:xfrm>
            <a:off x="972500" y="1120676"/>
            <a:ext cx="102469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rPr>
              <a:t>ทิศในแผนที่ </a:t>
            </a:r>
          </a:p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เครื่องหมายที่บ่งบอกทิศทางของแผนที่นั้น ๆ โดยส่วนมากจะกำหนดให้ด้านบนของแผนที่เป็นทิศเหนือ เพื่อได้ง่ายต่อความเข้าใจและสะดวกต่อการใช้งาน </a:t>
            </a:r>
          </a:p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โดยมีเครื่องหมายแสดงทิศเหนือหลากหลายรูปแบบ เช่น</a:t>
            </a: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6C9F4CF7-EB85-A07D-7C57-93BA6368FAB5}"/>
              </a:ext>
            </a:extLst>
          </p:cNvPr>
          <p:cNvGrpSpPr/>
          <p:nvPr/>
        </p:nvGrpSpPr>
        <p:grpSpPr>
          <a:xfrm>
            <a:off x="363767" y="3613471"/>
            <a:ext cx="11290051" cy="2694099"/>
            <a:chOff x="363767" y="3613471"/>
            <a:chExt cx="11290051" cy="2694099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6B99C279-0D0D-1068-EF2A-916B5470C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3767" y="3675740"/>
              <a:ext cx="2657417" cy="2631830"/>
            </a:xfrm>
            <a:prstGeom prst="rect">
              <a:avLst/>
            </a:prstGeom>
          </p:spPr>
        </p:pic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DB06B0F8-F169-C58D-1366-7EE54162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63201" y="3651159"/>
              <a:ext cx="1797800" cy="2604459"/>
            </a:xfrm>
            <a:prstGeom prst="rect">
              <a:avLst/>
            </a:prstGeom>
          </p:spPr>
        </p:pic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AB6AE6B4-24BE-2D3A-71FD-601B9965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73613" y="3613471"/>
              <a:ext cx="2516065" cy="2679833"/>
            </a:xfrm>
            <a:prstGeom prst="rect">
              <a:avLst/>
            </a:prstGeom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B0B6C851-34F4-22E8-E35B-17DB3CC06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385324" y="3613473"/>
              <a:ext cx="2650057" cy="2679833"/>
            </a:xfrm>
            <a:prstGeom prst="rect">
              <a:avLst/>
            </a:prstGeom>
          </p:spPr>
        </p:pic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58ADDD28-4DC1-2F4D-67DE-E0AEFF0E6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850604" y="3799228"/>
              <a:ext cx="1803214" cy="2308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03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ทิศ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Direction)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444F9D72-9E50-E643-ED70-2F64B9877029}"/>
              </a:ext>
            </a:extLst>
          </p:cNvPr>
          <p:cNvGrpSpPr/>
          <p:nvPr/>
        </p:nvGrpSpPr>
        <p:grpSpPr>
          <a:xfrm>
            <a:off x="300905" y="945892"/>
            <a:ext cx="6834554" cy="5753041"/>
            <a:chOff x="797168" y="750448"/>
            <a:chExt cx="6834554" cy="5753041"/>
          </a:xfrm>
        </p:grpSpPr>
        <p:pic>
          <p:nvPicPr>
            <p:cNvPr id="2050" name="Picture 2" descr="กราฟิกเว็คเตอร์ฟรีจาก โลก">
              <a:extLst>
                <a:ext uri="{FF2B5EF4-FFF2-40B4-BE49-F238E27FC236}">
                  <a16:creationId xmlns:a16="http://schemas.microsoft.com/office/drawing/2014/main" id="{FE2B5783-FFB3-2E8E-EF1A-FDC65DD23C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56"/>
            <a:stretch/>
          </p:blipFill>
          <p:spPr bwMode="auto">
            <a:xfrm>
              <a:off x="797168" y="750448"/>
              <a:ext cx="6834554" cy="575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รูปแบบอิสระ: รูปร่าง 12">
              <a:extLst>
                <a:ext uri="{FF2B5EF4-FFF2-40B4-BE49-F238E27FC236}">
                  <a16:creationId xmlns:a16="http://schemas.microsoft.com/office/drawing/2014/main" id="{52007EB8-6873-85D1-EFA0-CA4AE5F09F23}"/>
                </a:ext>
              </a:extLst>
            </p:cNvPr>
            <p:cNvSpPr/>
            <p:nvPr/>
          </p:nvSpPr>
          <p:spPr>
            <a:xfrm>
              <a:off x="3551104" y="1149428"/>
              <a:ext cx="672267" cy="2442072"/>
            </a:xfrm>
            <a:custGeom>
              <a:avLst/>
              <a:gdLst>
                <a:gd name="connsiteX0" fmla="*/ 0 w 672342"/>
                <a:gd name="connsiteY0" fmla="*/ 0 h 2353937"/>
                <a:gd name="connsiteX1" fmla="*/ 187286 w 672342"/>
                <a:gd name="connsiteY1" fmla="*/ 279093 h 2353937"/>
                <a:gd name="connsiteX2" fmla="*/ 429657 w 672342"/>
                <a:gd name="connsiteY2" fmla="*/ 738130 h 2353937"/>
                <a:gd name="connsiteX3" fmla="*/ 616944 w 672342"/>
                <a:gd name="connsiteY3" fmla="*/ 1314679 h 2353937"/>
                <a:gd name="connsiteX4" fmla="*/ 672029 w 672342"/>
                <a:gd name="connsiteY4" fmla="*/ 2089532 h 2353937"/>
                <a:gd name="connsiteX5" fmla="*/ 635306 w 672342"/>
                <a:gd name="connsiteY5" fmla="*/ 2353937 h 2353937"/>
                <a:gd name="connsiteX0" fmla="*/ 0 w 672401"/>
                <a:gd name="connsiteY0" fmla="*/ 0 h 2442072"/>
                <a:gd name="connsiteX1" fmla="*/ 187286 w 672401"/>
                <a:gd name="connsiteY1" fmla="*/ 279093 h 2442072"/>
                <a:gd name="connsiteX2" fmla="*/ 429657 w 672401"/>
                <a:gd name="connsiteY2" fmla="*/ 738130 h 2442072"/>
                <a:gd name="connsiteX3" fmla="*/ 616944 w 672401"/>
                <a:gd name="connsiteY3" fmla="*/ 1314679 h 2442072"/>
                <a:gd name="connsiteX4" fmla="*/ 672029 w 672401"/>
                <a:gd name="connsiteY4" fmla="*/ 2089532 h 2442072"/>
                <a:gd name="connsiteX5" fmla="*/ 638979 w 672401"/>
                <a:gd name="connsiteY5" fmla="*/ 2442072 h 2442072"/>
                <a:gd name="connsiteX0" fmla="*/ 0 w 672267"/>
                <a:gd name="connsiteY0" fmla="*/ 0 h 2442072"/>
                <a:gd name="connsiteX1" fmla="*/ 187286 w 672267"/>
                <a:gd name="connsiteY1" fmla="*/ 279093 h 2442072"/>
                <a:gd name="connsiteX2" fmla="*/ 429657 w 672267"/>
                <a:gd name="connsiteY2" fmla="*/ 738130 h 2442072"/>
                <a:gd name="connsiteX3" fmla="*/ 616944 w 672267"/>
                <a:gd name="connsiteY3" fmla="*/ 1314679 h 2442072"/>
                <a:gd name="connsiteX4" fmla="*/ 672029 w 672267"/>
                <a:gd name="connsiteY4" fmla="*/ 2089532 h 2442072"/>
                <a:gd name="connsiteX5" fmla="*/ 638979 w 672267"/>
                <a:gd name="connsiteY5" fmla="*/ 2442072 h 244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267" h="2442072">
                  <a:moveTo>
                    <a:pt x="0" y="0"/>
                  </a:moveTo>
                  <a:cubicBezTo>
                    <a:pt x="57838" y="78035"/>
                    <a:pt x="115677" y="156071"/>
                    <a:pt x="187286" y="279093"/>
                  </a:cubicBezTo>
                  <a:cubicBezTo>
                    <a:pt x="258895" y="402115"/>
                    <a:pt x="358047" y="565532"/>
                    <a:pt x="429657" y="738130"/>
                  </a:cubicBezTo>
                  <a:cubicBezTo>
                    <a:pt x="501267" y="910728"/>
                    <a:pt x="576549" y="1089445"/>
                    <a:pt x="616944" y="1314679"/>
                  </a:cubicBezTo>
                  <a:cubicBezTo>
                    <a:pt x="657339" y="1539913"/>
                    <a:pt x="668969" y="1916322"/>
                    <a:pt x="672029" y="2089532"/>
                  </a:cubicBezTo>
                  <a:cubicBezTo>
                    <a:pt x="675089" y="2262742"/>
                    <a:pt x="647854" y="2389129"/>
                    <a:pt x="638979" y="2442072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:a16="http://schemas.microsoft.com/office/drawing/2014/main" id="{AFE1C95C-2882-0677-66F4-29F72433F3DB}"/>
                </a:ext>
              </a:extLst>
            </p:cNvPr>
            <p:cNvSpPr/>
            <p:nvPr/>
          </p:nvSpPr>
          <p:spPr>
            <a:xfrm>
              <a:off x="2305594" y="1129937"/>
              <a:ext cx="1149532" cy="1959429"/>
            </a:xfrm>
            <a:custGeom>
              <a:avLst/>
              <a:gdLst>
                <a:gd name="connsiteX0" fmla="*/ 1149532 w 1149532"/>
                <a:gd name="connsiteY0" fmla="*/ 0 h 1959429"/>
                <a:gd name="connsiteX1" fmla="*/ 718457 w 1149532"/>
                <a:gd name="connsiteY1" fmla="*/ 561703 h 1959429"/>
                <a:gd name="connsiteX2" fmla="*/ 280852 w 1149532"/>
                <a:gd name="connsiteY2" fmla="*/ 1338943 h 1959429"/>
                <a:gd name="connsiteX3" fmla="*/ 0 w 1149532"/>
                <a:gd name="connsiteY3" fmla="*/ 1959429 h 195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532" h="1959429">
                  <a:moveTo>
                    <a:pt x="1149532" y="0"/>
                  </a:moveTo>
                  <a:cubicBezTo>
                    <a:pt x="1006384" y="169273"/>
                    <a:pt x="863237" y="338546"/>
                    <a:pt x="718457" y="561703"/>
                  </a:cubicBezTo>
                  <a:cubicBezTo>
                    <a:pt x="573677" y="784860"/>
                    <a:pt x="400595" y="1105989"/>
                    <a:pt x="280852" y="1338943"/>
                  </a:cubicBezTo>
                  <a:cubicBezTo>
                    <a:pt x="161109" y="1571897"/>
                    <a:pt x="80554" y="1765663"/>
                    <a:pt x="0" y="1959429"/>
                  </a:cubicBezTo>
                </a:path>
              </a:pathLst>
            </a:cu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รูปแบบอิสระ: รูปร่าง 19">
              <a:extLst>
                <a:ext uri="{FF2B5EF4-FFF2-40B4-BE49-F238E27FC236}">
                  <a16:creationId xmlns:a16="http://schemas.microsoft.com/office/drawing/2014/main" id="{0BE764A4-1D25-E6F8-F4A9-41CF8DA8DCB6}"/>
                </a:ext>
              </a:extLst>
            </p:cNvPr>
            <p:cNvSpPr/>
            <p:nvPr/>
          </p:nvSpPr>
          <p:spPr>
            <a:xfrm>
              <a:off x="3106168" y="1025250"/>
              <a:ext cx="474133" cy="248355"/>
            </a:xfrm>
            <a:custGeom>
              <a:avLst/>
              <a:gdLst>
                <a:gd name="connsiteX0" fmla="*/ 474133 w 474133"/>
                <a:gd name="connsiteY0" fmla="*/ 0 h 248355"/>
                <a:gd name="connsiteX1" fmla="*/ 474133 w 474133"/>
                <a:gd name="connsiteY1" fmla="*/ 0 h 248355"/>
                <a:gd name="connsiteX2" fmla="*/ 421452 w 474133"/>
                <a:gd name="connsiteY2" fmla="*/ 26340 h 248355"/>
                <a:gd name="connsiteX3" fmla="*/ 0 w 474133"/>
                <a:gd name="connsiteY3" fmla="*/ 203200 h 248355"/>
                <a:gd name="connsiteX4" fmla="*/ 285985 w 474133"/>
                <a:gd name="connsiteY4" fmla="*/ 248355 h 248355"/>
                <a:gd name="connsiteX5" fmla="*/ 474133 w 474133"/>
                <a:gd name="connsiteY5" fmla="*/ 0 h 24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4133" h="248355">
                  <a:moveTo>
                    <a:pt x="474133" y="0"/>
                  </a:moveTo>
                  <a:lnTo>
                    <a:pt x="474133" y="0"/>
                  </a:lnTo>
                  <a:lnTo>
                    <a:pt x="421452" y="26340"/>
                  </a:lnTo>
                  <a:lnTo>
                    <a:pt x="0" y="203200"/>
                  </a:lnTo>
                  <a:lnTo>
                    <a:pt x="285985" y="248355"/>
                  </a:lnTo>
                  <a:lnTo>
                    <a:pt x="474133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94E1989C-3AC0-6F18-226E-09C1B03F6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43235" y="901915"/>
              <a:ext cx="415737" cy="395940"/>
            </a:xfrm>
            <a:prstGeom prst="rect">
              <a:avLst/>
            </a:prstGeom>
          </p:spPr>
        </p:pic>
      </p:grp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638B72B3-552C-8B1B-A72F-B913ADFA02B1}"/>
              </a:ext>
            </a:extLst>
          </p:cNvPr>
          <p:cNvSpPr txBox="1"/>
          <p:nvPr/>
        </p:nvSpPr>
        <p:spPr>
          <a:xfrm>
            <a:off x="4796613" y="1118875"/>
            <a:ext cx="6401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ทิศที่ใช้ในแผนที่ที่ใช้วัด คือ </a:t>
            </a:r>
            <a:r>
              <a:rPr lang="th-TH" sz="28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rPr>
              <a:t>ทิศเหนือ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 ดังนี้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FE3C977A-19C9-D413-774E-3CB7993B3DE3}"/>
              </a:ext>
            </a:extLst>
          </p:cNvPr>
          <p:cNvGrpSpPr/>
          <p:nvPr/>
        </p:nvGrpSpPr>
        <p:grpSpPr>
          <a:xfrm>
            <a:off x="6635167" y="2522717"/>
            <a:ext cx="2438432" cy="4371660"/>
            <a:chOff x="6781199" y="2486340"/>
            <a:chExt cx="2438432" cy="4371660"/>
          </a:xfrm>
        </p:grpSpPr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30AC8C9E-1888-1693-3280-5187AB1546E2}"/>
                </a:ext>
              </a:extLst>
            </p:cNvPr>
            <p:cNvCxnSpPr/>
            <p:nvPr/>
          </p:nvCxnSpPr>
          <p:spPr>
            <a:xfrm flipV="1">
              <a:off x="7901872" y="2926080"/>
              <a:ext cx="0" cy="393192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047E12E-FD37-C310-3194-0412214A88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58149" y="4127863"/>
              <a:ext cx="943723" cy="2730137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D20058D5-F521-63AB-49F4-CAF88A17D3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01872" y="4066903"/>
              <a:ext cx="1076665" cy="2791097"/>
            </a:xfrm>
            <a:prstGeom prst="line">
              <a:avLst/>
            </a:prstGeom>
            <a:ln w="76200">
              <a:solidFill>
                <a:srgbClr val="E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รูปภาพ 37">
              <a:extLst>
                <a:ext uri="{FF2B5EF4-FFF2-40B4-BE49-F238E27FC236}">
                  <a16:creationId xmlns:a16="http://schemas.microsoft.com/office/drawing/2014/main" id="{C9BF2DA7-761E-E875-E776-E585947AA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78163" y="2486340"/>
              <a:ext cx="847417" cy="646232"/>
            </a:xfrm>
            <a:prstGeom prst="rect">
              <a:avLst/>
            </a:prstGeom>
          </p:spPr>
        </p:pic>
        <p:pic>
          <p:nvPicPr>
            <p:cNvPr id="39" name="รูปภาพ 38">
              <a:extLst>
                <a:ext uri="{FF2B5EF4-FFF2-40B4-BE49-F238E27FC236}">
                  <a16:creationId xmlns:a16="http://schemas.microsoft.com/office/drawing/2014/main" id="{15B7AB92-1CDD-AB9B-FB46-C8BB9DF88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443" y="3837289"/>
              <a:ext cx="482188" cy="459227"/>
            </a:xfrm>
            <a:prstGeom prst="rect">
              <a:avLst/>
            </a:prstGeom>
          </p:spPr>
        </p:pic>
        <p:sp>
          <p:nvSpPr>
            <p:cNvPr id="40" name="รูปแบบอิสระ: รูปร่าง 39">
              <a:extLst>
                <a:ext uri="{FF2B5EF4-FFF2-40B4-BE49-F238E27FC236}">
                  <a16:creationId xmlns:a16="http://schemas.microsoft.com/office/drawing/2014/main" id="{DBA995C4-1AF3-6416-8029-D66A35AAE50E}"/>
                </a:ext>
              </a:extLst>
            </p:cNvPr>
            <p:cNvSpPr/>
            <p:nvPr/>
          </p:nvSpPr>
          <p:spPr>
            <a:xfrm rot="18170289">
              <a:off x="6668310" y="4074764"/>
              <a:ext cx="474133" cy="248355"/>
            </a:xfrm>
            <a:custGeom>
              <a:avLst/>
              <a:gdLst>
                <a:gd name="connsiteX0" fmla="*/ 474133 w 474133"/>
                <a:gd name="connsiteY0" fmla="*/ 0 h 248355"/>
                <a:gd name="connsiteX1" fmla="*/ 474133 w 474133"/>
                <a:gd name="connsiteY1" fmla="*/ 0 h 248355"/>
                <a:gd name="connsiteX2" fmla="*/ 421452 w 474133"/>
                <a:gd name="connsiteY2" fmla="*/ 26340 h 248355"/>
                <a:gd name="connsiteX3" fmla="*/ 0 w 474133"/>
                <a:gd name="connsiteY3" fmla="*/ 203200 h 248355"/>
                <a:gd name="connsiteX4" fmla="*/ 285985 w 474133"/>
                <a:gd name="connsiteY4" fmla="*/ 248355 h 248355"/>
                <a:gd name="connsiteX5" fmla="*/ 474133 w 474133"/>
                <a:gd name="connsiteY5" fmla="*/ 0 h 24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4133" h="248355">
                  <a:moveTo>
                    <a:pt x="474133" y="0"/>
                  </a:moveTo>
                  <a:lnTo>
                    <a:pt x="474133" y="0"/>
                  </a:lnTo>
                  <a:lnTo>
                    <a:pt x="421452" y="26340"/>
                  </a:lnTo>
                  <a:lnTo>
                    <a:pt x="0" y="203200"/>
                  </a:lnTo>
                  <a:lnTo>
                    <a:pt x="285985" y="248355"/>
                  </a:lnTo>
                  <a:lnTo>
                    <a:pt x="474133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FE6F90EA-4901-9DCB-FCDB-98A315784B4B}"/>
              </a:ext>
            </a:extLst>
          </p:cNvPr>
          <p:cNvSpPr txBox="1"/>
          <p:nvPr/>
        </p:nvSpPr>
        <p:spPr>
          <a:xfrm>
            <a:off x="8376221" y="4451616"/>
            <a:ext cx="24932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ทิศเหนือจริง </a:t>
            </a:r>
            <a:endParaRPr lang="en-US" sz="2800" dirty="0">
              <a:solidFill>
                <a:srgbClr val="C00000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th-TH" sz="24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(</a:t>
            </a:r>
            <a:r>
              <a:rPr lang="en-US" sz="24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true north)</a:t>
            </a:r>
            <a:br>
              <a:rPr lang="th-TH" sz="24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แนวตามเส้นเมร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ิเ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ดี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ยน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ที่ชี้ไปยังขั้วโลกเหนือ</a:t>
            </a: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6D95BDF1-5DC8-C562-DB62-4085D3A5763F}"/>
              </a:ext>
            </a:extLst>
          </p:cNvPr>
          <p:cNvSpPr txBox="1"/>
          <p:nvPr/>
        </p:nvSpPr>
        <p:spPr>
          <a:xfrm>
            <a:off x="4896799" y="1847374"/>
            <a:ext cx="2747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rgbClr val="0070C0"/>
                </a:solidFill>
                <a:latin typeface="milk tea Med" pitchFamily="2" charset="-34"/>
                <a:cs typeface="milk tea Med" pitchFamily="2" charset="-34"/>
              </a:rPr>
              <a:t>ทิศเหนือกร</a:t>
            </a:r>
            <a:r>
              <a:rPr lang="th-TH" sz="2800" dirty="0" err="1">
                <a:solidFill>
                  <a:srgbClr val="0070C0"/>
                </a:solidFill>
                <a:latin typeface="milk tea Med" pitchFamily="2" charset="-34"/>
                <a:cs typeface="milk tea Med" pitchFamily="2" charset="-34"/>
              </a:rPr>
              <a:t>ิด</a:t>
            </a:r>
            <a:r>
              <a:rPr lang="th-TH" sz="2800" dirty="0">
                <a:solidFill>
                  <a:srgbClr val="0070C0"/>
                </a:solidFill>
                <a:latin typeface="milk tea Med" pitchFamily="2" charset="-34"/>
                <a:cs typeface="milk tea Med" pitchFamily="2" charset="-34"/>
              </a:rPr>
              <a:t> </a:t>
            </a:r>
            <a:endParaRPr lang="en-US" sz="2800" dirty="0">
              <a:solidFill>
                <a:srgbClr val="0070C0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th-TH" sz="2400" dirty="0">
                <a:solidFill>
                  <a:srgbClr val="0070C0"/>
                </a:solidFill>
                <a:latin typeface="milk tea Med" pitchFamily="2" charset="-34"/>
                <a:cs typeface="milk tea Med" pitchFamily="2" charset="-34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milk tea Med" pitchFamily="2" charset="-34"/>
                <a:cs typeface="milk tea Med" pitchFamily="2" charset="-34"/>
              </a:rPr>
              <a:t>grid north)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แนวทิศเหนือตามเส้นกร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ิด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ทางดิ่งของระบบเส้นโครงแผนที่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3F069158-D229-89E2-04A9-606E260C2CA6}"/>
              </a:ext>
            </a:extLst>
          </p:cNvPr>
          <p:cNvSpPr txBox="1"/>
          <p:nvPr/>
        </p:nvSpPr>
        <p:spPr>
          <a:xfrm>
            <a:off x="3368659" y="4396553"/>
            <a:ext cx="396347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ทิศเหนือแม่เหล็ก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th-TH" sz="20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 (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magnetic north)</a:t>
            </a:r>
            <a:endParaRPr lang="th-TH" sz="2000" dirty="0">
              <a:solidFill>
                <a:schemeClr val="accent6">
                  <a:lumMod val="50000"/>
                </a:schemeClr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แนวที่ปลายเข็มทิศชี้ไปในทิศทางที่เป็น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ขั้วเหนือแม่เหล็กโลก ส่วนลูกศรครึ่งซีกแสดงถึงทิศทาง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ของทิศเหนือแม่เหล็กที่บ่ายเบนไปจากทิศเหนือจริง</a:t>
            </a:r>
          </a:p>
        </p:txBody>
      </p:sp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F28822BA-6ACC-B099-A3A8-2EEB3C755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69577" y="2579312"/>
            <a:ext cx="2097701" cy="41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ทิศ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Direction)</a:t>
            </a: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D06C1592-08A7-E17C-2C4F-B0B94A769262}"/>
              </a:ext>
            </a:extLst>
          </p:cNvPr>
          <p:cNvSpPr/>
          <p:nvPr/>
        </p:nvSpPr>
        <p:spPr>
          <a:xfrm>
            <a:off x="4191949" y="937737"/>
            <a:ext cx="4536025" cy="58477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1.</a:t>
            </a:r>
            <a:r>
              <a:rPr lang="th-TH" sz="36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มุมแอ</a:t>
            </a:r>
            <a:r>
              <a:rPr lang="th-TH" sz="3600" dirty="0" err="1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ซิมัท</a:t>
            </a:r>
            <a:r>
              <a:rPr lang="th-TH" sz="36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 (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azimuth) 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DA8DDB-0F36-E53C-8D80-D63CF44A100F}"/>
              </a:ext>
            </a:extLst>
          </p:cNvPr>
          <p:cNvSpPr txBox="1"/>
          <p:nvPr/>
        </p:nvSpPr>
        <p:spPr>
          <a:xfrm>
            <a:off x="2054224" y="1637726"/>
            <a:ext cx="8083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chemeClr val="tx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วัดจากทิศเหนือไปตามเข็มนาฬิกา มีค่ามุมไม่เกิน 360 องศา</a:t>
            </a:r>
            <a:endParaRPr lang="th-TH" dirty="0">
              <a:solidFill>
                <a:schemeClr val="tx2">
                  <a:lumMod val="50000"/>
                </a:schemeClr>
              </a:solidFill>
              <a:latin typeface="milk tea Med" pitchFamily="2" charset="-34"/>
              <a:cs typeface="milk tea Med" pitchFamily="2" charset="-34"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0AEB3822-DB25-CF7E-C5C8-670ACBE3CB86}"/>
              </a:ext>
            </a:extLst>
          </p:cNvPr>
          <p:cNvGrpSpPr/>
          <p:nvPr/>
        </p:nvGrpSpPr>
        <p:grpSpPr>
          <a:xfrm>
            <a:off x="4090347" y="2396206"/>
            <a:ext cx="4011300" cy="4060211"/>
            <a:chOff x="4027325" y="2480289"/>
            <a:chExt cx="4011300" cy="4060211"/>
          </a:xfrm>
        </p:grpSpPr>
        <p:pic>
          <p:nvPicPr>
            <p:cNvPr id="7" name="Picture 3" descr="C:\Users\tongchai.cha\Desktop\PTT_ภูมิศาสตร์_ม.2\แบบ\124.png">
              <a:extLst>
                <a:ext uri="{FF2B5EF4-FFF2-40B4-BE49-F238E27FC236}">
                  <a16:creationId xmlns:a16="http://schemas.microsoft.com/office/drawing/2014/main" id="{4B16EB55-18CD-0E6B-9B9A-BC29D89D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950" y="2732224"/>
              <a:ext cx="3682050" cy="367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วงรี 7">
              <a:extLst>
                <a:ext uri="{FF2B5EF4-FFF2-40B4-BE49-F238E27FC236}">
                  <a16:creationId xmlns:a16="http://schemas.microsoft.com/office/drawing/2014/main" id="{8CA7B709-B522-0254-73DE-A044F7955A0C}"/>
                </a:ext>
              </a:extLst>
            </p:cNvPr>
            <p:cNvSpPr/>
            <p:nvPr/>
          </p:nvSpPr>
          <p:spPr>
            <a:xfrm>
              <a:off x="4027325" y="2596531"/>
              <a:ext cx="4011300" cy="3943969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สามเหลี่ยมหน้าจั่ว 8">
              <a:extLst>
                <a:ext uri="{FF2B5EF4-FFF2-40B4-BE49-F238E27FC236}">
                  <a16:creationId xmlns:a16="http://schemas.microsoft.com/office/drawing/2014/main" id="{59269E12-B0F2-0006-B489-475EF8F0AA6E}"/>
                </a:ext>
              </a:extLst>
            </p:cNvPr>
            <p:cNvSpPr/>
            <p:nvPr/>
          </p:nvSpPr>
          <p:spPr>
            <a:xfrm rot="5168237">
              <a:off x="5777000" y="2488161"/>
              <a:ext cx="255513" cy="23976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คำบรรยายภาพ: วงรี 10">
            <a:extLst>
              <a:ext uri="{FF2B5EF4-FFF2-40B4-BE49-F238E27FC236}">
                <a16:creationId xmlns:a16="http://schemas.microsoft.com/office/drawing/2014/main" id="{61B1D756-E576-CED5-4CC0-D8403AE6B9EB}"/>
              </a:ext>
            </a:extLst>
          </p:cNvPr>
          <p:cNvSpPr/>
          <p:nvPr/>
        </p:nvSpPr>
        <p:spPr>
          <a:xfrm>
            <a:off x="378372" y="421646"/>
            <a:ext cx="3163614" cy="830682"/>
          </a:xfrm>
          <a:prstGeom prst="wedgeEllipseCallout">
            <a:avLst>
              <a:gd name="adj1" fmla="val 66460"/>
              <a:gd name="adj2" fmla="val 5338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การเรียกมุมของทิศในแนวราบ มี 2 แบบ</a:t>
            </a: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60E9873A-B27A-B502-C095-6704866A9019}"/>
              </a:ext>
            </a:extLst>
          </p:cNvPr>
          <p:cNvSpPr/>
          <p:nvPr/>
        </p:nvSpPr>
        <p:spPr>
          <a:xfrm>
            <a:off x="8394209" y="2492387"/>
            <a:ext cx="3242550" cy="39439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D8FF9573-1811-2A72-98E9-C410CD972FBB}"/>
              </a:ext>
            </a:extLst>
          </p:cNvPr>
          <p:cNvSpPr txBox="1"/>
          <p:nvPr/>
        </p:nvSpPr>
        <p:spPr>
          <a:xfrm>
            <a:off x="9365460" y="2556413"/>
            <a:ext cx="1461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ilk tea Med" pitchFamily="2" charset="-34"/>
                <a:cs typeface="milk tea Med" pitchFamily="2" charset="-34"/>
              </a:rPr>
              <a:t>ตัวอย่าง</a:t>
            </a:r>
          </a:p>
        </p:txBody>
      </p:sp>
      <p:cxnSp>
        <p:nvCxnSpPr>
          <p:cNvPr id="34" name="ลูกศรเชื่อมต่อแบบตรง 33">
            <a:extLst>
              <a:ext uri="{FF2B5EF4-FFF2-40B4-BE49-F238E27FC236}">
                <a16:creationId xmlns:a16="http://schemas.microsoft.com/office/drawing/2014/main" id="{D255F352-3580-5ACF-27C3-EFF95FD44785}"/>
              </a:ext>
            </a:extLst>
          </p:cNvPr>
          <p:cNvCxnSpPr>
            <a:cxnSpLocks/>
          </p:cNvCxnSpPr>
          <p:nvPr/>
        </p:nvCxnSpPr>
        <p:spPr>
          <a:xfrm flipV="1">
            <a:off x="6095996" y="2743200"/>
            <a:ext cx="1428440" cy="17211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>
            <a:extLst>
              <a:ext uri="{FF2B5EF4-FFF2-40B4-BE49-F238E27FC236}">
                <a16:creationId xmlns:a16="http://schemas.microsoft.com/office/drawing/2014/main" id="{EE00E623-3A9C-6835-5D38-9EC6FBC2B021}"/>
              </a:ext>
            </a:extLst>
          </p:cNvPr>
          <p:cNvCxnSpPr>
            <a:cxnSpLocks/>
          </p:cNvCxnSpPr>
          <p:nvPr/>
        </p:nvCxnSpPr>
        <p:spPr>
          <a:xfrm>
            <a:off x="6095996" y="4453244"/>
            <a:ext cx="1904048" cy="109585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ลูกศรเชื่อมต่อแบบตรง 47">
            <a:extLst>
              <a:ext uri="{FF2B5EF4-FFF2-40B4-BE49-F238E27FC236}">
                <a16:creationId xmlns:a16="http://schemas.microsoft.com/office/drawing/2014/main" id="{19064354-9DBD-0A94-ED75-0B03AC43F486}"/>
              </a:ext>
            </a:extLst>
          </p:cNvPr>
          <p:cNvCxnSpPr>
            <a:cxnSpLocks/>
          </p:cNvCxnSpPr>
          <p:nvPr/>
        </p:nvCxnSpPr>
        <p:spPr>
          <a:xfrm flipH="1">
            <a:off x="4254972" y="4464371"/>
            <a:ext cx="1841024" cy="12989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>
            <a:extLst>
              <a:ext uri="{FF2B5EF4-FFF2-40B4-BE49-F238E27FC236}">
                <a16:creationId xmlns:a16="http://schemas.microsoft.com/office/drawing/2014/main" id="{FF7415AE-6677-6FAD-2567-97387C37348F}"/>
              </a:ext>
            </a:extLst>
          </p:cNvPr>
          <p:cNvCxnSpPr>
            <a:cxnSpLocks/>
          </p:cNvCxnSpPr>
          <p:nvPr/>
        </p:nvCxnSpPr>
        <p:spPr>
          <a:xfrm flipH="1" flipV="1">
            <a:off x="5711622" y="2338598"/>
            <a:ext cx="384374" cy="21090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วงรี 54">
            <a:extLst>
              <a:ext uri="{FF2B5EF4-FFF2-40B4-BE49-F238E27FC236}">
                <a16:creationId xmlns:a16="http://schemas.microsoft.com/office/drawing/2014/main" id="{BEB3E06C-B1D9-FD46-BC79-09E173C39B6D}"/>
              </a:ext>
            </a:extLst>
          </p:cNvPr>
          <p:cNvSpPr/>
          <p:nvPr/>
        </p:nvSpPr>
        <p:spPr>
          <a:xfrm>
            <a:off x="7514537" y="2556413"/>
            <a:ext cx="216191" cy="2186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lk tea Med" pitchFamily="2" charset="-34"/>
                <a:cs typeface="milk tea Med" pitchFamily="2" charset="-34"/>
              </a:rPr>
              <a:t>A</a:t>
            </a:r>
          </a:p>
        </p:txBody>
      </p:sp>
      <p:sp>
        <p:nvSpPr>
          <p:cNvPr id="56" name="วงรี 55">
            <a:extLst>
              <a:ext uri="{FF2B5EF4-FFF2-40B4-BE49-F238E27FC236}">
                <a16:creationId xmlns:a16="http://schemas.microsoft.com/office/drawing/2014/main" id="{9A3908E4-0CBB-766C-CF94-F755AC0C8D88}"/>
              </a:ext>
            </a:extLst>
          </p:cNvPr>
          <p:cNvSpPr/>
          <p:nvPr/>
        </p:nvSpPr>
        <p:spPr>
          <a:xfrm>
            <a:off x="8009628" y="5500709"/>
            <a:ext cx="216191" cy="2186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lk tea Med" pitchFamily="2" charset="-34"/>
                <a:cs typeface="milk tea Med" pitchFamily="2" charset="-34"/>
              </a:rPr>
              <a:t>B</a:t>
            </a:r>
          </a:p>
        </p:txBody>
      </p:sp>
      <p:grpSp>
        <p:nvGrpSpPr>
          <p:cNvPr id="2049" name="กลุ่ม 2048">
            <a:extLst>
              <a:ext uri="{FF2B5EF4-FFF2-40B4-BE49-F238E27FC236}">
                <a16:creationId xmlns:a16="http://schemas.microsoft.com/office/drawing/2014/main" id="{2943432E-C69F-F4E6-3766-CDF8C6F57CE3}"/>
              </a:ext>
            </a:extLst>
          </p:cNvPr>
          <p:cNvGrpSpPr/>
          <p:nvPr/>
        </p:nvGrpSpPr>
        <p:grpSpPr>
          <a:xfrm>
            <a:off x="683172" y="2492387"/>
            <a:ext cx="3541820" cy="3943968"/>
            <a:chOff x="683172" y="2492387"/>
            <a:chExt cx="3541820" cy="3943968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:a16="http://schemas.microsoft.com/office/drawing/2014/main" id="{C4F165E3-6B77-8AC2-F2FF-6993EFE3C96C}"/>
                </a:ext>
              </a:extLst>
            </p:cNvPr>
            <p:cNvSpPr/>
            <p:nvPr/>
          </p:nvSpPr>
          <p:spPr>
            <a:xfrm>
              <a:off x="683172" y="2492387"/>
              <a:ext cx="3242550" cy="3943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AF4EACBB-A8D5-9633-7193-8B2B59AA4A96}"/>
                </a:ext>
              </a:extLst>
            </p:cNvPr>
            <p:cNvSpPr txBox="1"/>
            <p:nvPr/>
          </p:nvSpPr>
          <p:spPr>
            <a:xfrm>
              <a:off x="1950247" y="2804225"/>
              <a:ext cx="1847538" cy="3600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ทิศเหนือ 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 องศา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800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ทิศตะวันออก </a:t>
              </a:r>
              <a:r>
                <a:rPr lang="en-US" sz="2800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90 องศา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800" dirty="0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ทิศตะวันตก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270 องศา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800" dirty="0">
                  <a:solidFill>
                    <a:srgbClr val="C00000"/>
                  </a:solidFill>
                  <a:latin typeface="milk tea Med" pitchFamily="2" charset="-34"/>
                  <a:cs typeface="milk tea Med" pitchFamily="2" charset="-34"/>
                </a:rPr>
                <a:t>ทิศใต้ </a:t>
              </a:r>
              <a:endParaRPr lang="en-US" sz="28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180 องศา</a:t>
              </a:r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40B906C5-2FE4-D905-3C83-B3B49C7D0399}"/>
                </a:ext>
              </a:extLst>
            </p:cNvPr>
            <p:cNvSpPr/>
            <p:nvPr/>
          </p:nvSpPr>
          <p:spPr>
            <a:xfrm>
              <a:off x="1114097" y="2905350"/>
              <a:ext cx="708213" cy="70653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N</a:t>
              </a:r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55BEB868-E794-0452-5DC2-B4B9FB5D71B7}"/>
                </a:ext>
              </a:extLst>
            </p:cNvPr>
            <p:cNvSpPr/>
            <p:nvPr/>
          </p:nvSpPr>
          <p:spPr>
            <a:xfrm>
              <a:off x="1095753" y="3757839"/>
              <a:ext cx="708213" cy="7065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E</a:t>
              </a:r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801E654F-00EC-8213-78C9-7425A2782C48}"/>
                </a:ext>
              </a:extLst>
            </p:cNvPr>
            <p:cNvSpPr/>
            <p:nvPr/>
          </p:nvSpPr>
          <p:spPr>
            <a:xfrm>
              <a:off x="1077409" y="4604718"/>
              <a:ext cx="708213" cy="70653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W</a:t>
              </a:r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445C55F5-3993-1E44-61B0-B4622E6EEC93}"/>
                </a:ext>
              </a:extLst>
            </p:cNvPr>
            <p:cNvSpPr/>
            <p:nvPr/>
          </p:nvSpPr>
          <p:spPr>
            <a:xfrm>
              <a:off x="1077409" y="5457308"/>
              <a:ext cx="708213" cy="706532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S</a:t>
              </a:r>
            </a:p>
          </p:txBody>
        </p:sp>
        <p:sp>
          <p:nvSpPr>
            <p:cNvPr id="57" name="วงรี 56">
              <a:extLst>
                <a:ext uri="{FF2B5EF4-FFF2-40B4-BE49-F238E27FC236}">
                  <a16:creationId xmlns:a16="http://schemas.microsoft.com/office/drawing/2014/main" id="{EC7CAFE7-FEA6-C1D4-1BC2-C13FE6B2B1EB}"/>
                </a:ext>
              </a:extLst>
            </p:cNvPr>
            <p:cNvSpPr/>
            <p:nvPr/>
          </p:nvSpPr>
          <p:spPr>
            <a:xfrm>
              <a:off x="4008801" y="5719408"/>
              <a:ext cx="216191" cy="2186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ilk tea Med" pitchFamily="2" charset="-34"/>
                  <a:cs typeface="milk tea Med" pitchFamily="2" charset="-34"/>
                </a:rPr>
                <a:t>C</a:t>
              </a:r>
            </a:p>
          </p:txBody>
        </p:sp>
      </p:grpSp>
      <p:sp>
        <p:nvSpPr>
          <p:cNvPr id="58" name="วงรี 57">
            <a:extLst>
              <a:ext uri="{FF2B5EF4-FFF2-40B4-BE49-F238E27FC236}">
                <a16:creationId xmlns:a16="http://schemas.microsoft.com/office/drawing/2014/main" id="{E1627795-80D8-D357-60FB-A57518161460}"/>
              </a:ext>
            </a:extLst>
          </p:cNvPr>
          <p:cNvSpPr/>
          <p:nvPr/>
        </p:nvSpPr>
        <p:spPr>
          <a:xfrm>
            <a:off x="5545961" y="2103209"/>
            <a:ext cx="216191" cy="21869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lk tea Med" pitchFamily="2" charset="-34"/>
                <a:cs typeface="milk tea Med" pitchFamily="2" charset="-34"/>
              </a:rPr>
              <a:t>D</a:t>
            </a:r>
          </a:p>
        </p:txBody>
      </p:sp>
      <p:grpSp>
        <p:nvGrpSpPr>
          <p:cNvPr id="2048" name="กลุ่ม 2047">
            <a:extLst>
              <a:ext uri="{FF2B5EF4-FFF2-40B4-BE49-F238E27FC236}">
                <a16:creationId xmlns:a16="http://schemas.microsoft.com/office/drawing/2014/main" id="{A19E9E65-7E27-CFDE-5AF6-D15C7078F876}"/>
              </a:ext>
            </a:extLst>
          </p:cNvPr>
          <p:cNvGrpSpPr/>
          <p:nvPr/>
        </p:nvGrpSpPr>
        <p:grpSpPr>
          <a:xfrm>
            <a:off x="8727975" y="3062887"/>
            <a:ext cx="2819587" cy="3323987"/>
            <a:chOff x="8860696" y="3162589"/>
            <a:chExt cx="2819587" cy="3323987"/>
          </a:xfrm>
        </p:grpSpPr>
        <p:sp>
          <p:nvSpPr>
            <p:cNvPr id="59" name="กล่องข้อความ 58">
              <a:extLst>
                <a:ext uri="{FF2B5EF4-FFF2-40B4-BE49-F238E27FC236}">
                  <a16:creationId xmlns:a16="http://schemas.microsoft.com/office/drawing/2014/main" id="{01AE0171-36B4-5F02-F1E9-FB1C28A64185}"/>
                </a:ext>
              </a:extLst>
            </p:cNvPr>
            <p:cNvSpPr txBox="1"/>
            <p:nvPr/>
          </p:nvSpPr>
          <p:spPr>
            <a:xfrm>
              <a:off x="9596303" y="3162589"/>
              <a:ext cx="2083980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ทำมุมแอ</a:t>
              </a:r>
              <a:r>
                <a:rPr lang="th-TH" sz="2400" dirty="0" err="1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ซิมัท</a:t>
              </a:r>
              <a:r>
                <a:rPr lang="th-TH" sz="2400" dirty="0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40° กับแนวทิศเหนือ</a:t>
              </a:r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ทำมุมแอ</a:t>
              </a:r>
              <a:r>
                <a:rPr lang="th-TH" sz="2400" dirty="0" err="1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ซิมัท</a:t>
              </a:r>
              <a:r>
                <a:rPr lang="th-TH" sz="2400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  <a:endParaRPr lang="en-US" sz="24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120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° กับแนวทิศเหนือ</a:t>
              </a:r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dirty="0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ทำมุมแอ</a:t>
              </a:r>
              <a:r>
                <a:rPr lang="th-TH" sz="2400" dirty="0" err="1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ซิมัท</a:t>
              </a:r>
              <a:r>
                <a:rPr lang="th-TH" sz="2400" dirty="0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  <a:endParaRPr lang="en-US" sz="24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235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° กับแนวทิศเหนือ</a:t>
              </a:r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400" dirty="0">
                  <a:solidFill>
                    <a:srgbClr val="C00000"/>
                  </a:solidFill>
                  <a:latin typeface="milk tea Med" pitchFamily="2" charset="-34"/>
                  <a:cs typeface="milk tea Med" pitchFamily="2" charset="-34"/>
                </a:rPr>
                <a:t>ทำมุมแอ</a:t>
              </a:r>
              <a:r>
                <a:rPr lang="th-TH" sz="2400" dirty="0" err="1">
                  <a:solidFill>
                    <a:srgbClr val="C00000"/>
                  </a:solidFill>
                  <a:latin typeface="milk tea Med" pitchFamily="2" charset="-34"/>
                  <a:cs typeface="milk tea Med" pitchFamily="2" charset="-34"/>
                </a:rPr>
                <a:t>ซิมัท</a:t>
              </a:r>
              <a:r>
                <a:rPr lang="th-TH" sz="2400" dirty="0">
                  <a:solidFill>
                    <a:srgbClr val="C00000"/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  <a:endParaRPr lang="en-US" sz="24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350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° กับแนวทิศเหนือ</a:t>
              </a:r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en-US" dirty="0"/>
            </a:p>
          </p:txBody>
        </p:sp>
        <p:sp>
          <p:nvSpPr>
            <p:cNvPr id="60" name="วงรี 59">
              <a:extLst>
                <a:ext uri="{FF2B5EF4-FFF2-40B4-BE49-F238E27FC236}">
                  <a16:creationId xmlns:a16="http://schemas.microsoft.com/office/drawing/2014/main" id="{CE37DF72-D53B-67DA-D4F0-8DFE9BABCC17}"/>
                </a:ext>
              </a:extLst>
            </p:cNvPr>
            <p:cNvSpPr/>
            <p:nvPr/>
          </p:nvSpPr>
          <p:spPr>
            <a:xfrm>
              <a:off x="8860696" y="3209179"/>
              <a:ext cx="708213" cy="70653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A</a:t>
              </a:r>
            </a:p>
          </p:txBody>
        </p:sp>
        <p:sp>
          <p:nvSpPr>
            <p:cNvPr id="61" name="วงรี 60">
              <a:extLst>
                <a:ext uri="{FF2B5EF4-FFF2-40B4-BE49-F238E27FC236}">
                  <a16:creationId xmlns:a16="http://schemas.microsoft.com/office/drawing/2014/main" id="{1B0B80D6-29C0-5099-0F85-CD2174A1953F}"/>
                </a:ext>
              </a:extLst>
            </p:cNvPr>
            <p:cNvSpPr/>
            <p:nvPr/>
          </p:nvSpPr>
          <p:spPr>
            <a:xfrm>
              <a:off x="8911628" y="3939404"/>
              <a:ext cx="708213" cy="7065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B</a:t>
              </a:r>
            </a:p>
          </p:txBody>
        </p:sp>
        <p:sp>
          <p:nvSpPr>
            <p:cNvPr id="62" name="วงรี 61">
              <a:extLst>
                <a:ext uri="{FF2B5EF4-FFF2-40B4-BE49-F238E27FC236}">
                  <a16:creationId xmlns:a16="http://schemas.microsoft.com/office/drawing/2014/main" id="{7CE8A28F-1CE7-922D-D1F3-9B5DB3845D98}"/>
                </a:ext>
              </a:extLst>
            </p:cNvPr>
            <p:cNvSpPr/>
            <p:nvPr/>
          </p:nvSpPr>
          <p:spPr>
            <a:xfrm>
              <a:off x="8911627" y="4691341"/>
              <a:ext cx="708213" cy="70653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C</a:t>
              </a:r>
            </a:p>
          </p:txBody>
        </p:sp>
        <p:sp>
          <p:nvSpPr>
            <p:cNvPr id="63" name="วงรี 62">
              <a:extLst>
                <a:ext uri="{FF2B5EF4-FFF2-40B4-BE49-F238E27FC236}">
                  <a16:creationId xmlns:a16="http://schemas.microsoft.com/office/drawing/2014/main" id="{7225AF9C-C2DA-46D6-E18A-0926C988FECA}"/>
                </a:ext>
              </a:extLst>
            </p:cNvPr>
            <p:cNvSpPr/>
            <p:nvPr/>
          </p:nvSpPr>
          <p:spPr>
            <a:xfrm>
              <a:off x="8911061" y="5426778"/>
              <a:ext cx="708213" cy="706532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558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E506571-C340-FA5F-9C3C-420658B5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39" y="2484771"/>
            <a:ext cx="4066384" cy="3999323"/>
          </a:xfrm>
          <a:prstGeom prst="rect">
            <a:avLst/>
          </a:prstGeom>
        </p:spPr>
      </p:pic>
      <p:pic>
        <p:nvPicPr>
          <p:cNvPr id="21" name="Picture 4" descr="C:\Users\tongchai.cha\Desktop\PTT_ภูมิศาสตร์_ม.2\แบบ\125.png">
            <a:extLst>
              <a:ext uri="{FF2B5EF4-FFF2-40B4-BE49-F238E27FC236}">
                <a16:creationId xmlns:a16="http://schemas.microsoft.com/office/drawing/2014/main" id="{6301C1E8-3114-445E-9DD1-CC3EC2B4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867" y="2645733"/>
            <a:ext cx="3648921" cy="367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ทิศ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Direction)</a:t>
            </a: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D06C1592-08A7-E17C-2C4F-B0B94A769262}"/>
              </a:ext>
            </a:extLst>
          </p:cNvPr>
          <p:cNvSpPr/>
          <p:nvPr/>
        </p:nvSpPr>
        <p:spPr>
          <a:xfrm>
            <a:off x="4191950" y="927032"/>
            <a:ext cx="4202259" cy="58477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2. </a:t>
            </a:r>
            <a:r>
              <a:rPr lang="th-TH" sz="3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มุมแบริง (</a:t>
            </a:r>
            <a:r>
              <a:rPr lang="en-US" sz="3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bearing) 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DA8DDB-0F36-E53C-8D80-D63CF44A100F}"/>
              </a:ext>
            </a:extLst>
          </p:cNvPr>
          <p:cNvSpPr txBox="1"/>
          <p:nvPr/>
        </p:nvSpPr>
        <p:spPr>
          <a:xfrm>
            <a:off x="903625" y="1637384"/>
            <a:ext cx="10778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milk tea Med" pitchFamily="2" charset="-34"/>
                <a:cs typeface="milk tea Med" pitchFamily="2" charset="-34"/>
              </a:rPr>
              <a:t>วัดจากทิศเหนือหรือทิศใต้ทางทิศตะวันตกหรือทิศตะวันออก มีค่ามุมไม่เกิน 90 องศา</a:t>
            </a:r>
          </a:p>
        </p:txBody>
      </p:sp>
      <p:sp>
        <p:nvSpPr>
          <p:cNvPr id="11" name="คำบรรยายภาพ: วงรี 10">
            <a:extLst>
              <a:ext uri="{FF2B5EF4-FFF2-40B4-BE49-F238E27FC236}">
                <a16:creationId xmlns:a16="http://schemas.microsoft.com/office/drawing/2014/main" id="{61B1D756-E576-CED5-4CC0-D8403AE6B9EB}"/>
              </a:ext>
            </a:extLst>
          </p:cNvPr>
          <p:cNvSpPr/>
          <p:nvPr/>
        </p:nvSpPr>
        <p:spPr>
          <a:xfrm>
            <a:off x="378372" y="421646"/>
            <a:ext cx="3163614" cy="830682"/>
          </a:xfrm>
          <a:prstGeom prst="wedgeEllipseCallout">
            <a:avLst>
              <a:gd name="adj1" fmla="val 66460"/>
              <a:gd name="adj2" fmla="val 5338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การเรียกมุมของทิศในแนวราบ มี 2 แบบ</a:t>
            </a: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60E9873A-B27A-B502-C095-6704866A9019}"/>
              </a:ext>
            </a:extLst>
          </p:cNvPr>
          <p:cNvSpPr/>
          <p:nvPr/>
        </p:nvSpPr>
        <p:spPr>
          <a:xfrm>
            <a:off x="8394209" y="2492387"/>
            <a:ext cx="3242550" cy="39439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D8FF9573-1811-2A72-98E9-C410CD972FBB}"/>
              </a:ext>
            </a:extLst>
          </p:cNvPr>
          <p:cNvSpPr txBox="1"/>
          <p:nvPr/>
        </p:nvSpPr>
        <p:spPr>
          <a:xfrm>
            <a:off x="9365460" y="2556413"/>
            <a:ext cx="1461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ilk tea Med" pitchFamily="2" charset="-34"/>
                <a:cs typeface="milk tea Med" pitchFamily="2" charset="-34"/>
              </a:rPr>
              <a:t>ตัวอย่าง</a:t>
            </a:r>
          </a:p>
        </p:txBody>
      </p:sp>
      <p:sp>
        <p:nvSpPr>
          <p:cNvPr id="55" name="วงรี 54">
            <a:extLst>
              <a:ext uri="{FF2B5EF4-FFF2-40B4-BE49-F238E27FC236}">
                <a16:creationId xmlns:a16="http://schemas.microsoft.com/office/drawing/2014/main" id="{BEB3E06C-B1D9-FD46-BC79-09E173C39B6D}"/>
              </a:ext>
            </a:extLst>
          </p:cNvPr>
          <p:cNvSpPr/>
          <p:nvPr/>
        </p:nvSpPr>
        <p:spPr>
          <a:xfrm>
            <a:off x="7748135" y="2853639"/>
            <a:ext cx="216191" cy="21869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lk tea Med" pitchFamily="2" charset="-34"/>
                <a:cs typeface="milk tea Med" pitchFamily="2" charset="-34"/>
              </a:rPr>
              <a:t>A</a:t>
            </a:r>
          </a:p>
        </p:txBody>
      </p:sp>
      <p:sp>
        <p:nvSpPr>
          <p:cNvPr id="56" name="วงรี 55">
            <a:extLst>
              <a:ext uri="{FF2B5EF4-FFF2-40B4-BE49-F238E27FC236}">
                <a16:creationId xmlns:a16="http://schemas.microsoft.com/office/drawing/2014/main" id="{9A3908E4-0CBB-766C-CF94-F755AC0C8D88}"/>
              </a:ext>
            </a:extLst>
          </p:cNvPr>
          <p:cNvSpPr/>
          <p:nvPr/>
        </p:nvSpPr>
        <p:spPr>
          <a:xfrm>
            <a:off x="7668137" y="6000525"/>
            <a:ext cx="216191" cy="21869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lk tea Med" pitchFamily="2" charset="-34"/>
                <a:cs typeface="milk tea Med" pitchFamily="2" charset="-34"/>
              </a:rPr>
              <a:t>B</a:t>
            </a:r>
          </a:p>
        </p:txBody>
      </p:sp>
      <p:grpSp>
        <p:nvGrpSpPr>
          <p:cNvPr id="2049" name="กลุ่ม 2048">
            <a:extLst>
              <a:ext uri="{FF2B5EF4-FFF2-40B4-BE49-F238E27FC236}">
                <a16:creationId xmlns:a16="http://schemas.microsoft.com/office/drawing/2014/main" id="{2943432E-C69F-F4E6-3766-CDF8C6F57CE3}"/>
              </a:ext>
            </a:extLst>
          </p:cNvPr>
          <p:cNvGrpSpPr/>
          <p:nvPr/>
        </p:nvGrpSpPr>
        <p:grpSpPr>
          <a:xfrm>
            <a:off x="683172" y="2492387"/>
            <a:ext cx="4347092" cy="4117122"/>
            <a:chOff x="683172" y="2492387"/>
            <a:chExt cx="4347092" cy="4117122"/>
          </a:xfrm>
        </p:grpSpPr>
        <p:sp>
          <p:nvSpPr>
            <p:cNvPr id="12" name="สี่เหลี่ยมผืนผ้า: มุมมน 11">
              <a:extLst>
                <a:ext uri="{FF2B5EF4-FFF2-40B4-BE49-F238E27FC236}">
                  <a16:creationId xmlns:a16="http://schemas.microsoft.com/office/drawing/2014/main" id="{C4F165E3-6B77-8AC2-F2FF-6993EFE3C96C}"/>
                </a:ext>
              </a:extLst>
            </p:cNvPr>
            <p:cNvSpPr/>
            <p:nvPr/>
          </p:nvSpPr>
          <p:spPr>
            <a:xfrm>
              <a:off x="683172" y="2492387"/>
              <a:ext cx="3242550" cy="3943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AF4EACBB-A8D5-9633-7193-8B2B59AA4A96}"/>
                </a:ext>
              </a:extLst>
            </p:cNvPr>
            <p:cNvSpPr txBox="1"/>
            <p:nvPr/>
          </p:nvSpPr>
          <p:spPr>
            <a:xfrm>
              <a:off x="1950247" y="2804225"/>
              <a:ext cx="1847538" cy="3600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ทิศเหนือ 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 องศา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800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ทิศตะวันออก </a:t>
              </a:r>
              <a:r>
                <a:rPr lang="en-US" sz="2800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90 องศา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800" dirty="0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ทิศตะวันตก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</a:p>
            <a:p>
              <a:r>
                <a:rPr lang="en-US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9</a:t>
              </a:r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 องศา</a:t>
              </a:r>
              <a:endParaRPr lang="en-US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2800" dirty="0">
                  <a:solidFill>
                    <a:srgbClr val="C00000"/>
                  </a:solidFill>
                  <a:latin typeface="milk tea Med" pitchFamily="2" charset="-34"/>
                  <a:cs typeface="milk tea Med" pitchFamily="2" charset="-34"/>
                </a:rPr>
                <a:t>ทิศใต้ </a:t>
              </a:r>
              <a:endParaRPr lang="en-US" sz="28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th-TH" sz="28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 องศา</a:t>
              </a:r>
            </a:p>
          </p:txBody>
        </p:sp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40B906C5-2FE4-D905-3C83-B3B49C7D0399}"/>
                </a:ext>
              </a:extLst>
            </p:cNvPr>
            <p:cNvSpPr/>
            <p:nvPr/>
          </p:nvSpPr>
          <p:spPr>
            <a:xfrm>
              <a:off x="1114097" y="2905350"/>
              <a:ext cx="708213" cy="70653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N</a:t>
              </a:r>
            </a:p>
          </p:txBody>
        </p:sp>
        <p:sp>
          <p:nvSpPr>
            <p:cNvPr id="24" name="วงรี 23">
              <a:extLst>
                <a:ext uri="{FF2B5EF4-FFF2-40B4-BE49-F238E27FC236}">
                  <a16:creationId xmlns:a16="http://schemas.microsoft.com/office/drawing/2014/main" id="{55BEB868-E794-0452-5DC2-B4B9FB5D71B7}"/>
                </a:ext>
              </a:extLst>
            </p:cNvPr>
            <p:cNvSpPr/>
            <p:nvPr/>
          </p:nvSpPr>
          <p:spPr>
            <a:xfrm>
              <a:off x="1095753" y="3757839"/>
              <a:ext cx="708213" cy="7065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E</a:t>
              </a:r>
            </a:p>
          </p:txBody>
        </p:sp>
        <p:sp>
          <p:nvSpPr>
            <p:cNvPr id="25" name="วงรี 24">
              <a:extLst>
                <a:ext uri="{FF2B5EF4-FFF2-40B4-BE49-F238E27FC236}">
                  <a16:creationId xmlns:a16="http://schemas.microsoft.com/office/drawing/2014/main" id="{801E654F-00EC-8213-78C9-7425A2782C48}"/>
                </a:ext>
              </a:extLst>
            </p:cNvPr>
            <p:cNvSpPr/>
            <p:nvPr/>
          </p:nvSpPr>
          <p:spPr>
            <a:xfrm>
              <a:off x="1077409" y="4604718"/>
              <a:ext cx="708213" cy="70653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W</a:t>
              </a:r>
            </a:p>
          </p:txBody>
        </p:sp>
        <p:sp>
          <p:nvSpPr>
            <p:cNvPr id="26" name="วงรี 25">
              <a:extLst>
                <a:ext uri="{FF2B5EF4-FFF2-40B4-BE49-F238E27FC236}">
                  <a16:creationId xmlns:a16="http://schemas.microsoft.com/office/drawing/2014/main" id="{445C55F5-3993-1E44-61B0-B4622E6EEC93}"/>
                </a:ext>
              </a:extLst>
            </p:cNvPr>
            <p:cNvSpPr/>
            <p:nvPr/>
          </p:nvSpPr>
          <p:spPr>
            <a:xfrm>
              <a:off x="1077409" y="5457308"/>
              <a:ext cx="708213" cy="706532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S</a:t>
              </a:r>
            </a:p>
          </p:txBody>
        </p:sp>
        <p:sp>
          <p:nvSpPr>
            <p:cNvPr id="57" name="วงรี 56">
              <a:extLst>
                <a:ext uri="{FF2B5EF4-FFF2-40B4-BE49-F238E27FC236}">
                  <a16:creationId xmlns:a16="http://schemas.microsoft.com/office/drawing/2014/main" id="{EC7CAFE7-FEA6-C1D4-1BC2-C13FE6B2B1EB}"/>
                </a:ext>
              </a:extLst>
            </p:cNvPr>
            <p:cNvSpPr/>
            <p:nvPr/>
          </p:nvSpPr>
          <p:spPr>
            <a:xfrm>
              <a:off x="4814073" y="6390810"/>
              <a:ext cx="216191" cy="21869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milk tea Med" pitchFamily="2" charset="-34"/>
                  <a:cs typeface="milk tea Med" pitchFamily="2" charset="-34"/>
                </a:rPr>
                <a:t>C</a:t>
              </a:r>
            </a:p>
          </p:txBody>
        </p:sp>
      </p:grpSp>
      <p:sp>
        <p:nvSpPr>
          <p:cNvPr id="58" name="วงรี 57">
            <a:extLst>
              <a:ext uri="{FF2B5EF4-FFF2-40B4-BE49-F238E27FC236}">
                <a16:creationId xmlns:a16="http://schemas.microsoft.com/office/drawing/2014/main" id="{E1627795-80D8-D357-60FB-A57518161460}"/>
              </a:ext>
            </a:extLst>
          </p:cNvPr>
          <p:cNvSpPr/>
          <p:nvPr/>
        </p:nvSpPr>
        <p:spPr>
          <a:xfrm>
            <a:off x="5208158" y="2173120"/>
            <a:ext cx="216191" cy="21869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ilk tea Med" pitchFamily="2" charset="-34"/>
                <a:cs typeface="milk tea Med" pitchFamily="2" charset="-34"/>
              </a:rPr>
              <a:t>D</a:t>
            </a:r>
          </a:p>
        </p:txBody>
      </p:sp>
      <p:grpSp>
        <p:nvGrpSpPr>
          <p:cNvPr id="2048" name="กลุ่ม 2047">
            <a:extLst>
              <a:ext uri="{FF2B5EF4-FFF2-40B4-BE49-F238E27FC236}">
                <a16:creationId xmlns:a16="http://schemas.microsoft.com/office/drawing/2014/main" id="{A19E9E65-7E27-CFDE-5AF6-D15C7078F876}"/>
              </a:ext>
            </a:extLst>
          </p:cNvPr>
          <p:cNvGrpSpPr/>
          <p:nvPr/>
        </p:nvGrpSpPr>
        <p:grpSpPr>
          <a:xfrm>
            <a:off x="8727975" y="3062887"/>
            <a:ext cx="2819587" cy="3046988"/>
            <a:chOff x="8860696" y="3162589"/>
            <a:chExt cx="2819587" cy="3046988"/>
          </a:xfrm>
        </p:grpSpPr>
        <p:sp>
          <p:nvSpPr>
            <p:cNvPr id="59" name="กล่องข้อความ 58">
              <a:extLst>
                <a:ext uri="{FF2B5EF4-FFF2-40B4-BE49-F238E27FC236}">
                  <a16:creationId xmlns:a16="http://schemas.microsoft.com/office/drawing/2014/main" id="{01AE0171-36B4-5F02-F1E9-FB1C28A64185}"/>
                </a:ext>
              </a:extLst>
            </p:cNvPr>
            <p:cNvSpPr txBox="1"/>
            <p:nvPr/>
          </p:nvSpPr>
          <p:spPr>
            <a:xfrm>
              <a:off x="9596303" y="3162589"/>
              <a:ext cx="208398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ทำมุมแบริง 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 50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° 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</a:t>
              </a:r>
            </a:p>
            <a:p>
              <a:r>
                <a:rPr lang="th-TH" sz="2400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ทำมุมแบริง </a:t>
              </a:r>
              <a:endParaRPr lang="en-US" sz="24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 45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°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E</a:t>
              </a:r>
            </a:p>
            <a:p>
              <a:r>
                <a:rPr lang="th-TH" sz="2400" dirty="0">
                  <a:solidFill>
                    <a:schemeClr val="accent6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ทำมุมแบริง </a:t>
              </a:r>
              <a:endParaRPr lang="en-US" sz="2400" dirty="0">
                <a:solidFill>
                  <a:schemeClr val="accent6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 30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°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W</a:t>
              </a:r>
            </a:p>
            <a:p>
              <a:r>
                <a:rPr lang="th-TH" sz="2400" dirty="0">
                  <a:solidFill>
                    <a:srgbClr val="C00000"/>
                  </a:solidFill>
                  <a:latin typeface="milk tea Med" pitchFamily="2" charset="-34"/>
                  <a:cs typeface="milk tea Med" pitchFamily="2" charset="-34"/>
                </a:rPr>
                <a:t>ทำมุมแบริง </a:t>
              </a:r>
              <a:endParaRPr lang="en-US" sz="2400" dirty="0">
                <a:solidFill>
                  <a:srgbClr val="C00000"/>
                </a:solidFill>
                <a:latin typeface="milk tea Med" pitchFamily="2" charset="-34"/>
                <a:cs typeface="milk tea Med" pitchFamily="2" charset="-34"/>
              </a:endParaRPr>
            </a:p>
            <a:p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 20</a:t>
              </a:r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°</a:t>
              </a:r>
              <a:r>
                <a:rPr lang="en-US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W</a:t>
              </a:r>
              <a:endParaRPr lang="en-US" dirty="0"/>
            </a:p>
          </p:txBody>
        </p:sp>
        <p:sp>
          <p:nvSpPr>
            <p:cNvPr id="60" name="วงรี 59">
              <a:extLst>
                <a:ext uri="{FF2B5EF4-FFF2-40B4-BE49-F238E27FC236}">
                  <a16:creationId xmlns:a16="http://schemas.microsoft.com/office/drawing/2014/main" id="{CE37DF72-D53B-67DA-D4F0-8DFE9BABCC17}"/>
                </a:ext>
              </a:extLst>
            </p:cNvPr>
            <p:cNvSpPr/>
            <p:nvPr/>
          </p:nvSpPr>
          <p:spPr>
            <a:xfrm>
              <a:off x="8860696" y="3209179"/>
              <a:ext cx="708213" cy="70653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A</a:t>
              </a:r>
            </a:p>
          </p:txBody>
        </p:sp>
        <p:sp>
          <p:nvSpPr>
            <p:cNvPr id="61" name="วงรี 60">
              <a:extLst>
                <a:ext uri="{FF2B5EF4-FFF2-40B4-BE49-F238E27FC236}">
                  <a16:creationId xmlns:a16="http://schemas.microsoft.com/office/drawing/2014/main" id="{1B0B80D6-29C0-5099-0F85-CD2174A1953F}"/>
                </a:ext>
              </a:extLst>
            </p:cNvPr>
            <p:cNvSpPr/>
            <p:nvPr/>
          </p:nvSpPr>
          <p:spPr>
            <a:xfrm>
              <a:off x="8911628" y="3939404"/>
              <a:ext cx="708213" cy="7065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B</a:t>
              </a:r>
            </a:p>
          </p:txBody>
        </p:sp>
        <p:sp>
          <p:nvSpPr>
            <p:cNvPr id="62" name="วงรี 61">
              <a:extLst>
                <a:ext uri="{FF2B5EF4-FFF2-40B4-BE49-F238E27FC236}">
                  <a16:creationId xmlns:a16="http://schemas.microsoft.com/office/drawing/2014/main" id="{7CE8A28F-1CE7-922D-D1F3-9B5DB3845D98}"/>
                </a:ext>
              </a:extLst>
            </p:cNvPr>
            <p:cNvSpPr/>
            <p:nvPr/>
          </p:nvSpPr>
          <p:spPr>
            <a:xfrm>
              <a:off x="8911627" y="4691341"/>
              <a:ext cx="708213" cy="70653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C</a:t>
              </a:r>
            </a:p>
          </p:txBody>
        </p:sp>
        <p:sp>
          <p:nvSpPr>
            <p:cNvPr id="63" name="วงรี 62">
              <a:extLst>
                <a:ext uri="{FF2B5EF4-FFF2-40B4-BE49-F238E27FC236}">
                  <a16:creationId xmlns:a16="http://schemas.microsoft.com/office/drawing/2014/main" id="{7225AF9C-C2DA-46D6-E18A-0926C988FECA}"/>
                </a:ext>
              </a:extLst>
            </p:cNvPr>
            <p:cNvSpPr/>
            <p:nvPr/>
          </p:nvSpPr>
          <p:spPr>
            <a:xfrm>
              <a:off x="8911061" y="5426778"/>
              <a:ext cx="708213" cy="706532"/>
            </a:xfrm>
            <a:prstGeom prst="ellipse">
              <a:avLst/>
            </a:prstGeom>
            <a:solidFill>
              <a:srgbClr val="EC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milk tea Med" pitchFamily="2" charset="-34"/>
                  <a:cs typeface="milk tea Med" pitchFamily="2" charset="-34"/>
                </a:rPr>
                <a:t>D</a:t>
              </a:r>
            </a:p>
          </p:txBody>
        </p:sp>
      </p:grpSp>
      <p:cxnSp>
        <p:nvCxnSpPr>
          <p:cNvPr id="5" name="ตัวเชื่อมต่อตรง 4">
            <a:extLst>
              <a:ext uri="{FF2B5EF4-FFF2-40B4-BE49-F238E27FC236}">
                <a16:creationId xmlns:a16="http://schemas.microsoft.com/office/drawing/2014/main" id="{F4CA2827-2709-70A2-2AEA-71F91F2CDAD1}"/>
              </a:ext>
            </a:extLst>
          </p:cNvPr>
          <p:cNvCxnSpPr>
            <a:cxnSpLocks/>
          </p:cNvCxnSpPr>
          <p:nvPr/>
        </p:nvCxnSpPr>
        <p:spPr>
          <a:xfrm flipH="1">
            <a:off x="3962410" y="4430994"/>
            <a:ext cx="4263409" cy="33377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>
            <a:extLst>
              <a:ext uri="{FF2B5EF4-FFF2-40B4-BE49-F238E27FC236}">
                <a16:creationId xmlns:a16="http://schemas.microsoft.com/office/drawing/2014/main" id="{B8077FB7-4945-EAF7-7EF2-21B3EF86E4AA}"/>
              </a:ext>
            </a:extLst>
          </p:cNvPr>
          <p:cNvCxnSpPr>
            <a:cxnSpLocks/>
          </p:cNvCxnSpPr>
          <p:nvPr/>
        </p:nvCxnSpPr>
        <p:spPr>
          <a:xfrm flipV="1">
            <a:off x="6095996" y="3062887"/>
            <a:ext cx="1634732" cy="140148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>
            <a:extLst>
              <a:ext uri="{FF2B5EF4-FFF2-40B4-BE49-F238E27FC236}">
                <a16:creationId xmlns:a16="http://schemas.microsoft.com/office/drawing/2014/main" id="{2D125FEA-E4DC-638B-4325-8619DC260FF0}"/>
              </a:ext>
            </a:extLst>
          </p:cNvPr>
          <p:cNvCxnSpPr>
            <a:cxnSpLocks/>
          </p:cNvCxnSpPr>
          <p:nvPr/>
        </p:nvCxnSpPr>
        <p:spPr>
          <a:xfrm>
            <a:off x="6091753" y="4447682"/>
            <a:ext cx="1575139" cy="1585926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>
            <a:extLst>
              <a:ext uri="{FF2B5EF4-FFF2-40B4-BE49-F238E27FC236}">
                <a16:creationId xmlns:a16="http://schemas.microsoft.com/office/drawing/2014/main" id="{560633CA-778D-3242-809B-CEC853AAA3AB}"/>
              </a:ext>
            </a:extLst>
          </p:cNvPr>
          <p:cNvCxnSpPr>
            <a:cxnSpLocks/>
          </p:cNvCxnSpPr>
          <p:nvPr/>
        </p:nvCxnSpPr>
        <p:spPr>
          <a:xfrm flipH="1">
            <a:off x="4995095" y="4464371"/>
            <a:ext cx="1096658" cy="1893062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ลูกศรเชื่อมต่อแบบตรง 38">
            <a:extLst>
              <a:ext uri="{FF2B5EF4-FFF2-40B4-BE49-F238E27FC236}">
                <a16:creationId xmlns:a16="http://schemas.microsoft.com/office/drawing/2014/main" id="{F8E29378-9E90-D43E-BE4C-A65F3617910B}"/>
              </a:ext>
            </a:extLst>
          </p:cNvPr>
          <p:cNvCxnSpPr>
            <a:cxnSpLocks/>
          </p:cNvCxnSpPr>
          <p:nvPr/>
        </p:nvCxnSpPr>
        <p:spPr>
          <a:xfrm flipH="1" flipV="1">
            <a:off x="5377520" y="2427006"/>
            <a:ext cx="704289" cy="201742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633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สัญลักษณ์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Symbol)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61167D5-A032-1CA1-AF65-C06D46806290}"/>
              </a:ext>
            </a:extLst>
          </p:cNvPr>
          <p:cNvSpPr txBox="1"/>
          <p:nvPr/>
        </p:nvSpPr>
        <p:spPr>
          <a:xfrm>
            <a:off x="2163322" y="838062"/>
            <a:ext cx="786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เครื่องหมายที่กำหนดขึ้นเพื่อใช้ในแผนที่แทนของจริง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DDA4675-8E49-6EA3-FDE8-CA6820348062}"/>
              </a:ext>
            </a:extLst>
          </p:cNvPr>
          <p:cNvSpPr txBox="1"/>
          <p:nvPr/>
        </p:nvSpPr>
        <p:spPr>
          <a:xfrm>
            <a:off x="4418762" y="1491645"/>
            <a:ext cx="3531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สัญลักษณ์พื้นที่</a:t>
            </a:r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8D243999-4F4D-1CE4-3115-A5CB6A6FB310}"/>
              </a:ext>
            </a:extLst>
          </p:cNvPr>
          <p:cNvSpPr/>
          <p:nvPr/>
        </p:nvSpPr>
        <p:spPr>
          <a:xfrm>
            <a:off x="3975892" y="1511806"/>
            <a:ext cx="708213" cy="70653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milk tea Med" pitchFamily="2" charset="-34"/>
                <a:cs typeface="milk tea Med" pitchFamily="2" charset="-34"/>
              </a:rPr>
              <a:t>1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7303196A-BC90-91F9-AD79-A30D49B1400A}"/>
              </a:ext>
            </a:extLst>
          </p:cNvPr>
          <p:cNvSpPr txBox="1"/>
          <p:nvPr/>
        </p:nvSpPr>
        <p:spPr>
          <a:xfrm>
            <a:off x="7749791" y="2745924"/>
            <a:ext cx="486424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แสดงข้อมูลที่เป็นลักษณะของเขตพื้นที่ เช่น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>
              <a:lnSpc>
                <a:spcPct val="150000"/>
              </a:lnSpc>
            </a:pPr>
            <a:r>
              <a:rPr lang="th-TH" sz="2800" dirty="0">
                <a:latin typeface="milk tea Med" pitchFamily="2" charset="-34"/>
                <a:cs typeface="milk tea Med" pitchFamily="2" charset="-34"/>
              </a:rPr>
              <a:t>พื้นที่เมือง</a:t>
            </a:r>
          </a:p>
          <a:p>
            <a:pPr lvl="1">
              <a:lnSpc>
                <a:spcPct val="150000"/>
              </a:lnSpc>
            </a:pPr>
            <a:r>
              <a:rPr lang="th-TH" sz="2800" dirty="0">
                <a:latin typeface="milk tea Med" pitchFamily="2" charset="-34"/>
                <a:cs typeface="milk tea Med" pitchFamily="2" charset="-34"/>
              </a:rPr>
              <a:t>พื้นที่สถานที่สำคัญ</a:t>
            </a:r>
          </a:p>
          <a:p>
            <a:pPr lvl="1">
              <a:lnSpc>
                <a:spcPct val="150000"/>
              </a:lnSpc>
            </a:pPr>
            <a:r>
              <a:rPr lang="th-TH" sz="2800" dirty="0">
                <a:latin typeface="milk tea Med" pitchFamily="2" charset="-34"/>
                <a:cs typeface="milk tea Med" pitchFamily="2" charset="-34"/>
              </a:rPr>
              <a:t>พื้นที่สวนสาธารณะ</a:t>
            </a:r>
            <a:endParaRPr lang="en-US" sz="2800" dirty="0">
              <a:latin typeface="milk tea Med" pitchFamily="2" charset="-34"/>
              <a:cs typeface="milk tea Med" pitchFamily="2" charset="-34"/>
            </a:endParaRPr>
          </a:p>
          <a:p>
            <a:pPr lvl="1">
              <a:lnSpc>
                <a:spcPct val="150000"/>
              </a:lnSpc>
            </a:pPr>
            <a:r>
              <a:rPr lang="th-TH" sz="2800" dirty="0">
                <a:latin typeface="milk tea Med" pitchFamily="2" charset="-34"/>
                <a:cs typeface="milk tea Med" pitchFamily="2" charset="-34"/>
              </a:rPr>
              <a:t>พื้นที่โขดหินชายฝั่ง</a:t>
            </a:r>
            <a:endParaRPr lang="en-US" sz="2800" dirty="0">
              <a:latin typeface="milk tea Med" pitchFamily="2" charset="-34"/>
              <a:cs typeface="milk tea Med" pitchFamily="2" charset="-34"/>
            </a:endParaRPr>
          </a:p>
          <a:p>
            <a:endParaRPr lang="th-TH" dirty="0"/>
          </a:p>
        </p:txBody>
      </p: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DB834DE6-729B-D9FF-6571-A58BD08D1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81" y="2199531"/>
            <a:ext cx="6591069" cy="4734359"/>
          </a:xfrm>
          <a:prstGeom prst="rect">
            <a:avLst/>
          </a:prstGeom>
        </p:spPr>
      </p:pic>
      <p:sp>
        <p:nvSpPr>
          <p:cNvPr id="40" name="รูปแบบอิสระ: รูปร่าง 39">
            <a:extLst>
              <a:ext uri="{FF2B5EF4-FFF2-40B4-BE49-F238E27FC236}">
                <a16:creationId xmlns:a16="http://schemas.microsoft.com/office/drawing/2014/main" id="{6901452D-2F3D-884D-F63B-FAD284C5BAC4}"/>
              </a:ext>
            </a:extLst>
          </p:cNvPr>
          <p:cNvSpPr/>
          <p:nvPr/>
        </p:nvSpPr>
        <p:spPr>
          <a:xfrm>
            <a:off x="7411708" y="3285541"/>
            <a:ext cx="813716" cy="497572"/>
          </a:xfrm>
          <a:custGeom>
            <a:avLst/>
            <a:gdLst>
              <a:gd name="connsiteX0" fmla="*/ 176915 w 813716"/>
              <a:gd name="connsiteY0" fmla="*/ 192765 h 497572"/>
              <a:gd name="connsiteX1" fmla="*/ 356209 w 813716"/>
              <a:gd name="connsiteY1" fmla="*/ 23 h 497572"/>
              <a:gd name="connsiteX2" fmla="*/ 504127 w 813716"/>
              <a:gd name="connsiteY2" fmla="*/ 206212 h 497572"/>
              <a:gd name="connsiteX3" fmla="*/ 652045 w 813716"/>
              <a:gd name="connsiteY3" fmla="*/ 103117 h 497572"/>
              <a:gd name="connsiteX4" fmla="*/ 687903 w 813716"/>
              <a:gd name="connsiteY4" fmla="*/ 188282 h 497572"/>
              <a:gd name="connsiteX5" fmla="*/ 813409 w 813716"/>
              <a:gd name="connsiteY5" fmla="*/ 286894 h 497572"/>
              <a:gd name="connsiteX6" fmla="*/ 647562 w 813716"/>
              <a:gd name="connsiteY6" fmla="*/ 381023 h 497572"/>
              <a:gd name="connsiteX7" fmla="*/ 414480 w 813716"/>
              <a:gd name="connsiteY7" fmla="*/ 421365 h 497572"/>
              <a:gd name="connsiteX8" fmla="*/ 329315 w 813716"/>
              <a:gd name="connsiteY8" fmla="*/ 497565 h 497572"/>
              <a:gd name="connsiteX9" fmla="*/ 190362 w 813716"/>
              <a:gd name="connsiteY9" fmla="*/ 425847 h 497572"/>
              <a:gd name="connsiteX10" fmla="*/ 42445 w 813716"/>
              <a:gd name="connsiteY10" fmla="*/ 412400 h 497572"/>
              <a:gd name="connsiteX11" fmla="*/ 6586 w 813716"/>
              <a:gd name="connsiteY11" fmla="*/ 237588 h 497572"/>
              <a:gd name="connsiteX12" fmla="*/ 176915 w 813716"/>
              <a:gd name="connsiteY12" fmla="*/ 192765 h 4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716" h="497572">
                <a:moveTo>
                  <a:pt x="176915" y="192765"/>
                </a:moveTo>
                <a:cubicBezTo>
                  <a:pt x="235186" y="153171"/>
                  <a:pt x="301674" y="-2218"/>
                  <a:pt x="356209" y="23"/>
                </a:cubicBezTo>
                <a:cubicBezTo>
                  <a:pt x="410744" y="2264"/>
                  <a:pt x="454821" y="189030"/>
                  <a:pt x="504127" y="206212"/>
                </a:cubicBezTo>
                <a:cubicBezTo>
                  <a:pt x="553433" y="223394"/>
                  <a:pt x="621416" y="106105"/>
                  <a:pt x="652045" y="103117"/>
                </a:cubicBezTo>
                <a:cubicBezTo>
                  <a:pt x="682674" y="100129"/>
                  <a:pt x="661009" y="157652"/>
                  <a:pt x="687903" y="188282"/>
                </a:cubicBezTo>
                <a:cubicBezTo>
                  <a:pt x="714797" y="218912"/>
                  <a:pt x="820132" y="254771"/>
                  <a:pt x="813409" y="286894"/>
                </a:cubicBezTo>
                <a:cubicBezTo>
                  <a:pt x="806686" y="319017"/>
                  <a:pt x="714050" y="358611"/>
                  <a:pt x="647562" y="381023"/>
                </a:cubicBezTo>
                <a:cubicBezTo>
                  <a:pt x="581074" y="403435"/>
                  <a:pt x="467521" y="401941"/>
                  <a:pt x="414480" y="421365"/>
                </a:cubicBezTo>
                <a:cubicBezTo>
                  <a:pt x="361439" y="440789"/>
                  <a:pt x="366668" y="496818"/>
                  <a:pt x="329315" y="497565"/>
                </a:cubicBezTo>
                <a:cubicBezTo>
                  <a:pt x="291962" y="498312"/>
                  <a:pt x="238174" y="440041"/>
                  <a:pt x="190362" y="425847"/>
                </a:cubicBezTo>
                <a:cubicBezTo>
                  <a:pt x="142550" y="411653"/>
                  <a:pt x="73074" y="443776"/>
                  <a:pt x="42445" y="412400"/>
                </a:cubicBezTo>
                <a:cubicBezTo>
                  <a:pt x="11816" y="381024"/>
                  <a:pt x="-12090" y="272700"/>
                  <a:pt x="6586" y="237588"/>
                </a:cubicBezTo>
                <a:cubicBezTo>
                  <a:pt x="25262" y="202476"/>
                  <a:pt x="118644" y="232359"/>
                  <a:pt x="176915" y="192765"/>
                </a:cubicBezTo>
                <a:close/>
              </a:path>
            </a:pathLst>
          </a:custGeom>
          <a:solidFill>
            <a:srgbClr val="F2E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รูปแบบอิสระ: รูปร่าง 40">
            <a:extLst>
              <a:ext uri="{FF2B5EF4-FFF2-40B4-BE49-F238E27FC236}">
                <a16:creationId xmlns:a16="http://schemas.microsoft.com/office/drawing/2014/main" id="{CD59A69D-726E-255E-898E-79BEDEF0A448}"/>
              </a:ext>
            </a:extLst>
          </p:cNvPr>
          <p:cNvSpPr/>
          <p:nvPr/>
        </p:nvSpPr>
        <p:spPr>
          <a:xfrm>
            <a:off x="7445291" y="3941123"/>
            <a:ext cx="813716" cy="497572"/>
          </a:xfrm>
          <a:custGeom>
            <a:avLst/>
            <a:gdLst>
              <a:gd name="connsiteX0" fmla="*/ 176915 w 813716"/>
              <a:gd name="connsiteY0" fmla="*/ 192765 h 497572"/>
              <a:gd name="connsiteX1" fmla="*/ 356209 w 813716"/>
              <a:gd name="connsiteY1" fmla="*/ 23 h 497572"/>
              <a:gd name="connsiteX2" fmla="*/ 504127 w 813716"/>
              <a:gd name="connsiteY2" fmla="*/ 206212 h 497572"/>
              <a:gd name="connsiteX3" fmla="*/ 652045 w 813716"/>
              <a:gd name="connsiteY3" fmla="*/ 103117 h 497572"/>
              <a:gd name="connsiteX4" fmla="*/ 687903 w 813716"/>
              <a:gd name="connsiteY4" fmla="*/ 188282 h 497572"/>
              <a:gd name="connsiteX5" fmla="*/ 813409 w 813716"/>
              <a:gd name="connsiteY5" fmla="*/ 286894 h 497572"/>
              <a:gd name="connsiteX6" fmla="*/ 647562 w 813716"/>
              <a:gd name="connsiteY6" fmla="*/ 381023 h 497572"/>
              <a:gd name="connsiteX7" fmla="*/ 414480 w 813716"/>
              <a:gd name="connsiteY7" fmla="*/ 421365 h 497572"/>
              <a:gd name="connsiteX8" fmla="*/ 329315 w 813716"/>
              <a:gd name="connsiteY8" fmla="*/ 497565 h 497572"/>
              <a:gd name="connsiteX9" fmla="*/ 190362 w 813716"/>
              <a:gd name="connsiteY9" fmla="*/ 425847 h 497572"/>
              <a:gd name="connsiteX10" fmla="*/ 42445 w 813716"/>
              <a:gd name="connsiteY10" fmla="*/ 412400 h 497572"/>
              <a:gd name="connsiteX11" fmla="*/ 6586 w 813716"/>
              <a:gd name="connsiteY11" fmla="*/ 237588 h 497572"/>
              <a:gd name="connsiteX12" fmla="*/ 176915 w 813716"/>
              <a:gd name="connsiteY12" fmla="*/ 192765 h 4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716" h="497572">
                <a:moveTo>
                  <a:pt x="176915" y="192765"/>
                </a:moveTo>
                <a:cubicBezTo>
                  <a:pt x="235186" y="153171"/>
                  <a:pt x="301674" y="-2218"/>
                  <a:pt x="356209" y="23"/>
                </a:cubicBezTo>
                <a:cubicBezTo>
                  <a:pt x="410744" y="2264"/>
                  <a:pt x="454821" y="189030"/>
                  <a:pt x="504127" y="206212"/>
                </a:cubicBezTo>
                <a:cubicBezTo>
                  <a:pt x="553433" y="223394"/>
                  <a:pt x="621416" y="106105"/>
                  <a:pt x="652045" y="103117"/>
                </a:cubicBezTo>
                <a:cubicBezTo>
                  <a:pt x="682674" y="100129"/>
                  <a:pt x="661009" y="157652"/>
                  <a:pt x="687903" y="188282"/>
                </a:cubicBezTo>
                <a:cubicBezTo>
                  <a:pt x="714797" y="218912"/>
                  <a:pt x="820132" y="254771"/>
                  <a:pt x="813409" y="286894"/>
                </a:cubicBezTo>
                <a:cubicBezTo>
                  <a:pt x="806686" y="319017"/>
                  <a:pt x="714050" y="358611"/>
                  <a:pt x="647562" y="381023"/>
                </a:cubicBezTo>
                <a:cubicBezTo>
                  <a:pt x="581074" y="403435"/>
                  <a:pt x="467521" y="401941"/>
                  <a:pt x="414480" y="421365"/>
                </a:cubicBezTo>
                <a:cubicBezTo>
                  <a:pt x="361439" y="440789"/>
                  <a:pt x="366668" y="496818"/>
                  <a:pt x="329315" y="497565"/>
                </a:cubicBezTo>
                <a:cubicBezTo>
                  <a:pt x="291962" y="498312"/>
                  <a:pt x="238174" y="440041"/>
                  <a:pt x="190362" y="425847"/>
                </a:cubicBezTo>
                <a:cubicBezTo>
                  <a:pt x="142550" y="411653"/>
                  <a:pt x="73074" y="443776"/>
                  <a:pt x="42445" y="412400"/>
                </a:cubicBezTo>
                <a:cubicBezTo>
                  <a:pt x="11816" y="381024"/>
                  <a:pt x="-12090" y="272700"/>
                  <a:pt x="6586" y="237588"/>
                </a:cubicBezTo>
                <a:cubicBezTo>
                  <a:pt x="25262" y="202476"/>
                  <a:pt x="118644" y="232359"/>
                  <a:pt x="176915" y="192765"/>
                </a:cubicBezTo>
                <a:close/>
              </a:path>
            </a:pathLst>
          </a:custGeom>
          <a:solidFill>
            <a:srgbClr val="F3726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รูปแบบอิสระ: รูปร่าง 41">
            <a:extLst>
              <a:ext uri="{FF2B5EF4-FFF2-40B4-BE49-F238E27FC236}">
                <a16:creationId xmlns:a16="http://schemas.microsoft.com/office/drawing/2014/main" id="{E4BA14C2-3DF4-D3F8-2579-A3A72D8DB7CA}"/>
              </a:ext>
            </a:extLst>
          </p:cNvPr>
          <p:cNvSpPr/>
          <p:nvPr/>
        </p:nvSpPr>
        <p:spPr>
          <a:xfrm>
            <a:off x="7445291" y="4599944"/>
            <a:ext cx="813716" cy="497572"/>
          </a:xfrm>
          <a:custGeom>
            <a:avLst/>
            <a:gdLst>
              <a:gd name="connsiteX0" fmla="*/ 176915 w 813716"/>
              <a:gd name="connsiteY0" fmla="*/ 192765 h 497572"/>
              <a:gd name="connsiteX1" fmla="*/ 356209 w 813716"/>
              <a:gd name="connsiteY1" fmla="*/ 23 h 497572"/>
              <a:gd name="connsiteX2" fmla="*/ 504127 w 813716"/>
              <a:gd name="connsiteY2" fmla="*/ 206212 h 497572"/>
              <a:gd name="connsiteX3" fmla="*/ 652045 w 813716"/>
              <a:gd name="connsiteY3" fmla="*/ 103117 h 497572"/>
              <a:gd name="connsiteX4" fmla="*/ 687903 w 813716"/>
              <a:gd name="connsiteY4" fmla="*/ 188282 h 497572"/>
              <a:gd name="connsiteX5" fmla="*/ 813409 w 813716"/>
              <a:gd name="connsiteY5" fmla="*/ 286894 h 497572"/>
              <a:gd name="connsiteX6" fmla="*/ 647562 w 813716"/>
              <a:gd name="connsiteY6" fmla="*/ 381023 h 497572"/>
              <a:gd name="connsiteX7" fmla="*/ 414480 w 813716"/>
              <a:gd name="connsiteY7" fmla="*/ 421365 h 497572"/>
              <a:gd name="connsiteX8" fmla="*/ 329315 w 813716"/>
              <a:gd name="connsiteY8" fmla="*/ 497565 h 497572"/>
              <a:gd name="connsiteX9" fmla="*/ 190362 w 813716"/>
              <a:gd name="connsiteY9" fmla="*/ 425847 h 497572"/>
              <a:gd name="connsiteX10" fmla="*/ 42445 w 813716"/>
              <a:gd name="connsiteY10" fmla="*/ 412400 h 497572"/>
              <a:gd name="connsiteX11" fmla="*/ 6586 w 813716"/>
              <a:gd name="connsiteY11" fmla="*/ 237588 h 497572"/>
              <a:gd name="connsiteX12" fmla="*/ 176915 w 813716"/>
              <a:gd name="connsiteY12" fmla="*/ 192765 h 4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716" h="497572">
                <a:moveTo>
                  <a:pt x="176915" y="192765"/>
                </a:moveTo>
                <a:cubicBezTo>
                  <a:pt x="235186" y="153171"/>
                  <a:pt x="301674" y="-2218"/>
                  <a:pt x="356209" y="23"/>
                </a:cubicBezTo>
                <a:cubicBezTo>
                  <a:pt x="410744" y="2264"/>
                  <a:pt x="454821" y="189030"/>
                  <a:pt x="504127" y="206212"/>
                </a:cubicBezTo>
                <a:cubicBezTo>
                  <a:pt x="553433" y="223394"/>
                  <a:pt x="621416" y="106105"/>
                  <a:pt x="652045" y="103117"/>
                </a:cubicBezTo>
                <a:cubicBezTo>
                  <a:pt x="682674" y="100129"/>
                  <a:pt x="661009" y="157652"/>
                  <a:pt x="687903" y="188282"/>
                </a:cubicBezTo>
                <a:cubicBezTo>
                  <a:pt x="714797" y="218912"/>
                  <a:pt x="820132" y="254771"/>
                  <a:pt x="813409" y="286894"/>
                </a:cubicBezTo>
                <a:cubicBezTo>
                  <a:pt x="806686" y="319017"/>
                  <a:pt x="714050" y="358611"/>
                  <a:pt x="647562" y="381023"/>
                </a:cubicBezTo>
                <a:cubicBezTo>
                  <a:pt x="581074" y="403435"/>
                  <a:pt x="467521" y="401941"/>
                  <a:pt x="414480" y="421365"/>
                </a:cubicBezTo>
                <a:cubicBezTo>
                  <a:pt x="361439" y="440789"/>
                  <a:pt x="366668" y="496818"/>
                  <a:pt x="329315" y="497565"/>
                </a:cubicBezTo>
                <a:cubicBezTo>
                  <a:pt x="291962" y="498312"/>
                  <a:pt x="238174" y="440041"/>
                  <a:pt x="190362" y="425847"/>
                </a:cubicBezTo>
                <a:cubicBezTo>
                  <a:pt x="142550" y="411653"/>
                  <a:pt x="73074" y="443776"/>
                  <a:pt x="42445" y="412400"/>
                </a:cubicBezTo>
                <a:cubicBezTo>
                  <a:pt x="11816" y="381024"/>
                  <a:pt x="-12090" y="272700"/>
                  <a:pt x="6586" y="237588"/>
                </a:cubicBezTo>
                <a:cubicBezTo>
                  <a:pt x="25262" y="202476"/>
                  <a:pt x="118644" y="232359"/>
                  <a:pt x="176915" y="192765"/>
                </a:cubicBezTo>
                <a:close/>
              </a:path>
            </a:pathLst>
          </a:custGeom>
          <a:solidFill>
            <a:srgbClr val="CAE3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รูปแบบอิสระ: รูปร่าง 42">
            <a:extLst>
              <a:ext uri="{FF2B5EF4-FFF2-40B4-BE49-F238E27FC236}">
                <a16:creationId xmlns:a16="http://schemas.microsoft.com/office/drawing/2014/main" id="{04CE7D76-ECC9-D6D5-8D92-CB728E9BE47B}"/>
              </a:ext>
            </a:extLst>
          </p:cNvPr>
          <p:cNvSpPr/>
          <p:nvPr/>
        </p:nvSpPr>
        <p:spPr>
          <a:xfrm>
            <a:off x="7445291" y="5207482"/>
            <a:ext cx="813716" cy="497572"/>
          </a:xfrm>
          <a:custGeom>
            <a:avLst/>
            <a:gdLst>
              <a:gd name="connsiteX0" fmla="*/ 176915 w 813716"/>
              <a:gd name="connsiteY0" fmla="*/ 192765 h 497572"/>
              <a:gd name="connsiteX1" fmla="*/ 356209 w 813716"/>
              <a:gd name="connsiteY1" fmla="*/ 23 h 497572"/>
              <a:gd name="connsiteX2" fmla="*/ 504127 w 813716"/>
              <a:gd name="connsiteY2" fmla="*/ 206212 h 497572"/>
              <a:gd name="connsiteX3" fmla="*/ 652045 w 813716"/>
              <a:gd name="connsiteY3" fmla="*/ 103117 h 497572"/>
              <a:gd name="connsiteX4" fmla="*/ 687903 w 813716"/>
              <a:gd name="connsiteY4" fmla="*/ 188282 h 497572"/>
              <a:gd name="connsiteX5" fmla="*/ 813409 w 813716"/>
              <a:gd name="connsiteY5" fmla="*/ 286894 h 497572"/>
              <a:gd name="connsiteX6" fmla="*/ 647562 w 813716"/>
              <a:gd name="connsiteY6" fmla="*/ 381023 h 497572"/>
              <a:gd name="connsiteX7" fmla="*/ 414480 w 813716"/>
              <a:gd name="connsiteY7" fmla="*/ 421365 h 497572"/>
              <a:gd name="connsiteX8" fmla="*/ 329315 w 813716"/>
              <a:gd name="connsiteY8" fmla="*/ 497565 h 497572"/>
              <a:gd name="connsiteX9" fmla="*/ 190362 w 813716"/>
              <a:gd name="connsiteY9" fmla="*/ 425847 h 497572"/>
              <a:gd name="connsiteX10" fmla="*/ 42445 w 813716"/>
              <a:gd name="connsiteY10" fmla="*/ 412400 h 497572"/>
              <a:gd name="connsiteX11" fmla="*/ 6586 w 813716"/>
              <a:gd name="connsiteY11" fmla="*/ 237588 h 497572"/>
              <a:gd name="connsiteX12" fmla="*/ 176915 w 813716"/>
              <a:gd name="connsiteY12" fmla="*/ 192765 h 497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716" h="497572">
                <a:moveTo>
                  <a:pt x="176915" y="192765"/>
                </a:moveTo>
                <a:cubicBezTo>
                  <a:pt x="235186" y="153171"/>
                  <a:pt x="301674" y="-2218"/>
                  <a:pt x="356209" y="23"/>
                </a:cubicBezTo>
                <a:cubicBezTo>
                  <a:pt x="410744" y="2264"/>
                  <a:pt x="454821" y="189030"/>
                  <a:pt x="504127" y="206212"/>
                </a:cubicBezTo>
                <a:cubicBezTo>
                  <a:pt x="553433" y="223394"/>
                  <a:pt x="621416" y="106105"/>
                  <a:pt x="652045" y="103117"/>
                </a:cubicBezTo>
                <a:cubicBezTo>
                  <a:pt x="682674" y="100129"/>
                  <a:pt x="661009" y="157652"/>
                  <a:pt x="687903" y="188282"/>
                </a:cubicBezTo>
                <a:cubicBezTo>
                  <a:pt x="714797" y="218912"/>
                  <a:pt x="820132" y="254771"/>
                  <a:pt x="813409" y="286894"/>
                </a:cubicBezTo>
                <a:cubicBezTo>
                  <a:pt x="806686" y="319017"/>
                  <a:pt x="714050" y="358611"/>
                  <a:pt x="647562" y="381023"/>
                </a:cubicBezTo>
                <a:cubicBezTo>
                  <a:pt x="581074" y="403435"/>
                  <a:pt x="467521" y="401941"/>
                  <a:pt x="414480" y="421365"/>
                </a:cubicBezTo>
                <a:cubicBezTo>
                  <a:pt x="361439" y="440789"/>
                  <a:pt x="366668" y="496818"/>
                  <a:pt x="329315" y="497565"/>
                </a:cubicBezTo>
                <a:cubicBezTo>
                  <a:pt x="291962" y="498312"/>
                  <a:pt x="238174" y="440041"/>
                  <a:pt x="190362" y="425847"/>
                </a:cubicBezTo>
                <a:cubicBezTo>
                  <a:pt x="142550" y="411653"/>
                  <a:pt x="73074" y="443776"/>
                  <a:pt x="42445" y="412400"/>
                </a:cubicBezTo>
                <a:cubicBezTo>
                  <a:pt x="11816" y="381024"/>
                  <a:pt x="-12090" y="272700"/>
                  <a:pt x="6586" y="237588"/>
                </a:cubicBezTo>
                <a:cubicBezTo>
                  <a:pt x="25262" y="202476"/>
                  <a:pt x="118644" y="232359"/>
                  <a:pt x="176915" y="192765"/>
                </a:cubicBezTo>
                <a:close/>
              </a:path>
            </a:pathLst>
          </a:custGeom>
          <a:solidFill>
            <a:srgbClr val="D1D2D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1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สัญลักษณ์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Symbol)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61167D5-A032-1CA1-AF65-C06D46806290}"/>
              </a:ext>
            </a:extLst>
          </p:cNvPr>
          <p:cNvSpPr txBox="1"/>
          <p:nvPr/>
        </p:nvSpPr>
        <p:spPr>
          <a:xfrm>
            <a:off x="2163322" y="838062"/>
            <a:ext cx="786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เครื่องหมายที่กำหนดขึ้นเพื่อใช้ในแผนที่แทนของจริง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DDA4675-8E49-6EA3-FDE8-CA6820348062}"/>
              </a:ext>
            </a:extLst>
          </p:cNvPr>
          <p:cNvSpPr txBox="1"/>
          <p:nvPr/>
        </p:nvSpPr>
        <p:spPr>
          <a:xfrm>
            <a:off x="5500661" y="1510452"/>
            <a:ext cx="3531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สัญลักษณ์เส้น</a:t>
            </a:r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8D243999-4F4D-1CE4-3115-A5CB6A6FB310}"/>
              </a:ext>
            </a:extLst>
          </p:cNvPr>
          <p:cNvSpPr/>
          <p:nvPr/>
        </p:nvSpPr>
        <p:spPr>
          <a:xfrm>
            <a:off x="5146554" y="1511806"/>
            <a:ext cx="708213" cy="706532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milk tea Med" pitchFamily="2" charset="-34"/>
                <a:cs typeface="milk tea Med" pitchFamily="2" charset="-34"/>
              </a:rPr>
              <a:t>2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7303196A-BC90-91F9-AD79-A30D49B1400A}"/>
              </a:ext>
            </a:extLst>
          </p:cNvPr>
          <p:cNvSpPr txBox="1"/>
          <p:nvPr/>
        </p:nvSpPr>
        <p:spPr>
          <a:xfrm>
            <a:off x="7749791" y="2745924"/>
            <a:ext cx="416755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แสดงข้อมูลที่เป็นลักษณะของเส้นทาง เช่น</a:t>
            </a:r>
          </a:p>
          <a:p>
            <a:pPr lvl="2">
              <a:lnSpc>
                <a:spcPct val="150000"/>
              </a:lnSpc>
            </a:pPr>
            <a:r>
              <a:rPr lang="th-TH" sz="2800" dirty="0">
                <a:latin typeface="milk tea Med" pitchFamily="2" charset="-34"/>
                <a:cs typeface="milk tea Med" pitchFamily="2" charset="-34"/>
              </a:rPr>
              <a:t>ถนน</a:t>
            </a:r>
          </a:p>
          <a:p>
            <a:pPr lvl="2">
              <a:lnSpc>
                <a:spcPct val="150000"/>
              </a:lnSpc>
            </a:pPr>
            <a:r>
              <a:rPr lang="th-TH" sz="2800" dirty="0">
                <a:latin typeface="milk tea Med" pitchFamily="2" charset="-34"/>
                <a:cs typeface="milk tea Med" pitchFamily="2" charset="-34"/>
              </a:rPr>
              <a:t>สะพาน</a:t>
            </a:r>
            <a:endParaRPr lang="en-US" sz="2800" dirty="0">
              <a:latin typeface="milk tea Med" pitchFamily="2" charset="-34"/>
              <a:cs typeface="milk tea Med" pitchFamily="2" charset="-34"/>
            </a:endParaRPr>
          </a:p>
          <a:p>
            <a:pPr lvl="2">
              <a:lnSpc>
                <a:spcPct val="150000"/>
              </a:lnSpc>
            </a:pPr>
            <a:r>
              <a:rPr lang="th-TH" sz="2800" dirty="0">
                <a:latin typeface="milk tea Med" pitchFamily="2" charset="-34"/>
                <a:cs typeface="milk tea Med" pitchFamily="2" charset="-34"/>
              </a:rPr>
              <a:t>เส้นทางเรือข้ามฝาก</a:t>
            </a:r>
          </a:p>
          <a:p>
            <a:pPr lvl="3"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milk tea Med" pitchFamily="2" charset="-34"/>
              <a:cs typeface="milk tea Med" pitchFamily="2" charset="-34"/>
            </a:endParaRPr>
          </a:p>
          <a:p>
            <a:endParaRPr lang="th-TH" dirty="0"/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AA03E47-121A-1128-070C-719E8CC26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24" y="2302692"/>
            <a:ext cx="6341798" cy="4555308"/>
          </a:xfrm>
          <a:prstGeom prst="rect">
            <a:avLst/>
          </a:prstGeom>
        </p:spPr>
      </p:pic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FAD8333D-60A9-078D-8CE2-C9257C7F8EA9}"/>
              </a:ext>
            </a:extLst>
          </p:cNvPr>
          <p:cNvCxnSpPr/>
          <p:nvPr/>
        </p:nvCxnSpPr>
        <p:spPr>
          <a:xfrm flipH="1">
            <a:off x="7749791" y="3578578"/>
            <a:ext cx="916727" cy="0"/>
          </a:xfrm>
          <a:prstGeom prst="line">
            <a:avLst/>
          </a:prstGeom>
          <a:ln w="57150">
            <a:solidFill>
              <a:srgbClr val="F6C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AE1FF995-378A-2E50-043E-2B78CD0A7A44}"/>
              </a:ext>
            </a:extLst>
          </p:cNvPr>
          <p:cNvGrpSpPr/>
          <p:nvPr/>
        </p:nvGrpSpPr>
        <p:grpSpPr>
          <a:xfrm>
            <a:off x="7749790" y="4180544"/>
            <a:ext cx="748520" cy="309567"/>
            <a:chOff x="7749790" y="4180544"/>
            <a:chExt cx="748520" cy="309567"/>
          </a:xfrm>
        </p:grpSpPr>
        <p:sp>
          <p:nvSpPr>
            <p:cNvPr id="15" name="รูปแบบอิสระ: รูปร่าง 14">
              <a:extLst>
                <a:ext uri="{FF2B5EF4-FFF2-40B4-BE49-F238E27FC236}">
                  <a16:creationId xmlns:a16="http://schemas.microsoft.com/office/drawing/2014/main" id="{7D668854-68E7-0C40-5BC1-8F74BA3F4A00}"/>
                </a:ext>
              </a:extLst>
            </p:cNvPr>
            <p:cNvSpPr/>
            <p:nvPr/>
          </p:nvSpPr>
          <p:spPr>
            <a:xfrm>
              <a:off x="7749791" y="4180544"/>
              <a:ext cx="748519" cy="102833"/>
            </a:xfrm>
            <a:custGeom>
              <a:avLst/>
              <a:gdLst>
                <a:gd name="connsiteX0" fmla="*/ 677334 w 677334"/>
                <a:gd name="connsiteY0" fmla="*/ 0 h 180622"/>
                <a:gd name="connsiteX1" fmla="*/ 575734 w 677334"/>
                <a:gd name="connsiteY1" fmla="*/ 169334 h 180622"/>
                <a:gd name="connsiteX2" fmla="*/ 90311 w 677334"/>
                <a:gd name="connsiteY2" fmla="*/ 180622 h 180622"/>
                <a:gd name="connsiteX3" fmla="*/ 0 w 677334"/>
                <a:gd name="connsiteY3" fmla="*/ 101600 h 180622"/>
                <a:gd name="connsiteX0" fmla="*/ 698116 w 698116"/>
                <a:gd name="connsiteY0" fmla="*/ 0 h 114121"/>
                <a:gd name="connsiteX1" fmla="*/ 575734 w 698116"/>
                <a:gd name="connsiteY1" fmla="*/ 102833 h 114121"/>
                <a:gd name="connsiteX2" fmla="*/ 90311 w 698116"/>
                <a:gd name="connsiteY2" fmla="*/ 114121 h 114121"/>
                <a:gd name="connsiteX3" fmla="*/ 0 w 698116"/>
                <a:gd name="connsiteY3" fmla="*/ 35099 h 114121"/>
                <a:gd name="connsiteX0" fmla="*/ 714742 w 714742"/>
                <a:gd name="connsiteY0" fmla="*/ 6465 h 120586"/>
                <a:gd name="connsiteX1" fmla="*/ 592360 w 714742"/>
                <a:gd name="connsiteY1" fmla="*/ 109298 h 120586"/>
                <a:gd name="connsiteX2" fmla="*/ 106937 w 714742"/>
                <a:gd name="connsiteY2" fmla="*/ 120586 h 120586"/>
                <a:gd name="connsiteX3" fmla="*/ 0 w 714742"/>
                <a:gd name="connsiteY3" fmla="*/ 0 h 120586"/>
                <a:gd name="connsiteX0" fmla="*/ 714742 w 714742"/>
                <a:gd name="connsiteY0" fmla="*/ 6465 h 109298"/>
                <a:gd name="connsiteX1" fmla="*/ 592360 w 714742"/>
                <a:gd name="connsiteY1" fmla="*/ 109298 h 109298"/>
                <a:gd name="connsiteX2" fmla="*/ 102781 w 714742"/>
                <a:gd name="connsiteY2" fmla="*/ 108117 h 109298"/>
                <a:gd name="connsiteX3" fmla="*/ 0 w 714742"/>
                <a:gd name="connsiteY3" fmla="*/ 0 h 109298"/>
                <a:gd name="connsiteX0" fmla="*/ 727211 w 727211"/>
                <a:gd name="connsiteY0" fmla="*/ 18934 h 121767"/>
                <a:gd name="connsiteX1" fmla="*/ 604829 w 727211"/>
                <a:gd name="connsiteY1" fmla="*/ 121767 h 121767"/>
                <a:gd name="connsiteX2" fmla="*/ 115250 w 727211"/>
                <a:gd name="connsiteY2" fmla="*/ 120586 h 121767"/>
                <a:gd name="connsiteX3" fmla="*/ 0 w 727211"/>
                <a:gd name="connsiteY3" fmla="*/ 0 h 121767"/>
                <a:gd name="connsiteX0" fmla="*/ 785400 w 785400"/>
                <a:gd name="connsiteY0" fmla="*/ 0 h 102833"/>
                <a:gd name="connsiteX1" fmla="*/ 663018 w 785400"/>
                <a:gd name="connsiteY1" fmla="*/ 102833 h 102833"/>
                <a:gd name="connsiteX2" fmla="*/ 173439 w 785400"/>
                <a:gd name="connsiteY2" fmla="*/ 101652 h 102833"/>
                <a:gd name="connsiteX3" fmla="*/ 0 w 785400"/>
                <a:gd name="connsiteY3" fmla="*/ 30942 h 102833"/>
                <a:gd name="connsiteX0" fmla="*/ 785400 w 785400"/>
                <a:gd name="connsiteY0" fmla="*/ 0 h 105808"/>
                <a:gd name="connsiteX1" fmla="*/ 663018 w 785400"/>
                <a:gd name="connsiteY1" fmla="*/ 102833 h 105808"/>
                <a:gd name="connsiteX2" fmla="*/ 136032 w 785400"/>
                <a:gd name="connsiteY2" fmla="*/ 105808 h 105808"/>
                <a:gd name="connsiteX3" fmla="*/ 0 w 785400"/>
                <a:gd name="connsiteY3" fmla="*/ 30942 h 105808"/>
                <a:gd name="connsiteX0" fmla="*/ 764618 w 764618"/>
                <a:gd name="connsiteY0" fmla="*/ 18935 h 124743"/>
                <a:gd name="connsiteX1" fmla="*/ 642236 w 764618"/>
                <a:gd name="connsiteY1" fmla="*/ 121768 h 124743"/>
                <a:gd name="connsiteX2" fmla="*/ 115250 w 764618"/>
                <a:gd name="connsiteY2" fmla="*/ 124743 h 124743"/>
                <a:gd name="connsiteX3" fmla="*/ 0 w 764618"/>
                <a:gd name="connsiteY3" fmla="*/ 0 h 124743"/>
                <a:gd name="connsiteX0" fmla="*/ 764618 w 764618"/>
                <a:gd name="connsiteY0" fmla="*/ 18935 h 121768"/>
                <a:gd name="connsiteX1" fmla="*/ 642236 w 764618"/>
                <a:gd name="connsiteY1" fmla="*/ 121768 h 121768"/>
                <a:gd name="connsiteX2" fmla="*/ 115250 w 764618"/>
                <a:gd name="connsiteY2" fmla="*/ 116430 h 121768"/>
                <a:gd name="connsiteX3" fmla="*/ 0 w 764618"/>
                <a:gd name="connsiteY3" fmla="*/ 0 h 121768"/>
                <a:gd name="connsiteX0" fmla="*/ 764618 w 764618"/>
                <a:gd name="connsiteY0" fmla="*/ 18935 h 121768"/>
                <a:gd name="connsiteX1" fmla="*/ 642236 w 764618"/>
                <a:gd name="connsiteY1" fmla="*/ 121768 h 121768"/>
                <a:gd name="connsiteX2" fmla="*/ 115250 w 764618"/>
                <a:gd name="connsiteY2" fmla="*/ 120587 h 121768"/>
                <a:gd name="connsiteX3" fmla="*/ 0 w 764618"/>
                <a:gd name="connsiteY3" fmla="*/ 0 h 121768"/>
                <a:gd name="connsiteX0" fmla="*/ 748519 w 748519"/>
                <a:gd name="connsiteY0" fmla="*/ 0 h 102833"/>
                <a:gd name="connsiteX1" fmla="*/ 626137 w 748519"/>
                <a:gd name="connsiteY1" fmla="*/ 102833 h 102833"/>
                <a:gd name="connsiteX2" fmla="*/ 99151 w 748519"/>
                <a:gd name="connsiteY2" fmla="*/ 101652 h 102833"/>
                <a:gd name="connsiteX3" fmla="*/ 0 w 748519"/>
                <a:gd name="connsiteY3" fmla="*/ 13262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8519" h="102833">
                  <a:moveTo>
                    <a:pt x="748519" y="0"/>
                  </a:moveTo>
                  <a:lnTo>
                    <a:pt x="626137" y="102833"/>
                  </a:lnTo>
                  <a:lnTo>
                    <a:pt x="99151" y="101652"/>
                  </a:lnTo>
                  <a:lnTo>
                    <a:pt x="0" y="13262"/>
                  </a:lnTo>
                </a:path>
              </a:pathLst>
            </a:custGeom>
            <a:noFill/>
            <a:ln w="38100">
              <a:solidFill>
                <a:srgbClr val="E193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รูปแบบอิสระ: รูปร่าง 18">
              <a:extLst>
                <a:ext uri="{FF2B5EF4-FFF2-40B4-BE49-F238E27FC236}">
                  <a16:creationId xmlns:a16="http://schemas.microsoft.com/office/drawing/2014/main" id="{0F00DB4B-4FF6-014E-2898-61447C357292}"/>
                </a:ext>
              </a:extLst>
            </p:cNvPr>
            <p:cNvSpPr/>
            <p:nvPr/>
          </p:nvSpPr>
          <p:spPr>
            <a:xfrm flipV="1">
              <a:off x="7749790" y="4387278"/>
              <a:ext cx="748519" cy="102833"/>
            </a:xfrm>
            <a:custGeom>
              <a:avLst/>
              <a:gdLst>
                <a:gd name="connsiteX0" fmla="*/ 677334 w 677334"/>
                <a:gd name="connsiteY0" fmla="*/ 0 h 180622"/>
                <a:gd name="connsiteX1" fmla="*/ 575734 w 677334"/>
                <a:gd name="connsiteY1" fmla="*/ 169334 h 180622"/>
                <a:gd name="connsiteX2" fmla="*/ 90311 w 677334"/>
                <a:gd name="connsiteY2" fmla="*/ 180622 h 180622"/>
                <a:gd name="connsiteX3" fmla="*/ 0 w 677334"/>
                <a:gd name="connsiteY3" fmla="*/ 101600 h 180622"/>
                <a:gd name="connsiteX0" fmla="*/ 698116 w 698116"/>
                <a:gd name="connsiteY0" fmla="*/ 0 h 114121"/>
                <a:gd name="connsiteX1" fmla="*/ 575734 w 698116"/>
                <a:gd name="connsiteY1" fmla="*/ 102833 h 114121"/>
                <a:gd name="connsiteX2" fmla="*/ 90311 w 698116"/>
                <a:gd name="connsiteY2" fmla="*/ 114121 h 114121"/>
                <a:gd name="connsiteX3" fmla="*/ 0 w 698116"/>
                <a:gd name="connsiteY3" fmla="*/ 35099 h 114121"/>
                <a:gd name="connsiteX0" fmla="*/ 714742 w 714742"/>
                <a:gd name="connsiteY0" fmla="*/ 6465 h 120586"/>
                <a:gd name="connsiteX1" fmla="*/ 592360 w 714742"/>
                <a:gd name="connsiteY1" fmla="*/ 109298 h 120586"/>
                <a:gd name="connsiteX2" fmla="*/ 106937 w 714742"/>
                <a:gd name="connsiteY2" fmla="*/ 120586 h 120586"/>
                <a:gd name="connsiteX3" fmla="*/ 0 w 714742"/>
                <a:gd name="connsiteY3" fmla="*/ 0 h 120586"/>
                <a:gd name="connsiteX0" fmla="*/ 714742 w 714742"/>
                <a:gd name="connsiteY0" fmla="*/ 6465 h 109298"/>
                <a:gd name="connsiteX1" fmla="*/ 592360 w 714742"/>
                <a:gd name="connsiteY1" fmla="*/ 109298 h 109298"/>
                <a:gd name="connsiteX2" fmla="*/ 102781 w 714742"/>
                <a:gd name="connsiteY2" fmla="*/ 108117 h 109298"/>
                <a:gd name="connsiteX3" fmla="*/ 0 w 714742"/>
                <a:gd name="connsiteY3" fmla="*/ 0 h 109298"/>
                <a:gd name="connsiteX0" fmla="*/ 727211 w 727211"/>
                <a:gd name="connsiteY0" fmla="*/ 18934 h 121767"/>
                <a:gd name="connsiteX1" fmla="*/ 604829 w 727211"/>
                <a:gd name="connsiteY1" fmla="*/ 121767 h 121767"/>
                <a:gd name="connsiteX2" fmla="*/ 115250 w 727211"/>
                <a:gd name="connsiteY2" fmla="*/ 120586 h 121767"/>
                <a:gd name="connsiteX3" fmla="*/ 0 w 727211"/>
                <a:gd name="connsiteY3" fmla="*/ 0 h 121767"/>
                <a:gd name="connsiteX0" fmla="*/ 785400 w 785400"/>
                <a:gd name="connsiteY0" fmla="*/ 0 h 102833"/>
                <a:gd name="connsiteX1" fmla="*/ 663018 w 785400"/>
                <a:gd name="connsiteY1" fmla="*/ 102833 h 102833"/>
                <a:gd name="connsiteX2" fmla="*/ 173439 w 785400"/>
                <a:gd name="connsiteY2" fmla="*/ 101652 h 102833"/>
                <a:gd name="connsiteX3" fmla="*/ 0 w 785400"/>
                <a:gd name="connsiteY3" fmla="*/ 30942 h 102833"/>
                <a:gd name="connsiteX0" fmla="*/ 785400 w 785400"/>
                <a:gd name="connsiteY0" fmla="*/ 0 h 105808"/>
                <a:gd name="connsiteX1" fmla="*/ 663018 w 785400"/>
                <a:gd name="connsiteY1" fmla="*/ 102833 h 105808"/>
                <a:gd name="connsiteX2" fmla="*/ 136032 w 785400"/>
                <a:gd name="connsiteY2" fmla="*/ 105808 h 105808"/>
                <a:gd name="connsiteX3" fmla="*/ 0 w 785400"/>
                <a:gd name="connsiteY3" fmla="*/ 30942 h 105808"/>
                <a:gd name="connsiteX0" fmla="*/ 764618 w 764618"/>
                <a:gd name="connsiteY0" fmla="*/ 18935 h 124743"/>
                <a:gd name="connsiteX1" fmla="*/ 642236 w 764618"/>
                <a:gd name="connsiteY1" fmla="*/ 121768 h 124743"/>
                <a:gd name="connsiteX2" fmla="*/ 115250 w 764618"/>
                <a:gd name="connsiteY2" fmla="*/ 124743 h 124743"/>
                <a:gd name="connsiteX3" fmla="*/ 0 w 764618"/>
                <a:gd name="connsiteY3" fmla="*/ 0 h 124743"/>
                <a:gd name="connsiteX0" fmla="*/ 764618 w 764618"/>
                <a:gd name="connsiteY0" fmla="*/ 18935 h 121768"/>
                <a:gd name="connsiteX1" fmla="*/ 642236 w 764618"/>
                <a:gd name="connsiteY1" fmla="*/ 121768 h 121768"/>
                <a:gd name="connsiteX2" fmla="*/ 115250 w 764618"/>
                <a:gd name="connsiteY2" fmla="*/ 116430 h 121768"/>
                <a:gd name="connsiteX3" fmla="*/ 0 w 764618"/>
                <a:gd name="connsiteY3" fmla="*/ 0 h 121768"/>
                <a:gd name="connsiteX0" fmla="*/ 764618 w 764618"/>
                <a:gd name="connsiteY0" fmla="*/ 18935 h 121768"/>
                <a:gd name="connsiteX1" fmla="*/ 642236 w 764618"/>
                <a:gd name="connsiteY1" fmla="*/ 121768 h 121768"/>
                <a:gd name="connsiteX2" fmla="*/ 115250 w 764618"/>
                <a:gd name="connsiteY2" fmla="*/ 120587 h 121768"/>
                <a:gd name="connsiteX3" fmla="*/ 0 w 764618"/>
                <a:gd name="connsiteY3" fmla="*/ 0 h 121768"/>
                <a:gd name="connsiteX0" fmla="*/ 748519 w 748519"/>
                <a:gd name="connsiteY0" fmla="*/ 0 h 102833"/>
                <a:gd name="connsiteX1" fmla="*/ 626137 w 748519"/>
                <a:gd name="connsiteY1" fmla="*/ 102833 h 102833"/>
                <a:gd name="connsiteX2" fmla="*/ 99151 w 748519"/>
                <a:gd name="connsiteY2" fmla="*/ 101652 h 102833"/>
                <a:gd name="connsiteX3" fmla="*/ 0 w 748519"/>
                <a:gd name="connsiteY3" fmla="*/ 13262 h 10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8519" h="102833">
                  <a:moveTo>
                    <a:pt x="748519" y="0"/>
                  </a:moveTo>
                  <a:lnTo>
                    <a:pt x="626137" y="102833"/>
                  </a:lnTo>
                  <a:lnTo>
                    <a:pt x="99151" y="101652"/>
                  </a:lnTo>
                  <a:lnTo>
                    <a:pt x="0" y="13262"/>
                  </a:lnTo>
                </a:path>
              </a:pathLst>
            </a:custGeom>
            <a:noFill/>
            <a:ln w="38100">
              <a:solidFill>
                <a:srgbClr val="E193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ตัวเชื่อมต่อตรง 21">
            <a:extLst>
              <a:ext uri="{FF2B5EF4-FFF2-40B4-BE49-F238E27FC236}">
                <a16:creationId xmlns:a16="http://schemas.microsoft.com/office/drawing/2014/main" id="{2EC072C2-A1E2-B5A3-57A1-BFCCEBD21675}"/>
              </a:ext>
            </a:extLst>
          </p:cNvPr>
          <p:cNvCxnSpPr/>
          <p:nvPr/>
        </p:nvCxnSpPr>
        <p:spPr>
          <a:xfrm flipH="1">
            <a:off x="7689689" y="4870758"/>
            <a:ext cx="916727" cy="0"/>
          </a:xfrm>
          <a:prstGeom prst="line">
            <a:avLst/>
          </a:prstGeom>
          <a:ln w="57150">
            <a:solidFill>
              <a:srgbClr val="89C7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108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สัญลักษณ์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Symbol)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61167D5-A032-1CA1-AF65-C06D46806290}"/>
              </a:ext>
            </a:extLst>
          </p:cNvPr>
          <p:cNvSpPr txBox="1"/>
          <p:nvPr/>
        </p:nvSpPr>
        <p:spPr>
          <a:xfrm>
            <a:off x="2163322" y="838062"/>
            <a:ext cx="7865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เครื่องหมายที่กำหนดขึ้นเพื่อใช้ในแผนที่แทนของจริง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DDA4675-8E49-6EA3-FDE8-CA6820348062}"/>
              </a:ext>
            </a:extLst>
          </p:cNvPr>
          <p:cNvSpPr txBox="1"/>
          <p:nvPr/>
        </p:nvSpPr>
        <p:spPr>
          <a:xfrm>
            <a:off x="5500661" y="1510452"/>
            <a:ext cx="3531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สัญลักษณ์จุด</a:t>
            </a:r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8D243999-4F4D-1CE4-3115-A5CB6A6FB310}"/>
              </a:ext>
            </a:extLst>
          </p:cNvPr>
          <p:cNvSpPr/>
          <p:nvPr/>
        </p:nvSpPr>
        <p:spPr>
          <a:xfrm>
            <a:off x="5146554" y="1511806"/>
            <a:ext cx="708213" cy="70653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milk tea Med" pitchFamily="2" charset="-34"/>
                <a:cs typeface="milk tea Med" pitchFamily="2" charset="-34"/>
              </a:rPr>
              <a:t>3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7303196A-BC90-91F9-AD79-A30D49B1400A}"/>
              </a:ext>
            </a:extLst>
          </p:cNvPr>
          <p:cNvSpPr txBox="1"/>
          <p:nvPr/>
        </p:nvSpPr>
        <p:spPr>
          <a:xfrm>
            <a:off x="6969345" y="2755972"/>
            <a:ext cx="476291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แสดงข้อมูลที่เป็นลักษณะของจุดตำแหน่ง เช่น</a:t>
            </a:r>
          </a:p>
          <a:p>
            <a:pPr algn="ctr"/>
            <a:endParaRPr lang="th-TH" dirty="0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BFB8C2A-6E86-D2EF-8B58-850D5624B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" b="3548"/>
          <a:stretch/>
        </p:blipFill>
        <p:spPr>
          <a:xfrm>
            <a:off x="587300" y="2273259"/>
            <a:ext cx="6382045" cy="4540252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5B1B9346-E6A1-5C5F-EBC9-CEFCC1A7BA47}"/>
              </a:ext>
            </a:extLst>
          </p:cNvPr>
          <p:cNvGrpSpPr/>
          <p:nvPr/>
        </p:nvGrpSpPr>
        <p:grpSpPr>
          <a:xfrm>
            <a:off x="7120542" y="3556191"/>
            <a:ext cx="1998760" cy="624201"/>
            <a:chOff x="9104673" y="3463737"/>
            <a:chExt cx="1998760" cy="624201"/>
          </a:xfrm>
        </p:grpSpPr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1C047A57-2866-2F64-3991-76EFAF8580FF}"/>
                </a:ext>
              </a:extLst>
            </p:cNvPr>
            <p:cNvSpPr/>
            <p:nvPr/>
          </p:nvSpPr>
          <p:spPr>
            <a:xfrm>
              <a:off x="9847947" y="3564718"/>
              <a:ext cx="12554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solidFill>
                    <a:schemeClr val="accent2">
                      <a:lumMod val="75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ท่าเรือ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</p:txBody>
        </p:sp>
        <p:pic>
          <p:nvPicPr>
            <p:cNvPr id="14" name="Picture 2" descr="C:\Users\tongchai.cha\Desktop\PTT_ภูมิศาสตร์_ม.2\แบบ\138.png">
              <a:extLst>
                <a:ext uri="{FF2B5EF4-FFF2-40B4-BE49-F238E27FC236}">
                  <a16:creationId xmlns:a16="http://schemas.microsoft.com/office/drawing/2014/main" id="{B574013B-1272-ABC4-A85E-5635EB8EA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04673" y="3463737"/>
              <a:ext cx="743274" cy="62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9F6BE83D-20C6-7263-F088-566B980DE1EA}"/>
              </a:ext>
            </a:extLst>
          </p:cNvPr>
          <p:cNvGrpSpPr/>
          <p:nvPr/>
        </p:nvGrpSpPr>
        <p:grpSpPr>
          <a:xfrm>
            <a:off x="9379529" y="3491562"/>
            <a:ext cx="2341874" cy="715357"/>
            <a:chOff x="9138458" y="4087627"/>
            <a:chExt cx="2341874" cy="715357"/>
          </a:xfrm>
        </p:grpSpPr>
        <p:sp>
          <p:nvSpPr>
            <p:cNvPr id="19" name="Rectangle 42">
              <a:extLst>
                <a:ext uri="{FF2B5EF4-FFF2-40B4-BE49-F238E27FC236}">
                  <a16:creationId xmlns:a16="http://schemas.microsoft.com/office/drawing/2014/main" id="{519F5E45-1B92-D7A6-247C-6D29B034901C}"/>
                </a:ext>
              </a:extLst>
            </p:cNvPr>
            <p:cNvSpPr/>
            <p:nvPr/>
          </p:nvSpPr>
          <p:spPr>
            <a:xfrm>
              <a:off x="9847947" y="4255961"/>
              <a:ext cx="16323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solidFill>
                    <a:schemeClr val="accent2">
                      <a:lumMod val="75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พิพิธภัณฑ์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</p:txBody>
        </p:sp>
        <p:pic>
          <p:nvPicPr>
            <p:cNvPr id="21" name="Picture 2" descr="C:\Users\tongchai.cha\Desktop\PTT_ภูมิศาสตร์_ม.2\แบบ\138.png">
              <a:extLst>
                <a:ext uri="{FF2B5EF4-FFF2-40B4-BE49-F238E27FC236}">
                  <a16:creationId xmlns:a16="http://schemas.microsoft.com/office/drawing/2014/main" id="{937171DF-78C8-38CF-DF82-DCD99FDEE6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38458" y="4087627"/>
              <a:ext cx="675704" cy="715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7">
            <a:extLst>
              <a:ext uri="{FF2B5EF4-FFF2-40B4-BE49-F238E27FC236}">
                <a16:creationId xmlns:a16="http://schemas.microsoft.com/office/drawing/2014/main" id="{F86990E5-8E5E-9F70-934E-71C923731A2C}"/>
              </a:ext>
            </a:extLst>
          </p:cNvPr>
          <p:cNvGrpSpPr/>
          <p:nvPr/>
        </p:nvGrpSpPr>
        <p:grpSpPr>
          <a:xfrm>
            <a:off x="7154327" y="4166970"/>
            <a:ext cx="2158192" cy="890971"/>
            <a:chOff x="9138458" y="4691864"/>
            <a:chExt cx="2158192" cy="890971"/>
          </a:xfrm>
        </p:grpSpPr>
        <p:sp>
          <p:nvSpPr>
            <p:cNvPr id="23" name="Rectangle 45">
              <a:extLst>
                <a:ext uri="{FF2B5EF4-FFF2-40B4-BE49-F238E27FC236}">
                  <a16:creationId xmlns:a16="http://schemas.microsoft.com/office/drawing/2014/main" id="{FA0A8E8A-C299-6DB4-23AF-E419299BA536}"/>
                </a:ext>
              </a:extLst>
            </p:cNvPr>
            <p:cNvSpPr/>
            <p:nvPr/>
          </p:nvSpPr>
          <p:spPr>
            <a:xfrm>
              <a:off x="9847947" y="4947204"/>
              <a:ext cx="14487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solidFill>
                    <a:schemeClr val="accent2">
                      <a:lumMod val="75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ประภาคาร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</p:txBody>
        </p:sp>
        <p:pic>
          <p:nvPicPr>
            <p:cNvPr id="24" name="Picture 2" descr="C:\Users\tongchai.cha\Desktop\PTT_ภูมิศาสตร์_ม.2\แบบ\138.png">
              <a:extLst>
                <a:ext uri="{FF2B5EF4-FFF2-40B4-BE49-F238E27FC236}">
                  <a16:creationId xmlns:a16="http://schemas.microsoft.com/office/drawing/2014/main" id="{1B865831-AF1C-A4E5-4EF9-E3CA5C93EE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38458" y="4691864"/>
              <a:ext cx="675704" cy="8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A9E27251-6B83-2F5F-5017-5CB585AE01DD}"/>
              </a:ext>
            </a:extLst>
          </p:cNvPr>
          <p:cNvGrpSpPr/>
          <p:nvPr/>
        </p:nvGrpSpPr>
        <p:grpSpPr>
          <a:xfrm>
            <a:off x="9332065" y="4357229"/>
            <a:ext cx="2625472" cy="653382"/>
            <a:chOff x="9104673" y="5573365"/>
            <a:chExt cx="2625472" cy="653382"/>
          </a:xfrm>
        </p:grpSpPr>
        <p:sp>
          <p:nvSpPr>
            <p:cNvPr id="26" name="Rectangle 48">
              <a:extLst>
                <a:ext uri="{FF2B5EF4-FFF2-40B4-BE49-F238E27FC236}">
                  <a16:creationId xmlns:a16="http://schemas.microsoft.com/office/drawing/2014/main" id="{32BD8EB0-10E5-FCBD-FC75-6D0EDF5D742C}"/>
                </a:ext>
              </a:extLst>
            </p:cNvPr>
            <p:cNvSpPr/>
            <p:nvPr/>
          </p:nvSpPr>
          <p:spPr>
            <a:xfrm>
              <a:off x="9847946" y="5638446"/>
              <a:ext cx="18821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dirty="0">
                  <a:solidFill>
                    <a:schemeClr val="accent2">
                      <a:lumMod val="75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สถานที่สำคัญ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</p:txBody>
        </p:sp>
        <p:pic>
          <p:nvPicPr>
            <p:cNvPr id="29" name="Picture 2" descr="C:\Users\tongchai.cha\Desktop\PTT_ภูมิศาสตร์_ม.2\แบบ\138.png">
              <a:extLst>
                <a:ext uri="{FF2B5EF4-FFF2-40B4-BE49-F238E27FC236}">
                  <a16:creationId xmlns:a16="http://schemas.microsoft.com/office/drawing/2014/main" id="{284B46FE-F246-980D-06EB-C07049F3C4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04673" y="5573365"/>
              <a:ext cx="743274" cy="653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18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EA0D125-238E-43EA-5FE5-2468ECA8CD1E}"/>
              </a:ext>
            </a:extLst>
          </p:cNvPr>
          <p:cNvSpPr/>
          <p:nvPr/>
        </p:nvSpPr>
        <p:spPr>
          <a:xfrm>
            <a:off x="694095" y="537345"/>
            <a:ext cx="10803810" cy="335818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8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1.</a:t>
            </a:r>
            <a:r>
              <a:rPr lang="th-TH" sz="80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 สัญลักษณ์ในแผนที่ใช้</a:t>
            </a:r>
          </a:p>
          <a:p>
            <a:pPr algn="ctr"/>
            <a:r>
              <a:rPr lang="th-TH" sz="80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แทนสิ่งที่ปรากฏบนผิวโลก</a:t>
            </a:r>
          </a:p>
          <a:p>
            <a:pPr algn="ctr"/>
            <a:endParaRPr lang="th-TH" sz="66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B50734CA-10DD-3BB8-D243-D6DAB7EB703B}"/>
              </a:ext>
            </a:extLst>
          </p:cNvPr>
          <p:cNvSpPr/>
          <p:nvPr/>
        </p:nvSpPr>
        <p:spPr>
          <a:xfrm>
            <a:off x="781051" y="4271500"/>
            <a:ext cx="4583350" cy="17178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ใช่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C9EDF17E-8FA7-5B92-57B9-5E3045A6C867}"/>
              </a:ext>
            </a:extLst>
          </p:cNvPr>
          <p:cNvSpPr/>
          <p:nvPr/>
        </p:nvSpPr>
        <p:spPr>
          <a:xfrm>
            <a:off x="6710894" y="4222919"/>
            <a:ext cx="5040428" cy="1766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8800" dirty="0">
                <a:solidFill>
                  <a:prstClr val="black"/>
                </a:solidFill>
                <a:latin typeface="milk tea Med" pitchFamily="2" charset="-34"/>
                <a:cs typeface="milk tea Med" pitchFamily="2" charset="-34"/>
              </a:rPr>
              <a:t>ไม่ใช่</a:t>
            </a:r>
          </a:p>
        </p:txBody>
      </p:sp>
      <p:pic>
        <p:nvPicPr>
          <p:cNvPr id="5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9DF5596A-20F8-9B74-DA6D-099FE857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39" y="4758670"/>
            <a:ext cx="919573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A56AA387-6FC4-AD97-0406-E7597D37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293" y="4550304"/>
            <a:ext cx="1111630" cy="11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982496" y="120580"/>
            <a:ext cx="4227007" cy="64996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การแปลความแผนที่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6228255-1CEC-4865-3E44-42935E67858E}"/>
              </a:ext>
            </a:extLst>
          </p:cNvPr>
          <p:cNvSpPr txBox="1"/>
          <p:nvPr/>
        </p:nvSpPr>
        <p:spPr>
          <a:xfrm>
            <a:off x="951243" y="978097"/>
            <a:ext cx="1028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เริ่มจากสังเกตชื่อแผนที่ ซึ่งจะบอกเรื่องราวและสถานที่ของแผนที่นั้น ๆ จากนั้นพิจารณาคำอธิบายสัญลักษณ์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F09BD95F-2A72-7D03-628B-96BD83C34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90" y="1799883"/>
            <a:ext cx="6353690" cy="4430673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DFCFC3FA-0602-4E04-7ED3-91A3412A1BB2}"/>
              </a:ext>
            </a:extLst>
          </p:cNvPr>
          <p:cNvSpPr txBox="1"/>
          <p:nvPr/>
        </p:nvSpPr>
        <p:spPr>
          <a:xfrm>
            <a:off x="7082469" y="1799883"/>
            <a:ext cx="3413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002060"/>
                </a:solidFill>
                <a:latin typeface="milk tea Med" pitchFamily="2" charset="-34"/>
                <a:cs typeface="milk tea Med" pitchFamily="2" charset="-34"/>
              </a:rPr>
              <a:t>แปลความหมายได้ว่า</a:t>
            </a:r>
          </a:p>
        </p:txBody>
      </p:sp>
      <p:sp>
        <p:nvSpPr>
          <p:cNvPr id="30" name="Rectangle 39">
            <a:extLst>
              <a:ext uri="{FF2B5EF4-FFF2-40B4-BE49-F238E27FC236}">
                <a16:creationId xmlns:a16="http://schemas.microsoft.com/office/drawing/2014/main" id="{126B8B63-2BCB-DCB2-BDC2-4E3231BA9D7C}"/>
              </a:ext>
            </a:extLst>
          </p:cNvPr>
          <p:cNvSpPr/>
          <p:nvPr/>
        </p:nvSpPr>
        <p:spPr>
          <a:xfrm>
            <a:off x="6658680" y="2435517"/>
            <a:ext cx="54492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87988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1.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เป็นเมืองขนาดเล็ก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สังเกตจากมาตราส่วน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defTabSz="1187988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2.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บริเวณรอบเมืองที่ติดทะเล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เป็นโขดหิน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3.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ชายฝั่งและมีป้อมปราการ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โดยรอบ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1187988"/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4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ลักษณะผังเมืองแบบกร</a:t>
            </a:r>
            <a:r>
              <a:rPr lang="th-TH" sz="2400" dirty="0" err="1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ิด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(ดูจากเส้นทางถนน)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1187988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5.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ทางเข้าเมืองอยู่ทางตะวันตกเฉียงใต้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(ประตูเมือง)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1187988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6.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ทางตะวันออกเฉียงเหนือ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มีประภาคาร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เซนต์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เอลโม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1187988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7.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พระราชวังแกรนด์มาสเตอร์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อยู่บริเวณกลางเมือง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defTabSz="1187988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8. 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มีท่าเรืออยู่ทางเหนือ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เส้นทางสเลียมา-วัลเลตตา</a:t>
            </a:r>
          </a:p>
        </p:txBody>
      </p:sp>
    </p:spTree>
    <p:extLst>
      <p:ext uri="{BB962C8B-B14F-4D97-AF65-F5344CB8AC3E}">
        <p14:creationId xmlns:p14="http://schemas.microsoft.com/office/powerpoint/2010/main" val="122185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EA0D125-238E-43EA-5FE5-2468ECA8CD1E}"/>
              </a:ext>
            </a:extLst>
          </p:cNvPr>
          <p:cNvSpPr/>
          <p:nvPr/>
        </p:nvSpPr>
        <p:spPr>
          <a:xfrm>
            <a:off x="694095" y="537345"/>
            <a:ext cx="10803810" cy="335818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2</a:t>
            </a:r>
            <a:r>
              <a:rPr lang="en-US" sz="66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.</a:t>
            </a:r>
            <a:r>
              <a:rPr lang="th-TH" sz="66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 ทิศในแผนที่ คือ เครื่องหมายที่บ่งบอกทิศทางของแผนที่นั้น ๆ </a:t>
            </a:r>
            <a:endParaRPr lang="th-TH" sz="54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B50734CA-10DD-3BB8-D243-D6DAB7EB703B}"/>
              </a:ext>
            </a:extLst>
          </p:cNvPr>
          <p:cNvSpPr/>
          <p:nvPr/>
        </p:nvSpPr>
        <p:spPr>
          <a:xfrm>
            <a:off x="781051" y="4271500"/>
            <a:ext cx="4583350" cy="17178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ใช่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C9EDF17E-8FA7-5B92-57B9-5E3045A6C867}"/>
              </a:ext>
            </a:extLst>
          </p:cNvPr>
          <p:cNvSpPr/>
          <p:nvPr/>
        </p:nvSpPr>
        <p:spPr>
          <a:xfrm>
            <a:off x="6710894" y="4222919"/>
            <a:ext cx="5040428" cy="1766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8800" dirty="0">
                <a:solidFill>
                  <a:prstClr val="black"/>
                </a:solidFill>
                <a:latin typeface="milk tea Med" pitchFamily="2" charset="-34"/>
                <a:cs typeface="milk tea Med" pitchFamily="2" charset="-34"/>
              </a:rPr>
              <a:t>ไม่ใช่</a:t>
            </a:r>
          </a:p>
        </p:txBody>
      </p:sp>
      <p:pic>
        <p:nvPicPr>
          <p:cNvPr id="5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9DF5596A-20F8-9B74-DA6D-099FE857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39" y="4758670"/>
            <a:ext cx="919573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A56AA387-6FC4-AD97-0406-E7597D37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293" y="4550304"/>
            <a:ext cx="1111630" cy="11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1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EA0D125-238E-43EA-5FE5-2468ECA8CD1E}"/>
              </a:ext>
            </a:extLst>
          </p:cNvPr>
          <p:cNvSpPr/>
          <p:nvPr/>
        </p:nvSpPr>
        <p:spPr>
          <a:xfrm>
            <a:off x="694095" y="442752"/>
            <a:ext cx="10803810" cy="3761386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3</a:t>
            </a:r>
            <a:r>
              <a:rPr lang="en-US" sz="54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.</a:t>
            </a:r>
            <a:r>
              <a:rPr lang="th-TH" sz="54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 มุมแอ</a:t>
            </a:r>
            <a:r>
              <a:rPr lang="th-TH" sz="5400" dirty="0" err="1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ซิมัท</a:t>
            </a:r>
            <a:r>
              <a:rPr lang="th-TH" sz="54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 (</a:t>
            </a:r>
            <a:r>
              <a:rPr lang="en-US" sz="54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azimuth)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 </a:t>
            </a:r>
            <a:r>
              <a:rPr lang="th-TH" sz="54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วัดจากทิศเหนือหรือทิศใต้ทางทิศตะวันตกหรือทิศตะวันออก มีค่ามุม</a:t>
            </a:r>
            <a:endParaRPr lang="en-US" sz="54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th-TH" sz="54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ไม่เกิน 90 องศา</a:t>
            </a:r>
          </a:p>
          <a:p>
            <a:pPr algn="ctr"/>
            <a:endParaRPr lang="th-TH" sz="54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F93139FC-6E7C-0895-A94D-B953B80D217A}"/>
              </a:ext>
            </a:extLst>
          </p:cNvPr>
          <p:cNvSpPr/>
          <p:nvPr/>
        </p:nvSpPr>
        <p:spPr>
          <a:xfrm>
            <a:off x="6914555" y="4648847"/>
            <a:ext cx="4583350" cy="17178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ไม่ใช่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612A988F-82E8-B53F-5914-2074F1BFF5A5}"/>
              </a:ext>
            </a:extLst>
          </p:cNvPr>
          <p:cNvSpPr/>
          <p:nvPr/>
        </p:nvSpPr>
        <p:spPr>
          <a:xfrm>
            <a:off x="1055572" y="4648847"/>
            <a:ext cx="5040428" cy="1766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8800" dirty="0">
                <a:solidFill>
                  <a:prstClr val="black"/>
                </a:solidFill>
                <a:latin typeface="milk tea Med" pitchFamily="2" charset="-34"/>
                <a:cs typeface="milk tea Med" pitchFamily="2" charset="-34"/>
              </a:rPr>
              <a:t>ใช่</a:t>
            </a:r>
          </a:p>
        </p:txBody>
      </p:sp>
      <p:pic>
        <p:nvPicPr>
          <p:cNvPr id="9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DE5E941E-EA0B-D9DC-CEF6-268718C3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43" y="5080415"/>
            <a:ext cx="919573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3A9C0A97-EE79-8995-A285-F62348A0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71" y="4976232"/>
            <a:ext cx="1111630" cy="11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42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EA0D125-238E-43EA-5FE5-2468ECA8CD1E}"/>
              </a:ext>
            </a:extLst>
          </p:cNvPr>
          <p:cNvSpPr/>
          <p:nvPr/>
        </p:nvSpPr>
        <p:spPr>
          <a:xfrm>
            <a:off x="694095" y="537345"/>
            <a:ext cx="10803810" cy="335818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4.</a:t>
            </a:r>
            <a:r>
              <a:rPr lang="th-TH" sz="66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 มาตราส่วนคําพูด</a:t>
            </a:r>
          </a:p>
          <a:p>
            <a:pPr algn="ctr"/>
            <a:r>
              <a:rPr lang="th-TH" sz="66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1 เซนติเมตร เท่ากับ 5 กิโลเมตร</a:t>
            </a: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B50734CA-10DD-3BB8-D243-D6DAB7EB703B}"/>
              </a:ext>
            </a:extLst>
          </p:cNvPr>
          <p:cNvSpPr/>
          <p:nvPr/>
        </p:nvSpPr>
        <p:spPr>
          <a:xfrm>
            <a:off x="781051" y="4271500"/>
            <a:ext cx="4583350" cy="17178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ใช่</a:t>
            </a: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C9EDF17E-8FA7-5B92-57B9-5E3045A6C867}"/>
              </a:ext>
            </a:extLst>
          </p:cNvPr>
          <p:cNvSpPr/>
          <p:nvPr/>
        </p:nvSpPr>
        <p:spPr>
          <a:xfrm>
            <a:off x="6710894" y="4222919"/>
            <a:ext cx="5040428" cy="17664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8800" dirty="0">
                <a:solidFill>
                  <a:prstClr val="black"/>
                </a:solidFill>
                <a:latin typeface="milk tea Med" pitchFamily="2" charset="-34"/>
                <a:cs typeface="milk tea Med" pitchFamily="2" charset="-34"/>
              </a:rPr>
              <a:t>ไม่ใช่</a:t>
            </a:r>
          </a:p>
        </p:txBody>
      </p:sp>
      <p:pic>
        <p:nvPicPr>
          <p:cNvPr id="5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9DF5596A-20F8-9B74-DA6D-099FE857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39" y="4758670"/>
            <a:ext cx="919573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A56AA387-6FC4-AD97-0406-E7597D37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293" y="4550304"/>
            <a:ext cx="1111630" cy="11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EA0D125-238E-43EA-5FE5-2468ECA8CD1E}"/>
              </a:ext>
            </a:extLst>
          </p:cNvPr>
          <p:cNvSpPr/>
          <p:nvPr/>
        </p:nvSpPr>
        <p:spPr>
          <a:xfrm>
            <a:off x="694095" y="442752"/>
            <a:ext cx="10803810" cy="3761386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5</a:t>
            </a:r>
            <a:r>
              <a:rPr lang="en-US" sz="72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.</a:t>
            </a:r>
            <a:r>
              <a:rPr lang="th-TH" sz="72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 สัญลักษณ์เส้น</a:t>
            </a:r>
            <a:endParaRPr lang="en-US" sz="72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th-TH" sz="72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แสดงข้อมูลที่เป็นลักษณะ</a:t>
            </a:r>
            <a:endParaRPr lang="en-US" sz="72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  <a:p>
            <a:pPr algn="ctr"/>
            <a:r>
              <a:rPr lang="th-TH" sz="7200" dirty="0">
                <a:solidFill>
                  <a:schemeClr val="bg1"/>
                </a:solidFill>
                <a:latin typeface="milk tea Med" pitchFamily="2" charset="-34"/>
                <a:cs typeface="milk tea Med" pitchFamily="2" charset="-34"/>
              </a:rPr>
              <a:t>ของเขตพื้นที่ </a:t>
            </a:r>
          </a:p>
          <a:p>
            <a:pPr algn="ctr"/>
            <a:endParaRPr lang="th-TH" sz="5400" dirty="0">
              <a:solidFill>
                <a:schemeClr val="bg1"/>
              </a:solidFill>
              <a:latin typeface="milk tea Med" pitchFamily="2" charset="-34"/>
              <a:cs typeface="milk tea Med" pitchFamily="2" charset="-34"/>
            </a:endParaRPr>
          </a:p>
        </p:txBody>
      </p:sp>
      <p:sp>
        <p:nvSpPr>
          <p:cNvPr id="7" name="A">
            <a:extLst>
              <a:ext uri="{FF2B5EF4-FFF2-40B4-BE49-F238E27FC236}">
                <a16:creationId xmlns:a16="http://schemas.microsoft.com/office/drawing/2014/main" id="{F93139FC-6E7C-0895-A94D-B953B80D217A}"/>
              </a:ext>
            </a:extLst>
          </p:cNvPr>
          <p:cNvSpPr/>
          <p:nvPr/>
        </p:nvSpPr>
        <p:spPr>
          <a:xfrm>
            <a:off x="6914555" y="4648847"/>
            <a:ext cx="4583350" cy="17178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ไม่ใช่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612A988F-82E8-B53F-5914-2074F1BFF5A5}"/>
              </a:ext>
            </a:extLst>
          </p:cNvPr>
          <p:cNvSpPr/>
          <p:nvPr/>
        </p:nvSpPr>
        <p:spPr>
          <a:xfrm>
            <a:off x="1055572" y="4648847"/>
            <a:ext cx="5040428" cy="1766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8800" dirty="0">
                <a:solidFill>
                  <a:prstClr val="black"/>
                </a:solidFill>
                <a:latin typeface="milk tea Med" pitchFamily="2" charset="-34"/>
                <a:cs typeface="milk tea Med" pitchFamily="2" charset="-34"/>
              </a:rPr>
              <a:t>ใช่</a:t>
            </a:r>
          </a:p>
        </p:txBody>
      </p:sp>
      <p:pic>
        <p:nvPicPr>
          <p:cNvPr id="9" name="ถูก" descr="เครื่องหมายถูก, เครื่องหมายขีด, ตรวจสอบ, ถูกต้อง, ตกลง">
            <a:extLst>
              <a:ext uri="{FF2B5EF4-FFF2-40B4-BE49-F238E27FC236}">
                <a16:creationId xmlns:a16="http://schemas.microsoft.com/office/drawing/2014/main" id="{DE5E941E-EA0B-D9DC-CEF6-268718C3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443" y="5080415"/>
            <a:ext cx="919573" cy="9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ที่ไม่ถูกต้อง, ข้อผิดพลาด, ที่ขาดหายไป, ที่หายไป">
            <a:extLst>
              <a:ext uri="{FF2B5EF4-FFF2-40B4-BE49-F238E27FC236}">
                <a16:creationId xmlns:a16="http://schemas.microsoft.com/office/drawing/2014/main" id="{3A9C0A97-EE79-8995-A285-F62348A0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71" y="4976232"/>
            <a:ext cx="1111630" cy="111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2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6DDC20C-C01D-CDF2-8136-0C39A1020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17" t="28679" r="57901" b="7914"/>
          <a:stretch/>
        </p:blipFill>
        <p:spPr>
          <a:xfrm>
            <a:off x="4213271" y="1621752"/>
            <a:ext cx="3839146" cy="500062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4606424" y="103235"/>
            <a:ext cx="2797448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แผนที่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584BA821-E7A5-6F01-E8AC-672A71D8138D}"/>
              </a:ext>
            </a:extLst>
          </p:cNvPr>
          <p:cNvSpPr txBox="1"/>
          <p:nvPr/>
        </p:nvSpPr>
        <p:spPr>
          <a:xfrm>
            <a:off x="3660928" y="812893"/>
            <a:ext cx="4870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dirty="0">
                <a:latin typeface="milk tea Med" pitchFamily="2" charset="-34"/>
                <a:cs typeface="milk tea Med" pitchFamily="2" charset="-34"/>
              </a:rPr>
              <a:t>แบ่งประเภทตามการใช้งานเป็น </a:t>
            </a:r>
          </a:p>
          <a:p>
            <a:pPr algn="ctr"/>
            <a:r>
              <a:rPr lang="th-TH" dirty="0">
                <a:latin typeface="milk tea Med" pitchFamily="2" charset="-34"/>
                <a:cs typeface="milk tea Med" pitchFamily="2" charset="-34"/>
              </a:rPr>
              <a:t>แผนที่อ้างอิงและแผนที่เฉพาะเรื่อง มีองค์ประกอบ ดังนี้</a:t>
            </a:r>
          </a:p>
        </p:txBody>
      </p:sp>
      <p:sp>
        <p:nvSpPr>
          <p:cNvPr id="26" name="คำบรรยายภาพ: วงรี 25">
            <a:extLst>
              <a:ext uri="{FF2B5EF4-FFF2-40B4-BE49-F238E27FC236}">
                <a16:creationId xmlns:a16="http://schemas.microsoft.com/office/drawing/2014/main" id="{E4FE9966-88D6-0C16-5A72-5E6FC9C4BADE}"/>
              </a:ext>
            </a:extLst>
          </p:cNvPr>
          <p:cNvSpPr/>
          <p:nvPr/>
        </p:nvSpPr>
        <p:spPr>
          <a:xfrm>
            <a:off x="2668233" y="2370659"/>
            <a:ext cx="1303494" cy="1237307"/>
          </a:xfrm>
          <a:prstGeom prst="wedgeEllipseCallout">
            <a:avLst>
              <a:gd name="adj1" fmla="val 134773"/>
              <a:gd name="adj2" fmla="val 1304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9B4B52F7-3EF9-D989-58E1-465D163AB0C3}"/>
              </a:ext>
            </a:extLst>
          </p:cNvPr>
          <p:cNvGrpSpPr/>
          <p:nvPr/>
        </p:nvGrpSpPr>
        <p:grpSpPr>
          <a:xfrm>
            <a:off x="2424721" y="867641"/>
            <a:ext cx="1303494" cy="1237307"/>
            <a:chOff x="1089498" y="482659"/>
            <a:chExt cx="1303494" cy="1237307"/>
          </a:xfrm>
        </p:grpSpPr>
        <p:sp>
          <p:nvSpPr>
            <p:cNvPr id="21" name="คำบรรยายภาพ: วงรี 20">
              <a:extLst>
                <a:ext uri="{FF2B5EF4-FFF2-40B4-BE49-F238E27FC236}">
                  <a16:creationId xmlns:a16="http://schemas.microsoft.com/office/drawing/2014/main" id="{82320AC1-12C6-A1CB-67E1-F9139D20C502}"/>
                </a:ext>
              </a:extLst>
            </p:cNvPr>
            <p:cNvSpPr/>
            <p:nvPr/>
          </p:nvSpPr>
          <p:spPr>
            <a:xfrm>
              <a:off x="1089498" y="482659"/>
              <a:ext cx="1303494" cy="1237307"/>
            </a:xfrm>
            <a:prstGeom prst="wedgeEllipseCallout">
              <a:avLst>
                <a:gd name="adj1" fmla="val 105520"/>
                <a:gd name="adj2" fmla="val 38205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รูปภาพ 28">
              <a:extLst>
                <a:ext uri="{FF2B5EF4-FFF2-40B4-BE49-F238E27FC236}">
                  <a16:creationId xmlns:a16="http://schemas.microsoft.com/office/drawing/2014/main" id="{715C2995-6208-80BE-B626-576E5E6D9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910" t="25195" r="75779" b="60650"/>
            <a:stretch/>
          </p:blipFill>
          <p:spPr>
            <a:xfrm>
              <a:off x="1153877" y="541533"/>
              <a:ext cx="1136577" cy="1089092"/>
            </a:xfrm>
            <a:prstGeom prst="ellipse">
              <a:avLst/>
            </a:prstGeom>
            <a:ln w="28575">
              <a:noFill/>
            </a:ln>
          </p:spPr>
        </p:pic>
      </p:grp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DB4F211-EFDD-7EB3-C1BE-369FF51A5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17" t="42794" r="74411" b="47794"/>
          <a:stretch/>
        </p:blipFill>
        <p:spPr>
          <a:xfrm>
            <a:off x="2730708" y="2415497"/>
            <a:ext cx="1186765" cy="1127486"/>
          </a:xfrm>
          <a:prstGeom prst="ellipse">
            <a:avLst/>
          </a:prstGeom>
          <a:ln w="28575">
            <a:noFill/>
          </a:ln>
        </p:spPr>
      </p:pic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8C9AC20E-E88C-FBA3-AB68-D5A6D0A5CA5E}"/>
              </a:ext>
            </a:extLst>
          </p:cNvPr>
          <p:cNvGrpSpPr/>
          <p:nvPr/>
        </p:nvGrpSpPr>
        <p:grpSpPr>
          <a:xfrm>
            <a:off x="2054684" y="3629936"/>
            <a:ext cx="1303494" cy="1237307"/>
            <a:chOff x="797896" y="3678437"/>
            <a:chExt cx="1303494" cy="1237307"/>
          </a:xfrm>
        </p:grpSpPr>
        <p:sp>
          <p:nvSpPr>
            <p:cNvPr id="27" name="คำบรรยายภาพ: วงรี 26">
              <a:extLst>
                <a:ext uri="{FF2B5EF4-FFF2-40B4-BE49-F238E27FC236}">
                  <a16:creationId xmlns:a16="http://schemas.microsoft.com/office/drawing/2014/main" id="{A7654094-26B0-BBE1-7039-5AE7C5316DAD}"/>
                </a:ext>
              </a:extLst>
            </p:cNvPr>
            <p:cNvSpPr/>
            <p:nvPr/>
          </p:nvSpPr>
          <p:spPr>
            <a:xfrm>
              <a:off x="797896" y="3678437"/>
              <a:ext cx="1303494" cy="1237307"/>
            </a:xfrm>
            <a:prstGeom prst="wedgeEllipseCallout">
              <a:avLst>
                <a:gd name="adj1" fmla="val 136688"/>
                <a:gd name="adj2" fmla="val 4060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รูปภาพ 30">
              <a:extLst>
                <a:ext uri="{FF2B5EF4-FFF2-40B4-BE49-F238E27FC236}">
                  <a16:creationId xmlns:a16="http://schemas.microsoft.com/office/drawing/2014/main" id="{67C05044-2A8F-4C47-B242-63C76EAE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87" t="54324" r="78524" b="33112"/>
            <a:stretch/>
          </p:blipFill>
          <p:spPr>
            <a:xfrm>
              <a:off x="856787" y="3721858"/>
              <a:ext cx="1173446" cy="1137864"/>
            </a:xfrm>
            <a:prstGeom prst="ellipse">
              <a:avLst/>
            </a:prstGeom>
            <a:ln w="28575">
              <a:noFill/>
            </a:ln>
          </p:spPr>
        </p:pic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E9953E02-9EC1-809F-7DB7-AAC7212434F3}"/>
              </a:ext>
            </a:extLst>
          </p:cNvPr>
          <p:cNvGrpSpPr/>
          <p:nvPr/>
        </p:nvGrpSpPr>
        <p:grpSpPr>
          <a:xfrm>
            <a:off x="2424721" y="5125669"/>
            <a:ext cx="1303494" cy="1237307"/>
            <a:chOff x="1638707" y="5138034"/>
            <a:chExt cx="1303494" cy="1237307"/>
          </a:xfrm>
        </p:grpSpPr>
        <p:sp>
          <p:nvSpPr>
            <p:cNvPr id="28" name="คำบรรยายภาพ: วงรี 27">
              <a:extLst>
                <a:ext uri="{FF2B5EF4-FFF2-40B4-BE49-F238E27FC236}">
                  <a16:creationId xmlns:a16="http://schemas.microsoft.com/office/drawing/2014/main" id="{F6C79C32-93A7-3C77-6BCB-9CD837ED206B}"/>
                </a:ext>
              </a:extLst>
            </p:cNvPr>
            <p:cNvSpPr/>
            <p:nvPr/>
          </p:nvSpPr>
          <p:spPr>
            <a:xfrm>
              <a:off x="1638707" y="5138034"/>
              <a:ext cx="1303494" cy="1237307"/>
            </a:xfrm>
            <a:prstGeom prst="wedgeEllipseCallout">
              <a:avLst>
                <a:gd name="adj1" fmla="val 96132"/>
                <a:gd name="adj2" fmla="val 3288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214D5F6F-78C9-CA71-6D9C-A2E8897F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683" t="72014" r="74144" b="5086"/>
            <a:stretch/>
          </p:blipFill>
          <p:spPr>
            <a:xfrm>
              <a:off x="1709087" y="5198965"/>
              <a:ext cx="1164742" cy="1138954"/>
            </a:xfrm>
            <a:prstGeom prst="ellipse">
              <a:avLst/>
            </a:prstGeom>
            <a:ln w="28575">
              <a:noFill/>
            </a:ln>
          </p:spPr>
        </p:pic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5D772E79-9023-388B-8908-78D271FF2D1D}"/>
              </a:ext>
            </a:extLst>
          </p:cNvPr>
          <p:cNvGrpSpPr/>
          <p:nvPr/>
        </p:nvGrpSpPr>
        <p:grpSpPr>
          <a:xfrm>
            <a:off x="8458359" y="708784"/>
            <a:ext cx="1111823" cy="1088714"/>
            <a:chOff x="9424750" y="631252"/>
            <a:chExt cx="1111823" cy="1088714"/>
          </a:xfrm>
        </p:grpSpPr>
        <p:sp>
          <p:nvSpPr>
            <p:cNvPr id="22" name="คำบรรยายภาพ: วงรี 21">
              <a:extLst>
                <a:ext uri="{FF2B5EF4-FFF2-40B4-BE49-F238E27FC236}">
                  <a16:creationId xmlns:a16="http://schemas.microsoft.com/office/drawing/2014/main" id="{B8FAFFFF-5D28-82DB-825D-8C1E2AECE59C}"/>
                </a:ext>
              </a:extLst>
            </p:cNvPr>
            <p:cNvSpPr/>
            <p:nvPr/>
          </p:nvSpPr>
          <p:spPr>
            <a:xfrm>
              <a:off x="9424750" y="631252"/>
              <a:ext cx="1111823" cy="1088714"/>
            </a:xfrm>
            <a:prstGeom prst="wedgeEllipseCallout">
              <a:avLst>
                <a:gd name="adj1" fmla="val -132589"/>
                <a:gd name="adj2" fmla="val 5546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A9243882-CEDE-F0BB-8754-79CA516D0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924" t="27116" r="59460" b="61151"/>
            <a:stretch/>
          </p:blipFill>
          <p:spPr>
            <a:xfrm>
              <a:off x="9475911" y="672091"/>
              <a:ext cx="1009500" cy="1007035"/>
            </a:xfrm>
            <a:prstGeom prst="ellipse">
              <a:avLst/>
            </a:prstGeom>
            <a:ln w="28575">
              <a:noFill/>
            </a:ln>
          </p:spPr>
        </p:pic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51228D67-7417-C7EE-A6B9-F3209968981C}"/>
              </a:ext>
            </a:extLst>
          </p:cNvPr>
          <p:cNvGrpSpPr/>
          <p:nvPr/>
        </p:nvGrpSpPr>
        <p:grpSpPr>
          <a:xfrm>
            <a:off x="8664765" y="2282796"/>
            <a:ext cx="1111823" cy="1088714"/>
            <a:chOff x="8632268" y="2340286"/>
            <a:chExt cx="1111823" cy="1088714"/>
          </a:xfrm>
        </p:grpSpPr>
        <p:sp>
          <p:nvSpPr>
            <p:cNvPr id="23" name="คำบรรยายภาพ: วงรี 22">
              <a:extLst>
                <a:ext uri="{FF2B5EF4-FFF2-40B4-BE49-F238E27FC236}">
                  <a16:creationId xmlns:a16="http://schemas.microsoft.com/office/drawing/2014/main" id="{D1DA3286-187D-6EAA-4B0E-C3182D5F77DA}"/>
                </a:ext>
              </a:extLst>
            </p:cNvPr>
            <p:cNvSpPr/>
            <p:nvPr/>
          </p:nvSpPr>
          <p:spPr>
            <a:xfrm>
              <a:off x="8632268" y="2340286"/>
              <a:ext cx="1111823" cy="1088714"/>
            </a:xfrm>
            <a:prstGeom prst="wedgeEllipseCallout">
              <a:avLst>
                <a:gd name="adj1" fmla="val -130203"/>
                <a:gd name="adj2" fmla="val 46575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B4E2CCB7-49B4-D3D5-EC96-A61D69901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460" t="46436" r="58038" b="41790"/>
            <a:stretch/>
          </p:blipFill>
          <p:spPr>
            <a:xfrm>
              <a:off x="8712162" y="2394850"/>
              <a:ext cx="967695" cy="985707"/>
            </a:xfrm>
            <a:prstGeom prst="ellipse">
              <a:avLst/>
            </a:prstGeom>
            <a:ln w="28575">
              <a:noFill/>
            </a:ln>
          </p:spPr>
        </p:pic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2F1A056C-D1A0-65BF-7EF1-1336CECE5175}"/>
              </a:ext>
            </a:extLst>
          </p:cNvPr>
          <p:cNvGrpSpPr/>
          <p:nvPr/>
        </p:nvGrpSpPr>
        <p:grpSpPr>
          <a:xfrm>
            <a:off x="8728160" y="3917593"/>
            <a:ext cx="1111823" cy="1088714"/>
            <a:chOff x="9751982" y="3566255"/>
            <a:chExt cx="1111823" cy="1088714"/>
          </a:xfrm>
        </p:grpSpPr>
        <p:sp>
          <p:nvSpPr>
            <p:cNvPr id="25" name="คำบรรยายภาพ: วงรี 24">
              <a:extLst>
                <a:ext uri="{FF2B5EF4-FFF2-40B4-BE49-F238E27FC236}">
                  <a16:creationId xmlns:a16="http://schemas.microsoft.com/office/drawing/2014/main" id="{9D909FBB-8749-60C5-56ED-FA4AD52D9079}"/>
                </a:ext>
              </a:extLst>
            </p:cNvPr>
            <p:cNvSpPr/>
            <p:nvPr/>
          </p:nvSpPr>
          <p:spPr>
            <a:xfrm>
              <a:off x="9751982" y="3566255"/>
              <a:ext cx="1111823" cy="1088714"/>
            </a:xfrm>
            <a:prstGeom prst="wedgeEllipseCallout">
              <a:avLst>
                <a:gd name="adj1" fmla="val -148896"/>
                <a:gd name="adj2" fmla="val 9222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57DFEDAA-BAC5-3146-9AFA-46EEEA749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162" t="74098" r="60584" b="14957"/>
            <a:stretch/>
          </p:blipFill>
          <p:spPr>
            <a:xfrm>
              <a:off x="9814894" y="3625347"/>
              <a:ext cx="985998" cy="970530"/>
            </a:xfrm>
            <a:prstGeom prst="ellipse">
              <a:avLst/>
            </a:prstGeom>
            <a:ln w="28575">
              <a:noFill/>
            </a:ln>
          </p:spPr>
        </p:pic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0C69C9D5-6159-23BC-D419-54E8E7FE509E}"/>
              </a:ext>
            </a:extLst>
          </p:cNvPr>
          <p:cNvGrpSpPr/>
          <p:nvPr/>
        </p:nvGrpSpPr>
        <p:grpSpPr>
          <a:xfrm>
            <a:off x="8505294" y="5277845"/>
            <a:ext cx="1111823" cy="1088714"/>
            <a:chOff x="10463815" y="5058930"/>
            <a:chExt cx="1111823" cy="1088714"/>
          </a:xfrm>
        </p:grpSpPr>
        <p:sp>
          <p:nvSpPr>
            <p:cNvPr id="24" name="คำบรรยายภาพ: วงรี 23">
              <a:extLst>
                <a:ext uri="{FF2B5EF4-FFF2-40B4-BE49-F238E27FC236}">
                  <a16:creationId xmlns:a16="http://schemas.microsoft.com/office/drawing/2014/main" id="{12A9A7A5-8EAF-2192-9701-D205B4F23C68}"/>
                </a:ext>
              </a:extLst>
            </p:cNvPr>
            <p:cNvSpPr/>
            <p:nvPr/>
          </p:nvSpPr>
          <p:spPr>
            <a:xfrm>
              <a:off x="10463815" y="5058930"/>
              <a:ext cx="1111823" cy="1088714"/>
            </a:xfrm>
            <a:prstGeom prst="wedgeEllipseCallout">
              <a:avLst>
                <a:gd name="adj1" fmla="val -133850"/>
                <a:gd name="adj2" fmla="val 4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40D07458-DD97-4B0F-5376-61DB57A7B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330" t="78141" r="59239" b="8054"/>
            <a:stretch/>
          </p:blipFill>
          <p:spPr>
            <a:xfrm>
              <a:off x="10514516" y="5138034"/>
              <a:ext cx="1010420" cy="930505"/>
            </a:xfrm>
            <a:prstGeom prst="ellipse">
              <a:avLst/>
            </a:prstGeom>
            <a:ln w="28575">
              <a:noFill/>
            </a:ln>
          </p:spPr>
        </p:pic>
      </p:grp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1A2A563-8881-C202-1B10-126A4924AA0C}"/>
              </a:ext>
            </a:extLst>
          </p:cNvPr>
          <p:cNvSpPr txBox="1"/>
          <p:nvPr/>
        </p:nvSpPr>
        <p:spPr>
          <a:xfrm>
            <a:off x="564932" y="616710"/>
            <a:ext cx="2108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ชื่อแผนที่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บอกพื้นที่และข้อมูล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ที่แสดงในแผนที่นั้น ๆ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ED92D9D-681B-6DE5-3F0E-29DF32934E4A}"/>
              </a:ext>
            </a:extLst>
          </p:cNvPr>
          <p:cNvSpPr txBox="1"/>
          <p:nvPr/>
        </p:nvSpPr>
        <p:spPr>
          <a:xfrm>
            <a:off x="769241" y="2243062"/>
            <a:ext cx="19058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สัญลักษณ์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แทนสิ่งที่ปรากฏบนผิวโลก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ตามตำแหน่งที่ตั้งต่าง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ๆ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02F31989-6D6D-C5B7-1DDE-32A3C60B6F1D}"/>
              </a:ext>
            </a:extLst>
          </p:cNvPr>
          <p:cNvSpPr txBox="1"/>
          <p:nvPr/>
        </p:nvSpPr>
        <p:spPr>
          <a:xfrm>
            <a:off x="316909" y="3525898"/>
            <a:ext cx="21087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พิกัดภูมิศาสตร์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จุดที่ตัดกัน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ของค่าละติจูด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และค่าลองจิจูด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6C198576-D6EA-E13A-DB90-C74296FB139D}"/>
              </a:ext>
            </a:extLst>
          </p:cNvPr>
          <p:cNvSpPr txBox="1"/>
          <p:nvPr/>
        </p:nvSpPr>
        <p:spPr>
          <a:xfrm>
            <a:off x="380304" y="5226784"/>
            <a:ext cx="21087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เส้นโครงแผนที่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เส้นเมร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ิเ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ดี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ยนแ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ละเส้นขนานละติจูดถ่ายทอดลักษณะทรงกลมของโลก</a:t>
            </a:r>
          </a:p>
          <a:p>
            <a:pPr algn="ctr"/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9D10EAAA-B85E-7CDF-7DA3-610B681957A5}"/>
              </a:ext>
            </a:extLst>
          </p:cNvPr>
          <p:cNvSpPr txBox="1"/>
          <p:nvPr/>
        </p:nvSpPr>
        <p:spPr>
          <a:xfrm>
            <a:off x="9512846" y="690531"/>
            <a:ext cx="2108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ทิศ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บอกทิศทางของแผนที่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กำหนดให้เป็นทิศเหนือเสมอ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DC4D1B66-35AB-F7EB-58FD-E4056753BC37}"/>
              </a:ext>
            </a:extLst>
          </p:cNvPr>
          <p:cNvSpPr txBox="1"/>
          <p:nvPr/>
        </p:nvSpPr>
        <p:spPr>
          <a:xfrm>
            <a:off x="9617117" y="2255340"/>
            <a:ext cx="2108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ขอบระวาง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บอกพื้นที่และข้อมูล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ที่แสดงในแผนที่นั้น ๆ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1B36985C-045F-F601-0F7B-D1AC4BC33A8C}"/>
              </a:ext>
            </a:extLst>
          </p:cNvPr>
          <p:cNvSpPr txBox="1"/>
          <p:nvPr/>
        </p:nvSpPr>
        <p:spPr>
          <a:xfrm>
            <a:off x="9712354" y="3661442"/>
            <a:ext cx="21087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มาตราส่วน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อัตราส่วนระหว่างระยะบนแผนที่กับระยะจริงบนพื้นผิวโลก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7877DFD5-C5B8-C103-13C7-D12BA9B0E414}"/>
              </a:ext>
            </a:extLst>
          </p:cNvPr>
          <p:cNvSpPr txBox="1"/>
          <p:nvPr/>
        </p:nvSpPr>
        <p:spPr>
          <a:xfrm>
            <a:off x="9835118" y="5259034"/>
            <a:ext cx="21087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คำอธิบายสัญลักษณ์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อธิบายความสูงต่ำด้วยสี</a:t>
            </a:r>
          </a:p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แทนสัญลักษณ์ภูมิประเทศ</a:t>
            </a:r>
          </a:p>
        </p:txBody>
      </p:sp>
      <p:sp>
        <p:nvSpPr>
          <p:cNvPr id="37" name="วงรี 36">
            <a:extLst>
              <a:ext uri="{FF2B5EF4-FFF2-40B4-BE49-F238E27FC236}">
                <a16:creationId xmlns:a16="http://schemas.microsoft.com/office/drawing/2014/main" id="{8CCD8D1B-2581-9F17-093D-479991717C71}"/>
              </a:ext>
            </a:extLst>
          </p:cNvPr>
          <p:cNvSpPr/>
          <p:nvPr/>
        </p:nvSpPr>
        <p:spPr>
          <a:xfrm>
            <a:off x="786117" y="616710"/>
            <a:ext cx="339826" cy="3288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1</a:t>
            </a:r>
          </a:p>
        </p:txBody>
      </p:sp>
      <p:sp>
        <p:nvSpPr>
          <p:cNvPr id="38" name="วงรี 37">
            <a:extLst>
              <a:ext uri="{FF2B5EF4-FFF2-40B4-BE49-F238E27FC236}">
                <a16:creationId xmlns:a16="http://schemas.microsoft.com/office/drawing/2014/main" id="{C33D33DD-646D-9D2B-0EC8-AA4750B521FE}"/>
              </a:ext>
            </a:extLst>
          </p:cNvPr>
          <p:cNvSpPr/>
          <p:nvPr/>
        </p:nvSpPr>
        <p:spPr>
          <a:xfrm>
            <a:off x="879480" y="2258579"/>
            <a:ext cx="339826" cy="328854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2</a:t>
            </a:r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C02A7E96-9227-4A01-71E0-FE769F928296}"/>
              </a:ext>
            </a:extLst>
          </p:cNvPr>
          <p:cNvSpPr/>
          <p:nvPr/>
        </p:nvSpPr>
        <p:spPr>
          <a:xfrm>
            <a:off x="326009" y="3542983"/>
            <a:ext cx="339826" cy="3288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3</a:t>
            </a:r>
          </a:p>
        </p:txBody>
      </p:sp>
      <p:sp>
        <p:nvSpPr>
          <p:cNvPr id="40" name="วงรี 39">
            <a:extLst>
              <a:ext uri="{FF2B5EF4-FFF2-40B4-BE49-F238E27FC236}">
                <a16:creationId xmlns:a16="http://schemas.microsoft.com/office/drawing/2014/main" id="{1DD11808-A19B-15C6-CE3E-8BC85905C41B}"/>
              </a:ext>
            </a:extLst>
          </p:cNvPr>
          <p:cNvSpPr/>
          <p:nvPr/>
        </p:nvSpPr>
        <p:spPr>
          <a:xfrm>
            <a:off x="383200" y="5248245"/>
            <a:ext cx="339826" cy="328854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4</a:t>
            </a:r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789C14F0-8C14-4E4A-441C-1C505EED7F90}"/>
              </a:ext>
            </a:extLst>
          </p:cNvPr>
          <p:cNvSpPr/>
          <p:nvPr/>
        </p:nvSpPr>
        <p:spPr>
          <a:xfrm>
            <a:off x="10010510" y="708784"/>
            <a:ext cx="339826" cy="328854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5</a:t>
            </a:r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732D59B4-05BA-4372-5084-2426AAFB6636}"/>
              </a:ext>
            </a:extLst>
          </p:cNvPr>
          <p:cNvSpPr/>
          <p:nvPr/>
        </p:nvSpPr>
        <p:spPr>
          <a:xfrm>
            <a:off x="9839983" y="2282796"/>
            <a:ext cx="339826" cy="3288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6</a:t>
            </a:r>
          </a:p>
        </p:txBody>
      </p:sp>
      <p:sp>
        <p:nvSpPr>
          <p:cNvPr id="43" name="วงรี 42">
            <a:extLst>
              <a:ext uri="{FF2B5EF4-FFF2-40B4-BE49-F238E27FC236}">
                <a16:creationId xmlns:a16="http://schemas.microsoft.com/office/drawing/2014/main" id="{CFB6018C-6965-4A05-DDFB-DB3BD929709C}"/>
              </a:ext>
            </a:extLst>
          </p:cNvPr>
          <p:cNvSpPr/>
          <p:nvPr/>
        </p:nvSpPr>
        <p:spPr>
          <a:xfrm>
            <a:off x="9902895" y="3705488"/>
            <a:ext cx="339826" cy="328854"/>
          </a:xfrm>
          <a:prstGeom prst="ellipse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7</a:t>
            </a:r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3AB87F7B-A227-4241-BCD1-FB5A620A5052}"/>
              </a:ext>
            </a:extLst>
          </p:cNvPr>
          <p:cNvSpPr/>
          <p:nvPr/>
        </p:nvSpPr>
        <p:spPr>
          <a:xfrm>
            <a:off x="9617116" y="5296081"/>
            <a:ext cx="339826" cy="3288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ilk tea Med" pitchFamily="2" charset="-34"/>
                <a:cs typeface="milk tea Med" pitchFamily="2" charset="-34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91530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มาตราส่วน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Scale)</a:t>
            </a:r>
          </a:p>
        </p:txBody>
      </p: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7301E740-1907-A369-B60C-40F1765CFE13}"/>
              </a:ext>
            </a:extLst>
          </p:cNvPr>
          <p:cNvGrpSpPr/>
          <p:nvPr/>
        </p:nvGrpSpPr>
        <p:grpSpPr>
          <a:xfrm>
            <a:off x="1463778" y="2926869"/>
            <a:ext cx="9264437" cy="3446518"/>
            <a:chOff x="3049134" y="2888080"/>
            <a:chExt cx="6093724" cy="3446518"/>
          </a:xfrm>
        </p:grpSpPr>
        <p:grpSp>
          <p:nvGrpSpPr>
            <p:cNvPr id="48" name="กลุ่ม 47">
              <a:extLst>
                <a:ext uri="{FF2B5EF4-FFF2-40B4-BE49-F238E27FC236}">
                  <a16:creationId xmlns:a16="http://schemas.microsoft.com/office/drawing/2014/main" id="{30694526-B2AF-7D76-A408-42CE4780A0D2}"/>
                </a:ext>
              </a:extLst>
            </p:cNvPr>
            <p:cNvGrpSpPr/>
            <p:nvPr/>
          </p:nvGrpSpPr>
          <p:grpSpPr>
            <a:xfrm>
              <a:off x="3352796" y="4536293"/>
              <a:ext cx="5338550" cy="379313"/>
              <a:chOff x="3343699" y="3650102"/>
              <a:chExt cx="5338550" cy="379313"/>
            </a:xfrm>
          </p:grpSpPr>
          <p:cxnSp>
            <p:nvCxnSpPr>
              <p:cNvPr id="49" name="ตัวเชื่อมต่อตรง 48">
                <a:extLst>
                  <a:ext uri="{FF2B5EF4-FFF2-40B4-BE49-F238E27FC236}">
                    <a16:creationId xmlns:a16="http://schemas.microsoft.com/office/drawing/2014/main" id="{F425FEA5-1E20-1288-5082-362A10F66C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41591" y="3822278"/>
                <a:ext cx="5090617" cy="17481"/>
              </a:xfrm>
              <a:prstGeom prst="line">
                <a:avLst/>
              </a:prstGeom>
              <a:ln w="1270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B7EA5C7B-E2CF-3F4C-1C90-EE76EFB98D64}"/>
                  </a:ext>
                </a:extLst>
              </p:cNvPr>
              <p:cNvSpPr/>
              <p:nvPr/>
            </p:nvSpPr>
            <p:spPr>
              <a:xfrm>
                <a:off x="8434316" y="3650102"/>
                <a:ext cx="247933" cy="3793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5D4CF25A-C8C6-13F7-69BD-38BE603670F5}"/>
                  </a:ext>
                </a:extLst>
              </p:cNvPr>
              <p:cNvSpPr/>
              <p:nvPr/>
            </p:nvSpPr>
            <p:spPr>
              <a:xfrm>
                <a:off x="3343699" y="3650102"/>
                <a:ext cx="263185" cy="37931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2" name="Picture 4" descr="บ้าน, อาคาร, สถาปัตยกรรม, หน้าต่าง, หลังคา">
              <a:extLst>
                <a:ext uri="{FF2B5EF4-FFF2-40B4-BE49-F238E27FC236}">
                  <a16:creationId xmlns:a16="http://schemas.microsoft.com/office/drawing/2014/main" id="{3EC04BEB-3177-12F8-BD16-7B9A7DF18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522" y="2888080"/>
              <a:ext cx="1194081" cy="1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บ้าน, ไอคอน, บัตร Jims, ไอคอน Rodentia, สัญลักษณ์">
              <a:extLst>
                <a:ext uri="{FF2B5EF4-FFF2-40B4-BE49-F238E27FC236}">
                  <a16:creationId xmlns:a16="http://schemas.microsoft.com/office/drawing/2014/main" id="{1CE518D0-6E8E-8904-164D-7477CEC4F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627" y="2888080"/>
              <a:ext cx="1036856" cy="1506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วงเล็บปีกกาซ้าย 53">
              <a:extLst>
                <a:ext uri="{FF2B5EF4-FFF2-40B4-BE49-F238E27FC236}">
                  <a16:creationId xmlns:a16="http://schemas.microsoft.com/office/drawing/2014/main" id="{5AEB1038-17A3-1E06-4459-00995CE712CA}"/>
                </a:ext>
              </a:extLst>
            </p:cNvPr>
            <p:cNvSpPr/>
            <p:nvPr/>
          </p:nvSpPr>
          <p:spPr>
            <a:xfrm rot="16200000">
              <a:off x="5875210" y="2787408"/>
              <a:ext cx="441578" cy="5090614"/>
            </a:xfrm>
            <a:prstGeom prst="leftBrace">
              <a:avLst>
                <a:gd name="adj1" fmla="val 69394"/>
                <a:gd name="adj2" fmla="val 50000"/>
              </a:avLst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91358071-9FB0-E0CC-4CC9-4A3BE65B26CE}"/>
                </a:ext>
              </a:extLst>
            </p:cNvPr>
            <p:cNvCxnSpPr>
              <a:cxnSpLocks/>
            </p:cNvCxnSpPr>
            <p:nvPr/>
          </p:nvCxnSpPr>
          <p:spPr>
            <a:xfrm>
              <a:off x="6095996" y="4441615"/>
              <a:ext cx="0" cy="49131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22A25A05-D6D4-12FB-FBB8-9CC4069AAEDA}"/>
                </a:ext>
              </a:extLst>
            </p:cNvPr>
            <p:cNvCxnSpPr>
              <a:cxnSpLocks/>
            </p:cNvCxnSpPr>
            <p:nvPr/>
          </p:nvCxnSpPr>
          <p:spPr>
            <a:xfrm>
              <a:off x="4815381" y="4441616"/>
              <a:ext cx="0" cy="49131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58B28F3D-FFCF-23AD-C688-F7B342987B5E}"/>
                </a:ext>
              </a:extLst>
            </p:cNvPr>
            <p:cNvCxnSpPr>
              <a:cxnSpLocks/>
            </p:cNvCxnSpPr>
            <p:nvPr/>
          </p:nvCxnSpPr>
          <p:spPr>
            <a:xfrm>
              <a:off x="7410730" y="4471553"/>
              <a:ext cx="0" cy="49131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กล่องข้อความ 57">
              <a:extLst>
                <a:ext uri="{FF2B5EF4-FFF2-40B4-BE49-F238E27FC236}">
                  <a16:creationId xmlns:a16="http://schemas.microsoft.com/office/drawing/2014/main" id="{DFC08FAD-97DF-6982-AED6-085702F9169B}"/>
                </a:ext>
              </a:extLst>
            </p:cNvPr>
            <p:cNvSpPr txBox="1"/>
            <p:nvPr/>
          </p:nvSpPr>
          <p:spPr>
            <a:xfrm>
              <a:off x="3049134" y="5749823"/>
              <a:ext cx="60937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latin typeface="Chulabhorn Likit Display Medium" panose="00000600000000000000" pitchFamily="50" charset="-34"/>
                  <a:cs typeface="Chulabhorn Likit Display Medium" panose="00000600000000000000" pitchFamily="50" charset="-34"/>
                </a:rPr>
                <a:t> </a:t>
              </a:r>
              <a:r>
                <a:rPr lang="th-TH" sz="3200" dirty="0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4 เซนติเมตร เท่ากับว่าระยะทางจริงคือ 200 กิโลเมตร</a:t>
              </a:r>
              <a:endParaRPr lang="en-US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</p:txBody>
        </p:sp>
      </p:grp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0F358CBD-394E-E8CA-D893-F251EBE90EEC}"/>
              </a:ext>
            </a:extLst>
          </p:cNvPr>
          <p:cNvSpPr txBox="1"/>
          <p:nvPr/>
        </p:nvSpPr>
        <p:spPr>
          <a:xfrm>
            <a:off x="820613" y="1187903"/>
            <a:ext cx="105507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อัตราส่วนระหว่างระยะบนแผนที่กับระยะบนพื้นผิวโลก เช่น </a:t>
            </a:r>
            <a:endParaRPr lang="en-US" sz="4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0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1 เซนติเมตร ในแผนที่ เท่ากับ 50 กิโลเมตร 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milk tea Med" pitchFamily="2" charset="-34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229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: มุมมน 3">
            <a:extLst>
              <a:ext uri="{FF2B5EF4-FFF2-40B4-BE49-F238E27FC236}">
                <a16:creationId xmlns:a16="http://schemas.microsoft.com/office/drawing/2014/main" id="{E4D41538-D614-2A92-EC7D-889DDA2660F2}"/>
              </a:ext>
            </a:extLst>
          </p:cNvPr>
          <p:cNvSpPr/>
          <p:nvPr/>
        </p:nvSpPr>
        <p:spPr>
          <a:xfrm>
            <a:off x="3621400" y="92844"/>
            <a:ext cx="4949194" cy="657604"/>
          </a:xfrm>
          <a:custGeom>
            <a:avLst/>
            <a:gdLst>
              <a:gd name="connsiteX0" fmla="*/ 0 w 3881336"/>
              <a:gd name="connsiteY0" fmla="*/ 145918 h 875488"/>
              <a:gd name="connsiteX1" fmla="*/ 145918 w 3881336"/>
              <a:gd name="connsiteY1" fmla="*/ 0 h 875488"/>
              <a:gd name="connsiteX2" fmla="*/ 3735418 w 3881336"/>
              <a:gd name="connsiteY2" fmla="*/ 0 h 875488"/>
              <a:gd name="connsiteX3" fmla="*/ 3881336 w 3881336"/>
              <a:gd name="connsiteY3" fmla="*/ 145918 h 875488"/>
              <a:gd name="connsiteX4" fmla="*/ 3881336 w 3881336"/>
              <a:gd name="connsiteY4" fmla="*/ 729570 h 875488"/>
              <a:gd name="connsiteX5" fmla="*/ 3735418 w 3881336"/>
              <a:gd name="connsiteY5" fmla="*/ 875488 h 875488"/>
              <a:gd name="connsiteX6" fmla="*/ 145918 w 3881336"/>
              <a:gd name="connsiteY6" fmla="*/ 875488 h 875488"/>
              <a:gd name="connsiteX7" fmla="*/ 0 w 3881336"/>
              <a:gd name="connsiteY7" fmla="*/ 729570 h 875488"/>
              <a:gd name="connsiteX8" fmla="*/ 0 w 3881336"/>
              <a:gd name="connsiteY8" fmla="*/ 145918 h 875488"/>
              <a:gd name="connsiteX0" fmla="*/ 0 w 3881336"/>
              <a:gd name="connsiteY0" fmla="*/ 225143 h 954713"/>
              <a:gd name="connsiteX1" fmla="*/ 145918 w 3881336"/>
              <a:gd name="connsiteY1" fmla="*/ 79225 h 954713"/>
              <a:gd name="connsiteX2" fmla="*/ 2045031 w 3881336"/>
              <a:gd name="connsiteY2" fmla="*/ 0 h 954713"/>
              <a:gd name="connsiteX3" fmla="*/ 3735418 w 3881336"/>
              <a:gd name="connsiteY3" fmla="*/ 79225 h 954713"/>
              <a:gd name="connsiteX4" fmla="*/ 3881336 w 3881336"/>
              <a:gd name="connsiteY4" fmla="*/ 225143 h 954713"/>
              <a:gd name="connsiteX5" fmla="*/ 3881336 w 3881336"/>
              <a:gd name="connsiteY5" fmla="*/ 808795 h 954713"/>
              <a:gd name="connsiteX6" fmla="*/ 3735418 w 3881336"/>
              <a:gd name="connsiteY6" fmla="*/ 954713 h 954713"/>
              <a:gd name="connsiteX7" fmla="*/ 145918 w 3881336"/>
              <a:gd name="connsiteY7" fmla="*/ 954713 h 954713"/>
              <a:gd name="connsiteX8" fmla="*/ 0 w 3881336"/>
              <a:gd name="connsiteY8" fmla="*/ 808795 h 954713"/>
              <a:gd name="connsiteX9" fmla="*/ 0 w 3881336"/>
              <a:gd name="connsiteY9" fmla="*/ 225143 h 954713"/>
              <a:gd name="connsiteX0" fmla="*/ 0 w 3881336"/>
              <a:gd name="connsiteY0" fmla="*/ 225625 h 955195"/>
              <a:gd name="connsiteX1" fmla="*/ 145918 w 3881336"/>
              <a:gd name="connsiteY1" fmla="*/ 79707 h 955195"/>
              <a:gd name="connsiteX2" fmla="*/ 1175455 w 3881336"/>
              <a:gd name="connsiteY2" fmla="*/ 99095 h 955195"/>
              <a:gd name="connsiteX3" fmla="*/ 2045031 w 3881336"/>
              <a:gd name="connsiteY3" fmla="*/ 482 h 955195"/>
              <a:gd name="connsiteX4" fmla="*/ 3735418 w 3881336"/>
              <a:gd name="connsiteY4" fmla="*/ 79707 h 955195"/>
              <a:gd name="connsiteX5" fmla="*/ 3881336 w 3881336"/>
              <a:gd name="connsiteY5" fmla="*/ 225625 h 955195"/>
              <a:gd name="connsiteX6" fmla="*/ 3881336 w 3881336"/>
              <a:gd name="connsiteY6" fmla="*/ 809277 h 955195"/>
              <a:gd name="connsiteX7" fmla="*/ 3735418 w 3881336"/>
              <a:gd name="connsiteY7" fmla="*/ 955195 h 955195"/>
              <a:gd name="connsiteX8" fmla="*/ 145918 w 3881336"/>
              <a:gd name="connsiteY8" fmla="*/ 955195 h 955195"/>
              <a:gd name="connsiteX9" fmla="*/ 0 w 3881336"/>
              <a:gd name="connsiteY9" fmla="*/ 809277 h 955195"/>
              <a:gd name="connsiteX10" fmla="*/ 0 w 3881336"/>
              <a:gd name="connsiteY10" fmla="*/ 225625 h 955195"/>
              <a:gd name="connsiteX0" fmla="*/ 0 w 3881336"/>
              <a:gd name="connsiteY0" fmla="*/ 226124 h 955694"/>
              <a:gd name="connsiteX1" fmla="*/ 145918 w 3881336"/>
              <a:gd name="connsiteY1" fmla="*/ 80206 h 955694"/>
              <a:gd name="connsiteX2" fmla="*/ 1175455 w 3881336"/>
              <a:gd name="connsiteY2" fmla="*/ 99594 h 955694"/>
              <a:gd name="connsiteX3" fmla="*/ 2045031 w 3881336"/>
              <a:gd name="connsiteY3" fmla="*/ 981 h 955694"/>
              <a:gd name="connsiteX4" fmla="*/ 2963914 w 3881336"/>
              <a:gd name="connsiteY4" fmla="*/ 90765 h 955694"/>
              <a:gd name="connsiteX5" fmla="*/ 3735418 w 3881336"/>
              <a:gd name="connsiteY5" fmla="*/ 80206 h 955694"/>
              <a:gd name="connsiteX6" fmla="*/ 3881336 w 3881336"/>
              <a:gd name="connsiteY6" fmla="*/ 226124 h 955694"/>
              <a:gd name="connsiteX7" fmla="*/ 3881336 w 3881336"/>
              <a:gd name="connsiteY7" fmla="*/ 809776 h 955694"/>
              <a:gd name="connsiteX8" fmla="*/ 3735418 w 3881336"/>
              <a:gd name="connsiteY8" fmla="*/ 955694 h 955694"/>
              <a:gd name="connsiteX9" fmla="*/ 145918 w 3881336"/>
              <a:gd name="connsiteY9" fmla="*/ 955694 h 955694"/>
              <a:gd name="connsiteX10" fmla="*/ 0 w 3881336"/>
              <a:gd name="connsiteY10" fmla="*/ 809776 h 955694"/>
              <a:gd name="connsiteX11" fmla="*/ 0 w 3881336"/>
              <a:gd name="connsiteY11" fmla="*/ 226124 h 955694"/>
              <a:gd name="connsiteX0" fmla="*/ 0 w 3881336"/>
              <a:gd name="connsiteY0" fmla="*/ 195225 h 924795"/>
              <a:gd name="connsiteX1" fmla="*/ 145918 w 3881336"/>
              <a:gd name="connsiteY1" fmla="*/ 49307 h 924795"/>
              <a:gd name="connsiteX2" fmla="*/ 1175455 w 3881336"/>
              <a:gd name="connsiteY2" fmla="*/ 68695 h 924795"/>
              <a:gd name="connsiteX3" fmla="*/ 2027102 w 3881336"/>
              <a:gd name="connsiteY3" fmla="*/ 1459 h 924795"/>
              <a:gd name="connsiteX4" fmla="*/ 2963914 w 3881336"/>
              <a:gd name="connsiteY4" fmla="*/ 59866 h 924795"/>
              <a:gd name="connsiteX5" fmla="*/ 3735418 w 3881336"/>
              <a:gd name="connsiteY5" fmla="*/ 49307 h 924795"/>
              <a:gd name="connsiteX6" fmla="*/ 3881336 w 3881336"/>
              <a:gd name="connsiteY6" fmla="*/ 195225 h 924795"/>
              <a:gd name="connsiteX7" fmla="*/ 3881336 w 3881336"/>
              <a:gd name="connsiteY7" fmla="*/ 778877 h 924795"/>
              <a:gd name="connsiteX8" fmla="*/ 3735418 w 3881336"/>
              <a:gd name="connsiteY8" fmla="*/ 924795 h 924795"/>
              <a:gd name="connsiteX9" fmla="*/ 145918 w 3881336"/>
              <a:gd name="connsiteY9" fmla="*/ 924795 h 924795"/>
              <a:gd name="connsiteX10" fmla="*/ 0 w 3881336"/>
              <a:gd name="connsiteY10" fmla="*/ 778877 h 924795"/>
              <a:gd name="connsiteX11" fmla="*/ 0 w 3881336"/>
              <a:gd name="connsiteY11" fmla="*/ 195225 h 924795"/>
              <a:gd name="connsiteX0" fmla="*/ 0 w 3881336"/>
              <a:gd name="connsiteY0" fmla="*/ 195225 h 978774"/>
              <a:gd name="connsiteX1" fmla="*/ 145918 w 3881336"/>
              <a:gd name="connsiteY1" fmla="*/ 49307 h 978774"/>
              <a:gd name="connsiteX2" fmla="*/ 1175455 w 3881336"/>
              <a:gd name="connsiteY2" fmla="*/ 68695 h 978774"/>
              <a:gd name="connsiteX3" fmla="*/ 2027102 w 3881336"/>
              <a:gd name="connsiteY3" fmla="*/ 1459 h 978774"/>
              <a:gd name="connsiteX4" fmla="*/ 2963914 w 3881336"/>
              <a:gd name="connsiteY4" fmla="*/ 59866 h 978774"/>
              <a:gd name="connsiteX5" fmla="*/ 3735418 w 3881336"/>
              <a:gd name="connsiteY5" fmla="*/ 49307 h 978774"/>
              <a:gd name="connsiteX6" fmla="*/ 3881336 w 3881336"/>
              <a:gd name="connsiteY6" fmla="*/ 195225 h 978774"/>
              <a:gd name="connsiteX7" fmla="*/ 3881336 w 3881336"/>
              <a:gd name="connsiteY7" fmla="*/ 778877 h 978774"/>
              <a:gd name="connsiteX8" fmla="*/ 3735418 w 3881336"/>
              <a:gd name="connsiteY8" fmla="*/ 924795 h 978774"/>
              <a:gd name="connsiteX9" fmla="*/ 2009172 w 3881336"/>
              <a:gd name="connsiteY9" fmla="*/ 978748 h 978774"/>
              <a:gd name="connsiteX10" fmla="*/ 145918 w 3881336"/>
              <a:gd name="connsiteY10" fmla="*/ 924795 h 978774"/>
              <a:gd name="connsiteX11" fmla="*/ 0 w 3881336"/>
              <a:gd name="connsiteY11" fmla="*/ 778877 h 978774"/>
              <a:gd name="connsiteX12" fmla="*/ 0 w 3881336"/>
              <a:gd name="connsiteY12" fmla="*/ 195225 h 978774"/>
              <a:gd name="connsiteX0" fmla="*/ 0 w 3881336"/>
              <a:gd name="connsiteY0" fmla="*/ 195225 h 978913"/>
              <a:gd name="connsiteX1" fmla="*/ 145918 w 3881336"/>
              <a:gd name="connsiteY1" fmla="*/ 49307 h 978913"/>
              <a:gd name="connsiteX2" fmla="*/ 1175455 w 3881336"/>
              <a:gd name="connsiteY2" fmla="*/ 68695 h 978913"/>
              <a:gd name="connsiteX3" fmla="*/ 2027102 w 3881336"/>
              <a:gd name="connsiteY3" fmla="*/ 1459 h 978913"/>
              <a:gd name="connsiteX4" fmla="*/ 2963914 w 3881336"/>
              <a:gd name="connsiteY4" fmla="*/ 59866 h 978913"/>
              <a:gd name="connsiteX5" fmla="*/ 3735418 w 3881336"/>
              <a:gd name="connsiteY5" fmla="*/ 49307 h 978913"/>
              <a:gd name="connsiteX6" fmla="*/ 3881336 w 3881336"/>
              <a:gd name="connsiteY6" fmla="*/ 195225 h 978913"/>
              <a:gd name="connsiteX7" fmla="*/ 3881336 w 3881336"/>
              <a:gd name="connsiteY7" fmla="*/ 778877 h 978913"/>
              <a:gd name="connsiteX8" fmla="*/ 3735418 w 3881336"/>
              <a:gd name="connsiteY8" fmla="*/ 924795 h 978913"/>
              <a:gd name="connsiteX9" fmla="*/ 2961920 w 3881336"/>
              <a:gd name="connsiteY9" fmla="*/ 876855 h 978913"/>
              <a:gd name="connsiteX10" fmla="*/ 2009172 w 3881336"/>
              <a:gd name="connsiteY10" fmla="*/ 978748 h 978913"/>
              <a:gd name="connsiteX11" fmla="*/ 145918 w 3881336"/>
              <a:gd name="connsiteY11" fmla="*/ 924795 h 978913"/>
              <a:gd name="connsiteX12" fmla="*/ 0 w 3881336"/>
              <a:gd name="connsiteY12" fmla="*/ 778877 h 978913"/>
              <a:gd name="connsiteX13" fmla="*/ 0 w 3881336"/>
              <a:gd name="connsiteY13" fmla="*/ 195225 h 978913"/>
              <a:gd name="connsiteX0" fmla="*/ 0 w 3881336"/>
              <a:gd name="connsiteY0" fmla="*/ 195225 h 978748"/>
              <a:gd name="connsiteX1" fmla="*/ 145918 w 3881336"/>
              <a:gd name="connsiteY1" fmla="*/ 49307 h 978748"/>
              <a:gd name="connsiteX2" fmla="*/ 1175455 w 3881336"/>
              <a:gd name="connsiteY2" fmla="*/ 68695 h 978748"/>
              <a:gd name="connsiteX3" fmla="*/ 2027102 w 3881336"/>
              <a:gd name="connsiteY3" fmla="*/ 1459 h 978748"/>
              <a:gd name="connsiteX4" fmla="*/ 2963914 w 3881336"/>
              <a:gd name="connsiteY4" fmla="*/ 59866 h 978748"/>
              <a:gd name="connsiteX5" fmla="*/ 3735418 w 3881336"/>
              <a:gd name="connsiteY5" fmla="*/ 49307 h 978748"/>
              <a:gd name="connsiteX6" fmla="*/ 3881336 w 3881336"/>
              <a:gd name="connsiteY6" fmla="*/ 195225 h 978748"/>
              <a:gd name="connsiteX7" fmla="*/ 3881336 w 3881336"/>
              <a:gd name="connsiteY7" fmla="*/ 778877 h 978748"/>
              <a:gd name="connsiteX8" fmla="*/ 3735418 w 3881336"/>
              <a:gd name="connsiteY8" fmla="*/ 924795 h 978748"/>
              <a:gd name="connsiteX9" fmla="*/ 2961920 w 3881336"/>
              <a:gd name="connsiteY9" fmla="*/ 876855 h 978748"/>
              <a:gd name="connsiteX10" fmla="*/ 2009172 w 3881336"/>
              <a:gd name="connsiteY10" fmla="*/ 978748 h 978748"/>
              <a:gd name="connsiteX11" fmla="*/ 1079332 w 3881336"/>
              <a:gd name="connsiteY11" fmla="*/ 885820 h 978748"/>
              <a:gd name="connsiteX12" fmla="*/ 145918 w 3881336"/>
              <a:gd name="connsiteY12" fmla="*/ 924795 h 978748"/>
              <a:gd name="connsiteX13" fmla="*/ 0 w 3881336"/>
              <a:gd name="connsiteY13" fmla="*/ 778877 h 978748"/>
              <a:gd name="connsiteX14" fmla="*/ 0 w 3881336"/>
              <a:gd name="connsiteY14" fmla="*/ 195225 h 978748"/>
              <a:gd name="connsiteX0" fmla="*/ 0 w 3881336"/>
              <a:gd name="connsiteY0" fmla="*/ 195225 h 930810"/>
              <a:gd name="connsiteX1" fmla="*/ 145918 w 3881336"/>
              <a:gd name="connsiteY1" fmla="*/ 49307 h 930810"/>
              <a:gd name="connsiteX2" fmla="*/ 1175455 w 3881336"/>
              <a:gd name="connsiteY2" fmla="*/ 68695 h 930810"/>
              <a:gd name="connsiteX3" fmla="*/ 2027102 w 3881336"/>
              <a:gd name="connsiteY3" fmla="*/ 1459 h 930810"/>
              <a:gd name="connsiteX4" fmla="*/ 2963914 w 3881336"/>
              <a:gd name="connsiteY4" fmla="*/ 59866 h 930810"/>
              <a:gd name="connsiteX5" fmla="*/ 3735418 w 3881336"/>
              <a:gd name="connsiteY5" fmla="*/ 49307 h 930810"/>
              <a:gd name="connsiteX6" fmla="*/ 3881336 w 3881336"/>
              <a:gd name="connsiteY6" fmla="*/ 195225 h 930810"/>
              <a:gd name="connsiteX7" fmla="*/ 3881336 w 3881336"/>
              <a:gd name="connsiteY7" fmla="*/ 778877 h 930810"/>
              <a:gd name="connsiteX8" fmla="*/ 3735418 w 3881336"/>
              <a:gd name="connsiteY8" fmla="*/ 924795 h 930810"/>
              <a:gd name="connsiteX9" fmla="*/ 2961920 w 3881336"/>
              <a:gd name="connsiteY9" fmla="*/ 876855 h 930810"/>
              <a:gd name="connsiteX10" fmla="*/ 2009172 w 3881336"/>
              <a:gd name="connsiteY10" fmla="*/ 920478 h 930810"/>
              <a:gd name="connsiteX11" fmla="*/ 1079332 w 3881336"/>
              <a:gd name="connsiteY11" fmla="*/ 885820 h 930810"/>
              <a:gd name="connsiteX12" fmla="*/ 145918 w 3881336"/>
              <a:gd name="connsiteY12" fmla="*/ 924795 h 930810"/>
              <a:gd name="connsiteX13" fmla="*/ 0 w 3881336"/>
              <a:gd name="connsiteY13" fmla="*/ 778877 h 930810"/>
              <a:gd name="connsiteX14" fmla="*/ 0 w 3881336"/>
              <a:gd name="connsiteY14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81336 w 3924601"/>
              <a:gd name="connsiteY8" fmla="*/ 778877 h 930810"/>
              <a:gd name="connsiteX9" fmla="*/ 3735418 w 3924601"/>
              <a:gd name="connsiteY9" fmla="*/ 924795 h 930810"/>
              <a:gd name="connsiteX10" fmla="*/ 2961920 w 3924601"/>
              <a:gd name="connsiteY10" fmla="*/ 876855 h 930810"/>
              <a:gd name="connsiteX11" fmla="*/ 2009172 w 3924601"/>
              <a:gd name="connsiteY11" fmla="*/ 920478 h 930810"/>
              <a:gd name="connsiteX12" fmla="*/ 1079332 w 3924601"/>
              <a:gd name="connsiteY12" fmla="*/ 885820 h 930810"/>
              <a:gd name="connsiteX13" fmla="*/ 145918 w 3924601"/>
              <a:gd name="connsiteY13" fmla="*/ 924795 h 930810"/>
              <a:gd name="connsiteX14" fmla="*/ 0 w 3924601"/>
              <a:gd name="connsiteY14" fmla="*/ 778877 h 930810"/>
              <a:gd name="connsiteX15" fmla="*/ 0 w 3924601"/>
              <a:gd name="connsiteY15" fmla="*/ 195225 h 930810"/>
              <a:gd name="connsiteX0" fmla="*/ 0 w 3924601"/>
              <a:gd name="connsiteY0" fmla="*/ 195225 h 930810"/>
              <a:gd name="connsiteX1" fmla="*/ 145918 w 3924601"/>
              <a:gd name="connsiteY1" fmla="*/ 49307 h 930810"/>
              <a:gd name="connsiteX2" fmla="*/ 1175455 w 3924601"/>
              <a:gd name="connsiteY2" fmla="*/ 68695 h 930810"/>
              <a:gd name="connsiteX3" fmla="*/ 2027102 w 3924601"/>
              <a:gd name="connsiteY3" fmla="*/ 1459 h 930810"/>
              <a:gd name="connsiteX4" fmla="*/ 2963914 w 3924601"/>
              <a:gd name="connsiteY4" fmla="*/ 59866 h 930810"/>
              <a:gd name="connsiteX5" fmla="*/ 3735418 w 3924601"/>
              <a:gd name="connsiteY5" fmla="*/ 49307 h 930810"/>
              <a:gd name="connsiteX6" fmla="*/ 3881336 w 3924601"/>
              <a:gd name="connsiteY6" fmla="*/ 195225 h 930810"/>
              <a:gd name="connsiteX7" fmla="*/ 3924597 w 3924601"/>
              <a:gd name="connsiteY7" fmla="*/ 477926 h 930810"/>
              <a:gd name="connsiteX8" fmla="*/ 3834950 w 3924601"/>
              <a:gd name="connsiteY8" fmla="*/ 661702 h 930810"/>
              <a:gd name="connsiteX9" fmla="*/ 3881336 w 3924601"/>
              <a:gd name="connsiteY9" fmla="*/ 778877 h 930810"/>
              <a:gd name="connsiteX10" fmla="*/ 3735418 w 3924601"/>
              <a:gd name="connsiteY10" fmla="*/ 924795 h 930810"/>
              <a:gd name="connsiteX11" fmla="*/ 2961920 w 3924601"/>
              <a:gd name="connsiteY11" fmla="*/ 876855 h 930810"/>
              <a:gd name="connsiteX12" fmla="*/ 2009172 w 3924601"/>
              <a:gd name="connsiteY12" fmla="*/ 920478 h 930810"/>
              <a:gd name="connsiteX13" fmla="*/ 1079332 w 3924601"/>
              <a:gd name="connsiteY13" fmla="*/ 885820 h 930810"/>
              <a:gd name="connsiteX14" fmla="*/ 145918 w 3924601"/>
              <a:gd name="connsiteY14" fmla="*/ 924795 h 930810"/>
              <a:gd name="connsiteX15" fmla="*/ 0 w 3924601"/>
              <a:gd name="connsiteY15" fmla="*/ 778877 h 930810"/>
              <a:gd name="connsiteX16" fmla="*/ 0 w 3924601"/>
              <a:gd name="connsiteY16" fmla="*/ 195225 h 930810"/>
              <a:gd name="connsiteX0" fmla="*/ 0 w 3925099"/>
              <a:gd name="connsiteY0" fmla="*/ 195225 h 930810"/>
              <a:gd name="connsiteX1" fmla="*/ 145918 w 3925099"/>
              <a:gd name="connsiteY1" fmla="*/ 49307 h 930810"/>
              <a:gd name="connsiteX2" fmla="*/ 1175455 w 3925099"/>
              <a:gd name="connsiteY2" fmla="*/ 68695 h 930810"/>
              <a:gd name="connsiteX3" fmla="*/ 2027102 w 3925099"/>
              <a:gd name="connsiteY3" fmla="*/ 1459 h 930810"/>
              <a:gd name="connsiteX4" fmla="*/ 2963914 w 3925099"/>
              <a:gd name="connsiteY4" fmla="*/ 59866 h 930810"/>
              <a:gd name="connsiteX5" fmla="*/ 3735418 w 3925099"/>
              <a:gd name="connsiteY5" fmla="*/ 49307 h 930810"/>
              <a:gd name="connsiteX6" fmla="*/ 3881336 w 3925099"/>
              <a:gd name="connsiteY6" fmla="*/ 195225 h 930810"/>
              <a:gd name="connsiteX7" fmla="*/ 3830468 w 3925099"/>
              <a:gd name="connsiteY7" fmla="*/ 285185 h 930810"/>
              <a:gd name="connsiteX8" fmla="*/ 3924597 w 3925099"/>
              <a:gd name="connsiteY8" fmla="*/ 477926 h 930810"/>
              <a:gd name="connsiteX9" fmla="*/ 3834950 w 3925099"/>
              <a:gd name="connsiteY9" fmla="*/ 661702 h 930810"/>
              <a:gd name="connsiteX10" fmla="*/ 3881336 w 3925099"/>
              <a:gd name="connsiteY10" fmla="*/ 778877 h 930810"/>
              <a:gd name="connsiteX11" fmla="*/ 3735418 w 3925099"/>
              <a:gd name="connsiteY11" fmla="*/ 924795 h 930810"/>
              <a:gd name="connsiteX12" fmla="*/ 2961920 w 3925099"/>
              <a:gd name="connsiteY12" fmla="*/ 876855 h 930810"/>
              <a:gd name="connsiteX13" fmla="*/ 2009172 w 3925099"/>
              <a:gd name="connsiteY13" fmla="*/ 920478 h 930810"/>
              <a:gd name="connsiteX14" fmla="*/ 1079332 w 3925099"/>
              <a:gd name="connsiteY14" fmla="*/ 885820 h 930810"/>
              <a:gd name="connsiteX15" fmla="*/ 145918 w 3925099"/>
              <a:gd name="connsiteY15" fmla="*/ 924795 h 930810"/>
              <a:gd name="connsiteX16" fmla="*/ 0 w 3925099"/>
              <a:gd name="connsiteY16" fmla="*/ 778877 h 930810"/>
              <a:gd name="connsiteX17" fmla="*/ 0 w 3925099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81336 w 3889517"/>
              <a:gd name="connsiteY6" fmla="*/ 195225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0 w 3889517"/>
              <a:gd name="connsiteY0" fmla="*/ 195225 h 930810"/>
              <a:gd name="connsiteX1" fmla="*/ 145918 w 3889517"/>
              <a:gd name="connsiteY1" fmla="*/ 49307 h 930810"/>
              <a:gd name="connsiteX2" fmla="*/ 1175455 w 3889517"/>
              <a:gd name="connsiteY2" fmla="*/ 68695 h 930810"/>
              <a:gd name="connsiteX3" fmla="*/ 2027102 w 3889517"/>
              <a:gd name="connsiteY3" fmla="*/ 1459 h 930810"/>
              <a:gd name="connsiteX4" fmla="*/ 2963914 w 3889517"/>
              <a:gd name="connsiteY4" fmla="*/ 59866 h 930810"/>
              <a:gd name="connsiteX5" fmla="*/ 3735418 w 3889517"/>
              <a:gd name="connsiteY5" fmla="*/ 49307 h 930810"/>
              <a:gd name="connsiteX6" fmla="*/ 3854442 w 3889517"/>
              <a:gd name="connsiteY6" fmla="*/ 168331 h 930810"/>
              <a:gd name="connsiteX7" fmla="*/ 3830468 w 3889517"/>
              <a:gd name="connsiteY7" fmla="*/ 285185 h 930810"/>
              <a:gd name="connsiteX8" fmla="*/ 3888738 w 3889517"/>
              <a:gd name="connsiteY8" fmla="*/ 486891 h 930810"/>
              <a:gd name="connsiteX9" fmla="*/ 3834950 w 3889517"/>
              <a:gd name="connsiteY9" fmla="*/ 661702 h 930810"/>
              <a:gd name="connsiteX10" fmla="*/ 3881336 w 3889517"/>
              <a:gd name="connsiteY10" fmla="*/ 778877 h 930810"/>
              <a:gd name="connsiteX11" fmla="*/ 3735418 w 3889517"/>
              <a:gd name="connsiteY11" fmla="*/ 924795 h 930810"/>
              <a:gd name="connsiteX12" fmla="*/ 2961920 w 3889517"/>
              <a:gd name="connsiteY12" fmla="*/ 876855 h 930810"/>
              <a:gd name="connsiteX13" fmla="*/ 2009172 w 3889517"/>
              <a:gd name="connsiteY13" fmla="*/ 920478 h 930810"/>
              <a:gd name="connsiteX14" fmla="*/ 1079332 w 3889517"/>
              <a:gd name="connsiteY14" fmla="*/ 885820 h 930810"/>
              <a:gd name="connsiteX15" fmla="*/ 145918 w 3889517"/>
              <a:gd name="connsiteY15" fmla="*/ 924795 h 930810"/>
              <a:gd name="connsiteX16" fmla="*/ 0 w 3889517"/>
              <a:gd name="connsiteY16" fmla="*/ 778877 h 930810"/>
              <a:gd name="connsiteX17" fmla="*/ 0 w 3889517"/>
              <a:gd name="connsiteY17" fmla="*/ 195225 h 930810"/>
              <a:gd name="connsiteX0" fmla="*/ 90045 w 3979562"/>
              <a:gd name="connsiteY0" fmla="*/ 195225 h 930810"/>
              <a:gd name="connsiteX1" fmla="*/ 235963 w 3979562"/>
              <a:gd name="connsiteY1" fmla="*/ 49307 h 930810"/>
              <a:gd name="connsiteX2" fmla="*/ 1265500 w 3979562"/>
              <a:gd name="connsiteY2" fmla="*/ 68695 h 930810"/>
              <a:gd name="connsiteX3" fmla="*/ 2117147 w 3979562"/>
              <a:gd name="connsiteY3" fmla="*/ 1459 h 930810"/>
              <a:gd name="connsiteX4" fmla="*/ 3053959 w 3979562"/>
              <a:gd name="connsiteY4" fmla="*/ 59866 h 930810"/>
              <a:gd name="connsiteX5" fmla="*/ 3825463 w 3979562"/>
              <a:gd name="connsiteY5" fmla="*/ 49307 h 930810"/>
              <a:gd name="connsiteX6" fmla="*/ 3944487 w 3979562"/>
              <a:gd name="connsiteY6" fmla="*/ 168331 h 930810"/>
              <a:gd name="connsiteX7" fmla="*/ 3920513 w 3979562"/>
              <a:gd name="connsiteY7" fmla="*/ 285185 h 930810"/>
              <a:gd name="connsiteX8" fmla="*/ 3978783 w 3979562"/>
              <a:gd name="connsiteY8" fmla="*/ 486891 h 930810"/>
              <a:gd name="connsiteX9" fmla="*/ 3924995 w 3979562"/>
              <a:gd name="connsiteY9" fmla="*/ 661702 h 930810"/>
              <a:gd name="connsiteX10" fmla="*/ 3971381 w 3979562"/>
              <a:gd name="connsiteY10" fmla="*/ 778877 h 930810"/>
              <a:gd name="connsiteX11" fmla="*/ 3825463 w 3979562"/>
              <a:gd name="connsiteY11" fmla="*/ 924795 h 930810"/>
              <a:gd name="connsiteX12" fmla="*/ 3051965 w 3979562"/>
              <a:gd name="connsiteY12" fmla="*/ 876855 h 930810"/>
              <a:gd name="connsiteX13" fmla="*/ 2099217 w 3979562"/>
              <a:gd name="connsiteY13" fmla="*/ 920478 h 930810"/>
              <a:gd name="connsiteX14" fmla="*/ 1169377 w 3979562"/>
              <a:gd name="connsiteY14" fmla="*/ 885820 h 930810"/>
              <a:gd name="connsiteX15" fmla="*/ 235963 w 3979562"/>
              <a:gd name="connsiteY15" fmla="*/ 924795 h 930810"/>
              <a:gd name="connsiteX16" fmla="*/ 90045 w 3979562"/>
              <a:gd name="connsiteY16" fmla="*/ 778877 h 930810"/>
              <a:gd name="connsiteX17" fmla="*/ 9 w 3979562"/>
              <a:gd name="connsiteY17" fmla="*/ 489818 h 930810"/>
              <a:gd name="connsiteX18" fmla="*/ 90045 w 3979562"/>
              <a:gd name="connsiteY18" fmla="*/ 195225 h 93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79562" h="930810">
                <a:moveTo>
                  <a:pt x="90045" y="195225"/>
                </a:moveTo>
                <a:cubicBezTo>
                  <a:pt x="90045" y="114637"/>
                  <a:pt x="155375" y="49307"/>
                  <a:pt x="235963" y="49307"/>
                </a:cubicBezTo>
                <a:cubicBezTo>
                  <a:pt x="428137" y="17013"/>
                  <a:pt x="948981" y="81899"/>
                  <a:pt x="1265500" y="68695"/>
                </a:cubicBezTo>
                <a:cubicBezTo>
                  <a:pt x="1582019" y="55491"/>
                  <a:pt x="1819818" y="12642"/>
                  <a:pt x="2117147" y="1459"/>
                </a:cubicBezTo>
                <a:cubicBezTo>
                  <a:pt x="2414476" y="-9724"/>
                  <a:pt x="2772228" y="46662"/>
                  <a:pt x="3053959" y="59866"/>
                </a:cubicBezTo>
                <a:cubicBezTo>
                  <a:pt x="3335690" y="73070"/>
                  <a:pt x="3671812" y="17035"/>
                  <a:pt x="3825463" y="49307"/>
                </a:cubicBezTo>
                <a:cubicBezTo>
                  <a:pt x="3906051" y="49307"/>
                  <a:pt x="3944487" y="87743"/>
                  <a:pt x="3944487" y="168331"/>
                </a:cubicBezTo>
                <a:cubicBezTo>
                  <a:pt x="3969293" y="206897"/>
                  <a:pt x="3913303" y="238068"/>
                  <a:pt x="3920513" y="285185"/>
                </a:cubicBezTo>
                <a:cubicBezTo>
                  <a:pt x="3927723" y="332302"/>
                  <a:pt x="3987001" y="423391"/>
                  <a:pt x="3978783" y="486891"/>
                </a:cubicBezTo>
                <a:cubicBezTo>
                  <a:pt x="3966830" y="548150"/>
                  <a:pt x="3936948" y="600443"/>
                  <a:pt x="3924995" y="661702"/>
                </a:cubicBezTo>
                <a:lnTo>
                  <a:pt x="3971381" y="778877"/>
                </a:lnTo>
                <a:cubicBezTo>
                  <a:pt x="3971381" y="859465"/>
                  <a:pt x="3906051" y="924795"/>
                  <a:pt x="3825463" y="924795"/>
                </a:cubicBezTo>
                <a:cubicBezTo>
                  <a:pt x="3672227" y="953825"/>
                  <a:pt x="3339672" y="867863"/>
                  <a:pt x="3051965" y="876855"/>
                </a:cubicBezTo>
                <a:cubicBezTo>
                  <a:pt x="2764258" y="885847"/>
                  <a:pt x="2412982" y="908525"/>
                  <a:pt x="2099217" y="920478"/>
                </a:cubicBezTo>
                <a:lnTo>
                  <a:pt x="1169377" y="885820"/>
                </a:lnTo>
                <a:lnTo>
                  <a:pt x="235963" y="924795"/>
                </a:lnTo>
                <a:cubicBezTo>
                  <a:pt x="155375" y="924795"/>
                  <a:pt x="90045" y="859465"/>
                  <a:pt x="90045" y="778877"/>
                </a:cubicBezTo>
                <a:cubicBezTo>
                  <a:pt x="91135" y="682524"/>
                  <a:pt x="-1081" y="586171"/>
                  <a:pt x="9" y="489818"/>
                </a:cubicBezTo>
                <a:cubicBezTo>
                  <a:pt x="-1081" y="391620"/>
                  <a:pt x="91135" y="293423"/>
                  <a:pt x="90045" y="19522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มาตราส่วน (</a:t>
            </a:r>
            <a:r>
              <a:rPr lang="en-US" sz="4000" dirty="0">
                <a:solidFill>
                  <a:schemeClr val="tx1"/>
                </a:solidFill>
                <a:latin typeface="milk tea Med" pitchFamily="2" charset="-34"/>
                <a:cs typeface="milk tea Med" pitchFamily="2" charset="-34"/>
              </a:rPr>
              <a:t>Scale)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AF34D4F-B8FB-FC57-221D-C968361737FF}"/>
              </a:ext>
            </a:extLst>
          </p:cNvPr>
          <p:cNvSpPr txBox="1"/>
          <p:nvPr/>
        </p:nvSpPr>
        <p:spPr>
          <a:xfrm>
            <a:off x="3047991" y="8349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chemeClr val="accent1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rPr>
              <a:t>มาตราส่วนมี 3 รูปแบบ คือ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660C1382-B852-7C49-1CD9-BE5D17C1B747}"/>
              </a:ext>
            </a:extLst>
          </p:cNvPr>
          <p:cNvGrpSpPr/>
          <p:nvPr/>
        </p:nvGrpSpPr>
        <p:grpSpPr>
          <a:xfrm>
            <a:off x="633039" y="1513408"/>
            <a:ext cx="10925916" cy="2486898"/>
            <a:chOff x="633038" y="1616179"/>
            <a:chExt cx="10925916" cy="2486898"/>
          </a:xfrm>
        </p:grpSpPr>
        <p:sp>
          <p:nvSpPr>
            <p:cNvPr id="4" name="สี่เหลี่ยมผืนผ้า: มุมมน 3">
              <a:extLst>
                <a:ext uri="{FF2B5EF4-FFF2-40B4-BE49-F238E27FC236}">
                  <a16:creationId xmlns:a16="http://schemas.microsoft.com/office/drawing/2014/main" id="{94D1F7AC-F7A3-145A-4780-BD2AB3148673}"/>
                </a:ext>
              </a:extLst>
            </p:cNvPr>
            <p:cNvSpPr/>
            <p:nvPr/>
          </p:nvSpPr>
          <p:spPr>
            <a:xfrm>
              <a:off x="633046" y="1616179"/>
              <a:ext cx="3493477" cy="2486898"/>
            </a:xfrm>
            <a:prstGeom prst="roundRect">
              <a:avLst>
                <a:gd name="adj" fmla="val 1142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540CB8A2-B812-5819-9CAD-8F91885375A6}"/>
                </a:ext>
              </a:extLst>
            </p:cNvPr>
            <p:cNvSpPr/>
            <p:nvPr/>
          </p:nvSpPr>
          <p:spPr>
            <a:xfrm>
              <a:off x="4349258" y="1616179"/>
              <a:ext cx="3493477" cy="2486898"/>
            </a:xfrm>
            <a:prstGeom prst="roundRect">
              <a:avLst>
                <a:gd name="adj" fmla="val 1142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สี่เหลี่ยมผืนผ้า: มุมมน 6">
              <a:extLst>
                <a:ext uri="{FF2B5EF4-FFF2-40B4-BE49-F238E27FC236}">
                  <a16:creationId xmlns:a16="http://schemas.microsoft.com/office/drawing/2014/main" id="{058D2BB8-A567-8423-EA8D-C17636346F64}"/>
                </a:ext>
              </a:extLst>
            </p:cNvPr>
            <p:cNvSpPr/>
            <p:nvPr/>
          </p:nvSpPr>
          <p:spPr>
            <a:xfrm>
              <a:off x="8065477" y="1616179"/>
              <a:ext cx="3493477" cy="2486898"/>
            </a:xfrm>
            <a:prstGeom prst="roundRect">
              <a:avLst>
                <a:gd name="adj" fmla="val 1142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04909DA0-AB02-642E-CD3A-60FB41E0B6D0}"/>
                </a:ext>
              </a:extLst>
            </p:cNvPr>
            <p:cNvSpPr txBox="1"/>
            <p:nvPr/>
          </p:nvSpPr>
          <p:spPr>
            <a:xfrm>
              <a:off x="633038" y="1690077"/>
              <a:ext cx="3493478" cy="233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dirty="0">
                  <a:solidFill>
                    <a:schemeClr val="accent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มาตราส่วนคําพูด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milk tea Med" pitchFamily="2" charset="-34"/>
                <a:cs typeface="milk tea Med" pitchFamily="2" charset="-34"/>
              </a:endParaRPr>
            </a:p>
            <a:p>
              <a:pPr algn="ctr"/>
              <a:r>
                <a:rPr lang="th-TH" dirty="0">
                  <a:latin typeface="milk tea Med" pitchFamily="2" charset="-34"/>
                  <a:cs typeface="milk tea Med" pitchFamily="2" charset="-34"/>
                </a:rPr>
                <a:t> </a:t>
              </a:r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r>
                <a:rPr lang="th-TH" sz="2000" dirty="0">
                  <a:latin typeface="milk tea Med" pitchFamily="2" charset="-34"/>
                  <a:cs typeface="milk tea Med" pitchFamily="2" charset="-34"/>
                </a:rPr>
                <a:t>เช่น 1 เซนติเมตร เท่ากับ 5 กิโลเมตร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7CB438A-257E-45B3-DB25-095013E42585}"/>
                </a:ext>
              </a:extLst>
            </p:cNvPr>
            <p:cNvSpPr txBox="1"/>
            <p:nvPr/>
          </p:nvSpPr>
          <p:spPr>
            <a:xfrm>
              <a:off x="4349251" y="1690077"/>
              <a:ext cx="3493478" cy="2369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dirty="0">
                  <a:solidFill>
                    <a:srgbClr val="663300"/>
                  </a:solidFill>
                  <a:latin typeface="milk tea Med" pitchFamily="2" charset="-34"/>
                  <a:cs typeface="milk tea Med" pitchFamily="2" charset="-34"/>
                </a:rPr>
                <a:t>มาตราส่วนสัดส่วน </a:t>
              </a:r>
              <a:r>
                <a:rPr lang="th-TH" dirty="0">
                  <a:solidFill>
                    <a:srgbClr val="663300"/>
                  </a:solidFill>
                  <a:latin typeface="milk tea Med" pitchFamily="2" charset="-34"/>
                  <a:cs typeface="milk tea Med" pitchFamily="2" charset="-34"/>
                </a:rPr>
                <a:t> </a:t>
              </a:r>
              <a:endParaRPr lang="en-US" dirty="0">
                <a:solidFill>
                  <a:srgbClr val="663300"/>
                </a:solidFill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solidFill>
                  <a:srgbClr val="663300"/>
                </a:solidFill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r>
                <a:rPr lang="th-TH" sz="2000" dirty="0">
                  <a:latin typeface="milk tea Med" pitchFamily="2" charset="-34"/>
                  <a:cs typeface="milk tea Med" pitchFamily="2" charset="-34"/>
                </a:rPr>
                <a:t>เช่น 1 : 50,000 </a:t>
              </a:r>
              <a:endParaRPr lang="en-US" sz="2000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r>
                <a:rPr lang="th-TH" sz="2000" dirty="0">
                  <a:latin typeface="milk tea Med" pitchFamily="2" charset="-34"/>
                  <a:cs typeface="milk tea Med" pitchFamily="2" charset="-34"/>
                </a:rPr>
                <a:t>โดยต้องเป็นหน่วยเดียวกันเสมอ</a:t>
              </a:r>
              <a:endParaRPr lang="en-US" sz="2000" dirty="0">
                <a:latin typeface="milk tea Med" pitchFamily="2" charset="-34"/>
                <a:cs typeface="milk tea Med" pitchFamily="2" charset="-34"/>
              </a:endParaRP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981447B9-89FB-0AB6-76AB-695A2348509C}"/>
                </a:ext>
              </a:extLst>
            </p:cNvPr>
            <p:cNvSpPr txBox="1"/>
            <p:nvPr/>
          </p:nvSpPr>
          <p:spPr>
            <a:xfrm>
              <a:off x="7948238" y="1690077"/>
              <a:ext cx="3493478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dirty="0">
                  <a:solidFill>
                    <a:schemeClr val="tx2">
                      <a:lumMod val="50000"/>
                    </a:schemeClr>
                  </a:solidFill>
                  <a:latin typeface="milk tea Med" pitchFamily="2" charset="-34"/>
                  <a:cs typeface="milk tea Med" pitchFamily="2" charset="-34"/>
                </a:rPr>
                <a:t>มาตราส่วนเส้น</a:t>
              </a:r>
            </a:p>
            <a:p>
              <a:pPr algn="ctr"/>
              <a:r>
                <a:rPr lang="th-TH" dirty="0">
                  <a:latin typeface="milk tea Med" pitchFamily="2" charset="-34"/>
                  <a:cs typeface="milk tea Med" pitchFamily="2" charset="-34"/>
                </a:rPr>
                <a:t> </a:t>
              </a:r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  <a:p>
              <a:pPr algn="ctr"/>
              <a:endParaRPr lang="en-US" dirty="0">
                <a:latin typeface="milk tea Med" pitchFamily="2" charset="-34"/>
                <a:cs typeface="milk tea Med" pitchFamily="2" charset="-34"/>
              </a:endParaRPr>
            </a:p>
          </p:txBody>
        </p:sp>
        <p:pic>
          <p:nvPicPr>
            <p:cNvPr id="12" name="Picture 2" descr="C:\Users\tongchai.cha\Desktop\PTT_ภูมิศาสตร์_ม.2\แบบ\126.png">
              <a:extLst>
                <a:ext uri="{FF2B5EF4-FFF2-40B4-BE49-F238E27FC236}">
                  <a16:creationId xmlns:a16="http://schemas.microsoft.com/office/drawing/2014/main" id="{326A3F6A-C229-4F40-FD2B-630006BD17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65475" y="3569628"/>
              <a:ext cx="3493479" cy="38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CAC6C8F3-7903-186B-F990-77578E3AC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6608" y="2238485"/>
              <a:ext cx="1181389" cy="1331143"/>
            </a:xfrm>
            <a:prstGeom prst="rect">
              <a:avLst/>
            </a:prstGeom>
          </p:spPr>
        </p:pic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F6FE2DBA-4A55-1E73-B1DA-806909EE6688}"/>
                </a:ext>
              </a:extLst>
            </p:cNvPr>
            <p:cNvSpPr txBox="1"/>
            <p:nvPr/>
          </p:nvSpPr>
          <p:spPr>
            <a:xfrm>
              <a:off x="5311160" y="2173659"/>
              <a:ext cx="15696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1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milk tea Med" pitchFamily="2" charset="-34"/>
                  <a:cs typeface="milk tea Med" pitchFamily="2" charset="-34"/>
                </a:rPr>
                <a:t>50,000</a:t>
              </a:r>
            </a:p>
          </p:txBody>
        </p: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51F7434C-FB70-364B-6927-E1A486160EA8}"/>
                </a:ext>
              </a:extLst>
            </p:cNvPr>
            <p:cNvCxnSpPr/>
            <p:nvPr/>
          </p:nvCxnSpPr>
          <p:spPr>
            <a:xfrm flipH="1">
              <a:off x="5311160" y="2736205"/>
              <a:ext cx="159366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กราฟิกเว็คเตอร์ฟรีจาก นิ้ว">
              <a:extLst>
                <a:ext uri="{FF2B5EF4-FFF2-40B4-BE49-F238E27FC236}">
                  <a16:creationId xmlns:a16="http://schemas.microsoft.com/office/drawing/2014/main" id="{24C177F7-FAA6-5C3A-BF4D-B2170E8EA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8639" y="2089104"/>
              <a:ext cx="2887150" cy="1443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5D320DF-03D8-102C-BA21-C83701E96B43}"/>
              </a:ext>
            </a:extLst>
          </p:cNvPr>
          <p:cNvSpPr txBox="1"/>
          <p:nvPr/>
        </p:nvSpPr>
        <p:spPr>
          <a:xfrm>
            <a:off x="1490275" y="4203563"/>
            <a:ext cx="92354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milk tea Med" pitchFamily="2" charset="-34"/>
                <a:cs typeface="milk tea Med" pitchFamily="2" charset="-34"/>
              </a:rPr>
              <a:t>มาตราส่วนทั้ง 3 รูปแบบ แปลความได้ว่า</a:t>
            </a:r>
          </a:p>
          <a:p>
            <a:pPr algn="ctr"/>
            <a:r>
              <a:rPr lang="th-TH" sz="2000" dirty="0">
                <a:latin typeface="milk tea Med" pitchFamily="2" charset="-34"/>
                <a:cs typeface="milk tea Med" pitchFamily="2" charset="-34"/>
              </a:rPr>
              <a:t>ระยะทาง 1 เมตร บนแผนที่ เท่ากับ ระยะทาง 5 กิโลเมตร บนพื้นผิวโลก</a:t>
            </a: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66C11047-50BC-3893-A969-7A8D8B7801DF}"/>
              </a:ext>
            </a:extLst>
          </p:cNvPr>
          <p:cNvGrpSpPr/>
          <p:nvPr/>
        </p:nvGrpSpPr>
        <p:grpSpPr>
          <a:xfrm>
            <a:off x="3047991" y="5176261"/>
            <a:ext cx="6196684" cy="1254898"/>
            <a:chOff x="2997658" y="5197591"/>
            <a:chExt cx="6196684" cy="1254898"/>
          </a:xfrm>
        </p:grpSpPr>
        <p:sp>
          <p:nvSpPr>
            <p:cNvPr id="22" name="สี่เหลี่ยมผืนผ้า: มุมมน 21">
              <a:extLst>
                <a:ext uri="{FF2B5EF4-FFF2-40B4-BE49-F238E27FC236}">
                  <a16:creationId xmlns:a16="http://schemas.microsoft.com/office/drawing/2014/main" id="{AED8A3C9-7883-610D-9E28-EAA2D8D7C753}"/>
                </a:ext>
              </a:extLst>
            </p:cNvPr>
            <p:cNvSpPr/>
            <p:nvPr/>
          </p:nvSpPr>
          <p:spPr>
            <a:xfrm>
              <a:off x="2997658" y="5197591"/>
              <a:ext cx="6196684" cy="12548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BC9CE10F-B1D3-45CC-9BF1-B0BBF86495BB}"/>
                </a:ext>
              </a:extLst>
            </p:cNvPr>
            <p:cNvGrpSpPr/>
            <p:nvPr/>
          </p:nvGrpSpPr>
          <p:grpSpPr>
            <a:xfrm>
              <a:off x="3099761" y="5284336"/>
              <a:ext cx="6051121" cy="1063924"/>
              <a:chOff x="2105015" y="6276825"/>
              <a:chExt cx="4268153" cy="1063924"/>
            </a:xfrm>
          </p:grpSpPr>
          <p:sp>
            <p:nvSpPr>
              <p:cNvPr id="25" name="Rectangle 32">
                <a:extLst>
                  <a:ext uri="{FF2B5EF4-FFF2-40B4-BE49-F238E27FC236}">
                    <a16:creationId xmlns:a16="http://schemas.microsoft.com/office/drawing/2014/main" id="{12E9E66D-5832-0461-644D-3E748382ACCC}"/>
                  </a:ext>
                </a:extLst>
              </p:cNvPr>
              <p:cNvSpPr/>
              <p:nvPr/>
            </p:nvSpPr>
            <p:spPr>
              <a:xfrm>
                <a:off x="2105015" y="6505681"/>
                <a:ext cx="128551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sz="2800" dirty="0">
                    <a:solidFill>
                      <a:srgbClr val="C00000"/>
                    </a:solidFill>
                    <a:latin typeface="milk tea Med" pitchFamily="2" charset="-34"/>
                    <a:cs typeface="milk tea Med" pitchFamily="2" charset="-34"/>
                  </a:rPr>
                  <a:t>มาตราส่วน </a:t>
                </a:r>
                <a:r>
                  <a:rPr lang="en-US" sz="2800" dirty="0">
                    <a:solidFill>
                      <a:srgbClr val="C00000"/>
                    </a:solidFill>
                    <a:latin typeface="milk tea Med" pitchFamily="2" charset="-34"/>
                    <a:cs typeface="milk tea Med" pitchFamily="2" charset="-34"/>
                  </a:rPr>
                  <a:t>=</a:t>
                </a:r>
              </a:p>
            </p:txBody>
          </p:sp>
          <p:grpSp>
            <p:nvGrpSpPr>
              <p:cNvPr id="26" name="Group 37">
                <a:extLst>
                  <a:ext uri="{FF2B5EF4-FFF2-40B4-BE49-F238E27FC236}">
                    <a16:creationId xmlns:a16="http://schemas.microsoft.com/office/drawing/2014/main" id="{2D99A4BC-D208-A2E5-1157-48A25A4CF99A}"/>
                  </a:ext>
                </a:extLst>
              </p:cNvPr>
              <p:cNvGrpSpPr/>
              <p:nvPr/>
            </p:nvGrpSpPr>
            <p:grpSpPr>
              <a:xfrm>
                <a:off x="3396743" y="6276825"/>
                <a:ext cx="2976425" cy="1063924"/>
                <a:chOff x="3904733" y="6276825"/>
                <a:chExt cx="2976425" cy="1063924"/>
              </a:xfrm>
            </p:grpSpPr>
            <p:cxnSp>
              <p:nvCxnSpPr>
                <p:cNvPr id="27" name="Straight Connector 33">
                  <a:extLst>
                    <a:ext uri="{FF2B5EF4-FFF2-40B4-BE49-F238E27FC236}">
                      <a16:creationId xmlns:a16="http://schemas.microsoft.com/office/drawing/2014/main" id="{7A3941E8-4EFB-9B68-F74B-036EA28715CD}"/>
                    </a:ext>
                  </a:extLst>
                </p:cNvPr>
                <p:cNvCxnSpPr/>
                <p:nvPr/>
              </p:nvCxnSpPr>
              <p:spPr>
                <a:xfrm>
                  <a:off x="3970537" y="6794273"/>
                  <a:ext cx="284481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35">
                  <a:extLst>
                    <a:ext uri="{FF2B5EF4-FFF2-40B4-BE49-F238E27FC236}">
                      <a16:creationId xmlns:a16="http://schemas.microsoft.com/office/drawing/2014/main" id="{33B83676-2CE3-7A30-4F3D-4A7622265706}"/>
                    </a:ext>
                  </a:extLst>
                </p:cNvPr>
                <p:cNvSpPr/>
                <p:nvPr/>
              </p:nvSpPr>
              <p:spPr>
                <a:xfrm>
                  <a:off x="4398218" y="6276825"/>
                  <a:ext cx="1989455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2800" dirty="0">
                      <a:solidFill>
                        <a:srgbClr val="C00000"/>
                      </a:solidFill>
                      <a:latin typeface="milk tea Med" pitchFamily="2" charset="-34"/>
                      <a:cs typeface="milk tea Med" pitchFamily="2" charset="-34"/>
                    </a:rPr>
                    <a:t>ระยะทางบนแผนที่</a:t>
                  </a:r>
                  <a:endParaRPr lang="en-US" sz="2800" dirty="0">
                    <a:solidFill>
                      <a:srgbClr val="C00000"/>
                    </a:solidFill>
                    <a:latin typeface="milk tea Med" pitchFamily="2" charset="-34"/>
                    <a:cs typeface="milk tea Med" pitchFamily="2" charset="-34"/>
                  </a:endParaRPr>
                </a:p>
              </p:txBody>
            </p:sp>
            <p:sp>
              <p:nvSpPr>
                <p:cNvPr id="29" name="Rectangle 36">
                  <a:extLst>
                    <a:ext uri="{FF2B5EF4-FFF2-40B4-BE49-F238E27FC236}">
                      <a16:creationId xmlns:a16="http://schemas.microsoft.com/office/drawing/2014/main" id="{FE5F69EF-9F89-D872-9E07-070E17D533C8}"/>
                    </a:ext>
                  </a:extLst>
                </p:cNvPr>
                <p:cNvSpPr/>
                <p:nvPr/>
              </p:nvSpPr>
              <p:spPr>
                <a:xfrm>
                  <a:off x="3904733" y="6817529"/>
                  <a:ext cx="2976425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2800" dirty="0">
                      <a:solidFill>
                        <a:srgbClr val="C00000"/>
                      </a:solidFill>
                      <a:latin typeface="milk tea Med" pitchFamily="2" charset="-34"/>
                      <a:cs typeface="milk tea Med" pitchFamily="2" charset="-34"/>
                    </a:rPr>
                    <a:t>ระยะทางจริงบนพื้นผิวโลก</a:t>
                  </a:r>
                  <a:endParaRPr lang="en-US" sz="2800" dirty="0">
                    <a:solidFill>
                      <a:srgbClr val="C00000"/>
                    </a:solidFill>
                    <a:latin typeface="milk tea Med" pitchFamily="2" charset="-34"/>
                    <a:cs typeface="milk tea Med" pitchFamily="2" charset="-34"/>
                  </a:endParaRPr>
                </a:p>
              </p:txBody>
            </p:sp>
          </p:grpSp>
        </p:grpSp>
      </p:grp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87876ECC-305A-F95E-BB5F-BA49E38B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6777" y="4163124"/>
            <a:ext cx="2624257" cy="2657475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1C35530D-C126-D5A4-1795-9EAED47213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9475"/>
          <a:stretch/>
        </p:blipFill>
        <p:spPr>
          <a:xfrm>
            <a:off x="278718" y="4727796"/>
            <a:ext cx="5290782" cy="213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01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1130</Words>
  <Application>Microsoft Office PowerPoint</Application>
  <PresentationFormat>แบบจอกว้าง</PresentationFormat>
  <Paragraphs>253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8" baseType="lpstr">
      <vt:lpstr>Arial</vt:lpstr>
      <vt:lpstr>Calibri</vt:lpstr>
      <vt:lpstr>Chulabhorn Likit Display Medium</vt:lpstr>
      <vt:lpstr>TH SarabunPSK</vt:lpstr>
      <vt:lpstr>milk tea Med</vt:lpstr>
      <vt:lpstr>TH Sarabun New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ณัฐวัตน์ คำพล</dc:creator>
  <cp:lastModifiedBy>Janthawan Sompakdee</cp:lastModifiedBy>
  <cp:revision>6</cp:revision>
  <dcterms:created xsi:type="dcterms:W3CDTF">2022-10-24T01:17:56Z</dcterms:created>
  <dcterms:modified xsi:type="dcterms:W3CDTF">2023-07-09T16:47:12Z</dcterms:modified>
</cp:coreProperties>
</file>