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3" r:id="rId3"/>
    <p:sldId id="380" r:id="rId4"/>
    <p:sldId id="614" r:id="rId5"/>
    <p:sldId id="665" r:id="rId6"/>
    <p:sldId id="660" r:id="rId7"/>
    <p:sldId id="590" r:id="rId8"/>
    <p:sldId id="591" r:id="rId9"/>
    <p:sldId id="638" r:id="rId10"/>
    <p:sldId id="647" r:id="rId11"/>
    <p:sldId id="662" r:id="rId12"/>
    <p:sldId id="625" r:id="rId13"/>
    <p:sldId id="667" r:id="rId14"/>
    <p:sldId id="668" r:id="rId15"/>
    <p:sldId id="669" r:id="rId16"/>
    <p:sldId id="666" r:id="rId17"/>
    <p:sldId id="670" r:id="rId18"/>
    <p:sldId id="671" r:id="rId19"/>
    <p:sldId id="581" r:id="rId20"/>
    <p:sldId id="603" r:id="rId21"/>
    <p:sldId id="551" r:id="rId22"/>
    <p:sldId id="612" r:id="rId23"/>
    <p:sldId id="664" r:id="rId24"/>
    <p:sldId id="634" r:id="rId25"/>
    <p:sldId id="622" r:id="rId26"/>
    <p:sldId id="578" r:id="rId27"/>
    <p:sldId id="579" r:id="rId28"/>
    <p:sldId id="653" r:id="rId29"/>
    <p:sldId id="655" r:id="rId30"/>
    <p:sldId id="654" r:id="rId31"/>
    <p:sldId id="261" r:id="rId3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3C12E"/>
    <a:srgbClr val="D52B21"/>
    <a:srgbClr val="9EC933"/>
    <a:srgbClr val="F9C82A"/>
    <a:srgbClr val="A2D66A"/>
    <a:srgbClr val="A3F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3" autoAdjust="0"/>
    <p:restoredTop sz="94660"/>
  </p:normalViewPr>
  <p:slideViewPr>
    <p:cSldViewPr snapToObjects="1">
      <p:cViewPr varScale="1">
        <p:scale>
          <a:sx n="61" d="100"/>
          <a:sy n="61" d="100"/>
        </p:scale>
        <p:origin x="8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3C120945-5757-492F-888D-49428D92FDC6}" type="datetime1">
              <a:rPr lang="zh-CN" altLang="en-US"/>
              <a:pPr/>
              <a:t>2016/12/6</a:t>
            </a:fld>
            <a:endParaRPr lang="zh-CN" altLang="en-US" sz="1200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  <a:endParaRPr lang="en-US" altLang="zh-CN" sz="1200"/>
          </a:p>
          <a:p>
            <a:pPr eaLnBrk="1" hangingPunct="1">
              <a:spcBef>
                <a:spcPct val="30000"/>
              </a:spcBef>
            </a:pPr>
            <a:r>
              <a:rPr lang="zh-CN" altLang="en-US" sz="1200"/>
              <a:t>第二级</a:t>
            </a:r>
            <a:endParaRPr lang="en-US" altLang="zh-CN" sz="1200"/>
          </a:p>
          <a:p>
            <a:pPr eaLnBrk="1" hangingPunct="1">
              <a:spcBef>
                <a:spcPct val="30000"/>
              </a:spcBef>
            </a:pPr>
            <a:r>
              <a:rPr lang="zh-CN" altLang="en-US" sz="1200"/>
              <a:t>第三级</a:t>
            </a:r>
            <a:endParaRPr lang="en-US" altLang="zh-CN" sz="1200"/>
          </a:p>
          <a:p>
            <a:pPr eaLnBrk="1" hangingPunct="1">
              <a:spcBef>
                <a:spcPct val="30000"/>
              </a:spcBef>
            </a:pPr>
            <a:r>
              <a:rPr lang="zh-CN" altLang="en-US" sz="1200"/>
              <a:t>第四级</a:t>
            </a:r>
            <a:endParaRPr lang="en-US" altLang="zh-CN" sz="1200"/>
          </a:p>
          <a:p>
            <a:pPr eaLnBrk="1" hangingPunct="1"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9666CA7F-8C86-49A8-912A-EE4EC27D264A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31269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E9197-5B56-47AC-B042-6E136567930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B43F5-8E0A-4882-BBF3-FC8A44914C90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91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4943B-2AA0-4C44-9CED-DF04FBAF05F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03373-D4B8-4C8E-B48C-5DA24CBC78E6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9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9E445-DE46-40EB-BC6D-A1031EB7DC6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6B1C4-F020-495C-8A36-162981E57C9C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7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5F1A0-3CD8-4EF2-A5B0-ADD4848FB3F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CE972-5C52-44EC-83DA-66762B1D4CF9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2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210E7-17B1-4640-8BC1-6D49E8AECF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5E45F-46E0-46A6-8993-A3A6CACC59E3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9F1DC-AEA3-4DF0-A690-B70E7A6B060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A0A6E-BE36-4B6C-8DA3-37B91AD3FE18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5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D476A-C5BD-4078-83CF-3D1F71AEC57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94E84-9C12-4655-B220-29011D493C4D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22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40143-E924-403A-84AB-E5479A2EAD0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8D21-6859-4551-A7B6-A2D31F925B95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12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CC2DF-3235-40AA-A449-ECB981FC5DA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D5022-7F19-4508-8A9B-D427324CF164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04F79-5E42-41A0-BB95-431FA68D67F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AE596-03A2-4A09-8303-D549245640C8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A805-92F7-4E8A-B5AC-3C7C8C7B806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D40C-6717-4F9C-8623-4FEAFD2F33B4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2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8CA3E-7E0B-49B5-AD92-478843186B4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B387E-EFC2-4054-8B26-20D485A2E37F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0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5"/>
          <p:cNvGrpSpPr>
            <a:grpSpLocks noChangeAspect="1"/>
          </p:cNvGrpSpPr>
          <p:nvPr/>
        </p:nvGrpSpPr>
        <p:grpSpPr bwMode="auto">
          <a:xfrm>
            <a:off x="495300" y="6453188"/>
            <a:ext cx="1816100" cy="247650"/>
            <a:chOff x="0" y="0"/>
            <a:chExt cx="1816809" cy="246856"/>
          </a:xfrm>
        </p:grpSpPr>
        <p:pic>
          <p:nvPicPr>
            <p:cNvPr id="1035" name="Picture 2" descr="H:\桌面\design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729" y="0"/>
              <a:ext cx="720080" cy="24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" descr="H:\桌面\tanker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1372" cy="21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465138" y="6356350"/>
            <a:ext cx="1846262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03181899-4A47-4555-9306-BA7964B8086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3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B29F80-CD3A-4298-81D0-F050D094EFAC}" type="datetime1">
              <a:rPr lang="zh-CN" altLang="en-US"/>
              <a:pPr/>
              <a:t>2016/12/6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3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898989"/>
                </a:solidFill>
                <a:latin typeface="Arial" charset="0"/>
                <a:ea typeface="宋体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TextBox 12"/>
          <p:cNvSpPr>
            <a:spLocks noChangeArrowheads="1"/>
          </p:cNvSpPr>
          <p:nvPr/>
        </p:nvSpPr>
        <p:spPr bwMode="auto">
          <a:xfrm>
            <a:off x="7092950" y="0"/>
            <a:ext cx="1593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Tankertanker Design</a:t>
            </a:r>
            <a:endParaRPr lang="zh-CN" altLang="en-US" sz="1000">
              <a:solidFill>
                <a:schemeClr val="bg1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465138" y="1135063"/>
            <a:ext cx="15954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Tankertanker Design</a:t>
            </a:r>
            <a:endParaRPr lang="zh-CN" altLang="en-US" sz="1000">
              <a:solidFill>
                <a:schemeClr val="bg1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  <a:sym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直接连接符 7"/>
          <p:cNvSpPr>
            <a:spLocks noChangeShapeType="1"/>
          </p:cNvSpPr>
          <p:nvPr/>
        </p:nvSpPr>
        <p:spPr bwMode="auto">
          <a:xfrm>
            <a:off x="4635500" y="3500438"/>
            <a:ext cx="4508500" cy="1587"/>
          </a:xfrm>
          <a:prstGeom prst="line">
            <a:avLst/>
          </a:prstGeom>
          <a:noFill/>
          <a:ln w="9525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直接连接符 89"/>
          <p:cNvSpPr>
            <a:spLocks noChangeShapeType="1"/>
          </p:cNvSpPr>
          <p:nvPr/>
        </p:nvSpPr>
        <p:spPr bwMode="auto">
          <a:xfrm>
            <a:off x="5011738" y="3644900"/>
            <a:ext cx="4132262" cy="0"/>
          </a:xfrm>
          <a:prstGeom prst="line">
            <a:avLst/>
          </a:prstGeom>
          <a:noFill/>
          <a:ln w="9525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直接连接符 90"/>
          <p:cNvSpPr>
            <a:spLocks noChangeShapeType="1"/>
          </p:cNvSpPr>
          <p:nvPr/>
        </p:nvSpPr>
        <p:spPr bwMode="auto">
          <a:xfrm>
            <a:off x="5372100" y="3789363"/>
            <a:ext cx="3771900" cy="0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" y="3282911"/>
            <a:ext cx="4791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2" name="组 1"/>
          <p:cNvGrpSpPr/>
          <p:nvPr/>
        </p:nvGrpSpPr>
        <p:grpSpPr>
          <a:xfrm>
            <a:off x="3715208" y="368733"/>
            <a:ext cx="5267325" cy="2184400"/>
            <a:chOff x="3715208" y="368733"/>
            <a:chExt cx="5267325" cy="2184400"/>
          </a:xfrm>
        </p:grpSpPr>
        <p:pic>
          <p:nvPicPr>
            <p:cNvPr id="10" name="图片 1" descr="屏幕快照 2016-06-25 16.07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208" y="368733"/>
              <a:ext cx="5267325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5265964" y="1914174"/>
              <a:ext cx="432048" cy="553998"/>
            </a:xfrm>
            <a:prstGeom prst="rect">
              <a:avLst/>
            </a:prstGeom>
            <a:solidFill>
              <a:srgbClr val="93C12E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kumimoji="1" lang="zh-CN" altLang="en-US" sz="3600" b="1" dirty="0" smtClean="0">
                  <a:solidFill>
                    <a:srgbClr val="D52B21"/>
                  </a:solidFill>
                  <a:latin typeface="Heiti SC Light"/>
                  <a:ea typeface="Heiti SC Light"/>
                  <a:cs typeface="Heiti SC Light"/>
                </a:rPr>
                <a:t>二</a:t>
              </a:r>
              <a:endParaRPr kumimoji="1" lang="zh-CN" altLang="en-US" sz="3600" b="1" dirty="0">
                <a:solidFill>
                  <a:srgbClr val="D52B21"/>
                </a:solidFill>
                <a:latin typeface="Heiti SC Light"/>
                <a:ea typeface="Heiti SC Light"/>
                <a:cs typeface="Heiti SC Light"/>
              </a:endParaRPr>
            </a:p>
          </p:txBody>
        </p:sp>
      </p:grpSp>
      <p:pic>
        <p:nvPicPr>
          <p:cNvPr id="11" name="Picture 4" descr="北语社新标志迁入应用组合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34546" b="30544"/>
          <a:stretch>
            <a:fillRect/>
          </a:stretch>
        </p:blipFill>
        <p:spPr bwMode="auto">
          <a:xfrm>
            <a:off x="6642100" y="6372889"/>
            <a:ext cx="25019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语言点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Point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51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梯形 24"/>
          <p:cNvSpPr/>
          <p:nvPr/>
        </p:nvSpPr>
        <p:spPr bwMode="auto">
          <a:xfrm>
            <a:off x="5795963" y="260350"/>
            <a:ext cx="360362" cy="65088"/>
          </a:xfrm>
          <a:prstGeom prst="trapezoid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514" name="椭圆 48"/>
          <p:cNvSpPr>
            <a:spLocks noChangeArrowheads="1"/>
          </p:cNvSpPr>
          <p:nvPr/>
        </p:nvSpPr>
        <p:spPr bwMode="auto">
          <a:xfrm>
            <a:off x="525463" y="1640107"/>
            <a:ext cx="358775" cy="36036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9" y="1595803"/>
            <a:ext cx="670163" cy="422494"/>
          </a:xfrm>
          <a:prstGeom prst="rect">
            <a:avLst/>
          </a:prstGeom>
        </p:spPr>
      </p:pic>
      <p:sp>
        <p:nvSpPr>
          <p:cNvPr id="17" name="矩形 81"/>
          <p:cNvSpPr>
            <a:spLocks noChangeArrowheads="1"/>
          </p:cNvSpPr>
          <p:nvPr/>
        </p:nvSpPr>
        <p:spPr bwMode="auto">
          <a:xfrm>
            <a:off x="6135688" y="1830644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18" name="矩形 103"/>
          <p:cNvSpPr>
            <a:spLocks noChangeArrowheads="1"/>
          </p:cNvSpPr>
          <p:nvPr/>
        </p:nvSpPr>
        <p:spPr bwMode="auto">
          <a:xfrm>
            <a:off x="6156325" y="1930657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1088"/>
            <a:ext cx="6972300" cy="2438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8" y="2679700"/>
            <a:ext cx="6934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语言点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Point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51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梯形 24"/>
          <p:cNvSpPr/>
          <p:nvPr/>
        </p:nvSpPr>
        <p:spPr bwMode="auto">
          <a:xfrm>
            <a:off x="5795963" y="260350"/>
            <a:ext cx="360362" cy="65088"/>
          </a:xfrm>
          <a:prstGeom prst="trapezoid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514" name="椭圆 48"/>
          <p:cNvSpPr>
            <a:spLocks noChangeArrowheads="1"/>
          </p:cNvSpPr>
          <p:nvPr/>
        </p:nvSpPr>
        <p:spPr bwMode="auto">
          <a:xfrm>
            <a:off x="525463" y="1640107"/>
            <a:ext cx="358775" cy="36036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031677" y="2355231"/>
            <a:ext cx="3108275" cy="6459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38039" y="2348880"/>
            <a:ext cx="3577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了（一）点儿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81"/>
          <p:cNvSpPr>
            <a:spLocks noChangeArrowheads="1"/>
          </p:cNvSpPr>
          <p:nvPr/>
        </p:nvSpPr>
        <p:spPr bwMode="auto">
          <a:xfrm>
            <a:off x="327005" y="4582517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1" name="矩形 103"/>
          <p:cNvSpPr>
            <a:spLocks noChangeArrowheads="1"/>
          </p:cNvSpPr>
          <p:nvPr/>
        </p:nvSpPr>
        <p:spPr bwMode="auto">
          <a:xfrm>
            <a:off x="347642" y="468253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882527" y="3463925"/>
            <a:ext cx="453829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v"/>
            </a:pPr>
            <a:r>
              <a:rPr lang="en-US" altLang="zh-CN" sz="2400" dirty="0">
                <a:solidFill>
                  <a:srgbClr val="0C0C0C"/>
                </a:solidFill>
                <a:latin typeface="Calibri" charset="0"/>
                <a:sym typeface="Calibri" charset="0"/>
              </a:rPr>
              <a:t> </a:t>
            </a:r>
            <a:r>
              <a:rPr lang="zh-CN" altLang="en-US" sz="2400" b="1" dirty="0" smtClean="0">
                <a:solidFill>
                  <a:srgbClr val="0C0C0C"/>
                </a:solidFill>
                <a:latin typeface="华文楷体" charset="0"/>
                <a:ea typeface="华文楷体" charset="0"/>
                <a:cs typeface="华文楷体" charset="0"/>
                <a:sym typeface="华文楷体" charset="0"/>
              </a:rPr>
              <a:t>客厅面积小了点儿。</a:t>
            </a:r>
            <a:endParaRPr lang="zh-CN" altLang="en-US" sz="24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4" name="线形标注 1 (带边框和强调线) 3"/>
          <p:cNvSpPr/>
          <p:nvPr/>
        </p:nvSpPr>
        <p:spPr bwMode="auto">
          <a:xfrm>
            <a:off x="5220073" y="2348880"/>
            <a:ext cx="1656184" cy="847248"/>
          </a:xfrm>
          <a:prstGeom prst="accentBorderCallout1">
            <a:avLst>
              <a:gd name="adj1" fmla="val 18750"/>
              <a:gd name="adj2" fmla="val -8333"/>
              <a:gd name="adj3" fmla="val 32318"/>
              <a:gd name="adj4" fmla="val -54597"/>
            </a:avLst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741363" indent="-1588" eaLnBrk="1" hangingPunct="1">
              <a:buFont typeface="Arial" charset="0"/>
              <a:buNone/>
            </a:pPr>
            <a:r>
              <a:rPr kumimoji="1" lang="zh-CN" altLang="en-US" dirty="0" smtClean="0">
                <a:solidFill>
                  <a:srgbClr val="000000"/>
                </a:solidFill>
                <a:latin typeface="华文仿宋"/>
                <a:ea typeface="华文仿宋"/>
                <a:cs typeface="华文仿宋"/>
                <a:sym typeface="微软雅黑" charset="0"/>
              </a:rPr>
              <a:t>不合适</a:t>
            </a:r>
            <a:endParaRPr kumimoji="1" lang="en-US" altLang="zh-CN" dirty="0" smtClean="0">
              <a:solidFill>
                <a:srgbClr val="000000"/>
              </a:solidFill>
              <a:latin typeface="华文仿宋"/>
              <a:ea typeface="华文仿宋"/>
              <a:cs typeface="华文仿宋"/>
              <a:sym typeface="微软雅黑" charset="0"/>
            </a:endParaRPr>
          </a:p>
          <a:p>
            <a:pPr marL="741363" indent="-1588" eaLnBrk="1" hangingPunct="1">
              <a:buFont typeface="Arial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华文仿宋"/>
                <a:ea typeface="华文仿宋"/>
                <a:cs typeface="华文仿宋"/>
                <a:sym typeface="微软雅黑" charset="0"/>
              </a:rPr>
              <a:t>不满意</a:t>
            </a:r>
            <a:endParaRPr kumimoji="1" lang="zh-CN" altLang="en-US" dirty="0">
              <a:solidFill>
                <a:srgbClr val="000000"/>
              </a:solidFill>
              <a:latin typeface="华文仿宋"/>
              <a:ea typeface="华文仿宋"/>
              <a:cs typeface="华文仿宋"/>
              <a:sym typeface="微软雅黑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40" y="4941168"/>
            <a:ext cx="5433268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0" y="1484784"/>
            <a:ext cx="2271123" cy="4014078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131840" y="1474455"/>
            <a:ext cx="3168352" cy="16665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 bwMode="auto">
          <a:xfrm>
            <a:off x="3347863" y="1344621"/>
            <a:ext cx="3312369" cy="17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堵车堵得厉害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堵了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个小时车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路上堵了很多车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809050" y="1857760"/>
            <a:ext cx="738614" cy="4462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347863" y="3407998"/>
            <a:ext cx="4392489" cy="218708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3563887" y="3404536"/>
            <a:ext cx="4392489" cy="168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往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赶</a:t>
            </a: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往回赶  往家赶   往公司赶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赶去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sth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dirty="0">
              <a:solidFill>
                <a:srgbClr val="33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赶去报名   赶去检查身体   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93109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09050" y="2376267"/>
            <a:ext cx="522590" cy="43840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174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utoUpdateAnimBg="0"/>
      <p:bldP spid="34" grpId="1" bldLvl="0" autoUpdateAnimBg="0"/>
      <p:bldP spid="32" grpId="0" animBg="1"/>
      <p:bldP spid="14" grpId="0" animBg="1"/>
      <p:bldP spid="15" grpId="0" bldLvl="0" autoUpdateAnimBg="0"/>
      <p:bldP spid="15" grpId="1" bldLvl="0" autoUpdateAnimBg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0" y="1484784"/>
            <a:ext cx="2271123" cy="4014078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131840" y="1474455"/>
            <a:ext cx="3168352" cy="16665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 bwMode="auto">
          <a:xfrm>
            <a:off x="3347863" y="1344621"/>
            <a:ext cx="3312369" cy="17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才</a:t>
            </a:r>
            <a:r>
              <a:rPr lang="zh-CN" altLang="zh-CN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V.</a:t>
            </a: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怎么现在才下班？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到现在才到家。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73390" y="2740828"/>
            <a:ext cx="558250" cy="4462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347863" y="3407998"/>
            <a:ext cx="4608513" cy="20908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3563887" y="3404535"/>
            <a:ext cx="4392489" cy="17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要是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，就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dirty="0" smtClean="0">
              <a:solidFill>
                <a:srgbClr val="33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要是你也满意，咱们就租了。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要是你来了，我就去接你。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你要是去，我就去。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93109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73390" y="3260898"/>
            <a:ext cx="774274" cy="43840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6180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utoUpdateAnimBg="0"/>
      <p:bldP spid="34" grpId="1" bldLvl="0" autoUpdateAnimBg="0"/>
      <p:bldP spid="32" grpId="0" animBg="1"/>
      <p:bldP spid="14" grpId="0" animBg="1"/>
      <p:bldP spid="15" grpId="0" bldLvl="0" autoUpdateAnimBg="0"/>
      <p:bldP spid="15" grpId="1" bldLvl="0" autoUpdateAnimBg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93109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8073"/>
          <a:stretch/>
        </p:blipFill>
        <p:spPr>
          <a:xfrm>
            <a:off x="836309" y="3212976"/>
            <a:ext cx="7153749" cy="1980133"/>
          </a:xfrm>
          <a:prstGeom prst="rect">
            <a:avLst/>
          </a:prstGeom>
        </p:spPr>
      </p:pic>
      <p:sp>
        <p:nvSpPr>
          <p:cNvPr id="20" name="矩形 81"/>
          <p:cNvSpPr>
            <a:spLocks noChangeArrowheads="1"/>
          </p:cNvSpPr>
          <p:nvPr/>
        </p:nvSpPr>
        <p:spPr bwMode="auto">
          <a:xfrm>
            <a:off x="838200" y="1998663"/>
            <a:ext cx="1322388" cy="574675"/>
          </a:xfrm>
          <a:prstGeom prst="rect">
            <a:avLst/>
          </a:prstGeom>
          <a:solidFill>
            <a:srgbClr val="FFC000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2" name="矩形 103"/>
          <p:cNvSpPr>
            <a:spLocks noChangeArrowheads="1"/>
          </p:cNvSpPr>
          <p:nvPr/>
        </p:nvSpPr>
        <p:spPr bwMode="auto">
          <a:xfrm>
            <a:off x="887413" y="2058988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 i="1" dirty="0">
                <a:solidFill>
                  <a:srgbClr val="FFFFFF"/>
                </a:solidFill>
                <a:sym typeface="Arial" charset="0"/>
              </a:rPr>
              <a:t>Practice</a:t>
            </a:r>
            <a:endParaRPr lang="zh-CN" altLang="en-US" sz="2000" b="1" i="1" dirty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58988"/>
            <a:ext cx="3200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0" y="1484784"/>
            <a:ext cx="2271123" cy="4014078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73390" y="4509120"/>
            <a:ext cx="774274" cy="4462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131840" y="4362472"/>
            <a:ext cx="5544617" cy="20908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3239343" y="4362472"/>
            <a:ext cx="5904657" cy="17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虽然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，但是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dirty="0" smtClean="0">
              <a:solidFill>
                <a:srgbClr val="33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虽然贵了点儿，但是房子真好。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他虽然学得时间不长，但是说得真不错。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虽然我也想家，但是不觉得寂寞。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6357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9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5" grpId="0" bldLvl="0" autoUpdateAnimBg="0"/>
      <p:bldP spid="15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166888"/>
            <a:ext cx="3911600" cy="50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94236"/>
            <a:ext cx="7358532" cy="2088232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4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81"/>
          <p:cNvSpPr>
            <a:spLocks noChangeArrowheads="1"/>
          </p:cNvSpPr>
          <p:nvPr/>
        </p:nvSpPr>
        <p:spPr bwMode="auto">
          <a:xfrm>
            <a:off x="659917" y="2106563"/>
            <a:ext cx="1322388" cy="574675"/>
          </a:xfrm>
          <a:prstGeom prst="rect">
            <a:avLst/>
          </a:prstGeom>
          <a:solidFill>
            <a:srgbClr val="FFC000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7" name="矩形 103"/>
          <p:cNvSpPr>
            <a:spLocks noChangeArrowheads="1"/>
          </p:cNvSpPr>
          <p:nvPr/>
        </p:nvSpPr>
        <p:spPr bwMode="auto">
          <a:xfrm>
            <a:off x="709130" y="2166888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 i="1" dirty="0">
                <a:solidFill>
                  <a:srgbClr val="FFFFFF"/>
                </a:solidFill>
                <a:sym typeface="Arial" charset="0"/>
              </a:rPr>
              <a:t>Practice</a:t>
            </a:r>
            <a:endParaRPr lang="zh-CN" altLang="en-US" sz="2000" b="1" i="1" dirty="0">
              <a:solidFill>
                <a:srgbClr val="FFFFFF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0" y="1727200"/>
            <a:ext cx="2933700" cy="320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3" y="4797152"/>
            <a:ext cx="2641600" cy="1854200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131840" y="1474455"/>
            <a:ext cx="3168352" cy="16665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 bwMode="auto">
          <a:xfrm>
            <a:off x="3347863" y="1344621"/>
            <a:ext cx="3312369" cy="16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一条河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这条路   那条裤子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很多条围巾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73390" y="1724319"/>
            <a:ext cx="558250" cy="4462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347863" y="3407998"/>
            <a:ext cx="4608513" cy="275730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3563887" y="3404535"/>
            <a:ext cx="4392489" cy="17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交通很方便</a:t>
            </a: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坐车特别方便。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买东西不太方便。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方便 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sth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dirty="0">
              <a:solidFill>
                <a:srgbClr val="33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方便去坐车   方便拿东西</a:t>
            </a: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endParaRPr lang="en-US" altLang="zh-CN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93109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73390" y="2714453"/>
            <a:ext cx="774274" cy="43840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11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utoUpdateAnimBg="0"/>
      <p:bldP spid="34" grpId="1" bldLvl="0" autoUpdateAnimBg="0"/>
      <p:bldP spid="32" grpId="0" animBg="1"/>
      <p:bldP spid="14" grpId="0" animBg="1"/>
      <p:bldP spid="15" grpId="0" bldLvl="0" autoUpdateAnimBg="0"/>
      <p:bldP spid="15" grpId="1" bldLvl="0" autoUpdateAnimBg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0" y="1727200"/>
            <a:ext cx="2933700" cy="320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3" y="4797152"/>
            <a:ext cx="2641600" cy="1854200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704277" y="4036776"/>
            <a:ext cx="4052845" cy="2217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3920301" y="4033313"/>
            <a:ext cx="4392489" cy="17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附近就有公共汽车站。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汽车站旁边就是地铁站。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附近还有体育馆。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6357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39962" y="3573016"/>
            <a:ext cx="1167741" cy="295232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44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utoUpdateAnimBg="0"/>
      <p:bldP spid="15" grpId="1" bldLvl="0" autoUpdateAnimBg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889000" cy="4203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26071"/>
          <a:stretch/>
        </p:blipFill>
        <p:spPr>
          <a:xfrm>
            <a:off x="6660232" y="495300"/>
            <a:ext cx="1460500" cy="381191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0" y="495300"/>
            <a:ext cx="1397000" cy="5867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b="26659"/>
          <a:stretch/>
        </p:blipFill>
        <p:spPr>
          <a:xfrm>
            <a:off x="1086016" y="4896396"/>
            <a:ext cx="977900" cy="13505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278617"/>
            <a:ext cx="11557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屏幕快照 2016-06-25 16.07.57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>
            <a:fillRect/>
          </a:stretch>
        </p:blipFill>
        <p:spPr bwMode="auto">
          <a:xfrm>
            <a:off x="0" y="172720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325377" y="192373"/>
            <a:ext cx="3017032" cy="1361642"/>
            <a:chOff x="3715208" y="368733"/>
            <a:chExt cx="5267325" cy="2184400"/>
          </a:xfrm>
        </p:grpSpPr>
        <p:pic>
          <p:nvPicPr>
            <p:cNvPr id="10" name="图片 1" descr="屏幕快照 2016-06-25 16.07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208" y="368733"/>
              <a:ext cx="5267325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5265964" y="1914174"/>
              <a:ext cx="432049" cy="543122"/>
            </a:xfrm>
            <a:prstGeom prst="rect">
              <a:avLst/>
            </a:prstGeom>
            <a:solidFill>
              <a:srgbClr val="93C12E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kumimoji="1" lang="zh-CN" altLang="en-US" sz="2200" b="1" dirty="0" smtClean="0">
                  <a:solidFill>
                    <a:srgbClr val="D52B21"/>
                  </a:solidFill>
                  <a:latin typeface="Heiti SC Light"/>
                  <a:ea typeface="Heiti SC Light"/>
                  <a:cs typeface="Heiti SC Light"/>
                </a:rPr>
                <a:t>二</a:t>
              </a:r>
              <a:endParaRPr kumimoji="1" lang="zh-CN" altLang="en-US" sz="2200" b="1" dirty="0">
                <a:solidFill>
                  <a:srgbClr val="D52B21"/>
                </a:solidFill>
                <a:latin typeface="Heiti SC Light"/>
                <a:ea typeface="Heiti SC Light"/>
                <a:cs typeface="Heiti SC Ligh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924944"/>
            <a:ext cx="8244408" cy="184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69005"/>
            <a:ext cx="8301531" cy="2987988"/>
          </a:xfrm>
          <a:prstGeom prst="rect">
            <a:avLst/>
          </a:prstGeom>
        </p:spPr>
      </p:pic>
      <p:sp>
        <p:nvSpPr>
          <p:cNvPr id="43009" name="幻灯片编号占位符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74F8ED-5B5D-46A9-BCAF-C82CD7748934}" type="slidenum">
              <a:rPr lang="zh-CN" altLang="en-US" sz="1200">
                <a:solidFill>
                  <a:srgbClr val="898989"/>
                </a:solidFill>
                <a:sym typeface="Calibri" panose="020F0502020204030204" pitchFamily="34" charset="0"/>
              </a:rPr>
              <a:pPr/>
              <a:t>20</a:t>
            </a:fld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43010" name="直接连接符 12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直接连接符 11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直接连接符 13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直接连接符 14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81"/>
          <p:cNvSpPr>
            <a:spLocks noChangeArrowheads="1"/>
          </p:cNvSpPr>
          <p:nvPr/>
        </p:nvSpPr>
        <p:spPr bwMode="auto">
          <a:xfrm>
            <a:off x="7143759" y="2084408"/>
            <a:ext cx="1420812" cy="574675"/>
          </a:xfrm>
          <a:prstGeom prst="rect">
            <a:avLst/>
          </a:prstGeom>
          <a:solidFill>
            <a:srgbClr val="F9C82A"/>
          </a:solidFill>
          <a:ln w="25400">
            <a:solidFill>
              <a:srgbClr val="F9C82A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800" b="1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03"/>
          <p:cNvSpPr>
            <a:spLocks noChangeArrowheads="1"/>
          </p:cNvSpPr>
          <p:nvPr/>
        </p:nvSpPr>
        <p:spPr bwMode="auto">
          <a:xfrm>
            <a:off x="7109443" y="213285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Practice</a:t>
            </a:r>
            <a:endParaRPr lang="zh-CN" altLang="en-US" sz="2000" b="1" dirty="0">
              <a:solidFill>
                <a:srgbClr val="FFFFFF"/>
              </a:solidFill>
              <a:latin typeface="Arial Black" panose="020B0A040201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44838"/>
            <a:ext cx="69977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1438"/>
            <a:ext cx="7634808" cy="5493636"/>
          </a:xfrm>
          <a:prstGeom prst="rect">
            <a:avLst/>
          </a:prstGeom>
        </p:spPr>
      </p:pic>
      <p:sp>
        <p:nvSpPr>
          <p:cNvPr id="34818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431800" y="260350"/>
            <a:ext cx="5292725" cy="7588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课文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4" name="圆角矩形 29"/>
          <p:cNvSpPr>
            <a:spLocks noChangeArrowheads="1"/>
          </p:cNvSpPr>
          <p:nvPr/>
        </p:nvSpPr>
        <p:spPr bwMode="auto">
          <a:xfrm>
            <a:off x="611188" y="363538"/>
            <a:ext cx="576262" cy="5762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256473" y="1414595"/>
            <a:ext cx="936104" cy="55757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54864" rIns="365760" bIns="54864" rtlCol="0" anchor="ctr"/>
          <a:lstStyle/>
          <a:p>
            <a:pPr marL="741363" indent="-1588" algn="ctr" eaLnBrk="1" hangingPunct="1">
              <a:buFont typeface="Arial" charset="0"/>
              <a:buNone/>
            </a:pPr>
            <a:endParaRPr kumimoji="1" lang="zh-CN" altLang="en-US" sz="2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2616200" cy="444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38" y="936874"/>
            <a:ext cx="7391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语言点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Point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51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梯形 24"/>
          <p:cNvSpPr/>
          <p:nvPr/>
        </p:nvSpPr>
        <p:spPr bwMode="auto">
          <a:xfrm>
            <a:off x="5795963" y="260350"/>
            <a:ext cx="360362" cy="65088"/>
          </a:xfrm>
          <a:prstGeom prst="trapezoid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514" name="椭圆 48"/>
          <p:cNvSpPr>
            <a:spLocks noChangeArrowheads="1"/>
          </p:cNvSpPr>
          <p:nvPr/>
        </p:nvSpPr>
        <p:spPr bwMode="auto">
          <a:xfrm>
            <a:off x="525463" y="1640107"/>
            <a:ext cx="358775" cy="36036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76" y="1648264"/>
            <a:ext cx="1668115" cy="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5" y="2209976"/>
            <a:ext cx="4058624" cy="2558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719" y="2000469"/>
            <a:ext cx="4564462" cy="2768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679" y="5192713"/>
            <a:ext cx="5461000" cy="1193800"/>
          </a:xfrm>
          <a:prstGeom prst="rect">
            <a:avLst/>
          </a:prstGeom>
        </p:spPr>
      </p:pic>
      <p:sp>
        <p:nvSpPr>
          <p:cNvPr id="24" name="矩形 81"/>
          <p:cNvSpPr>
            <a:spLocks noChangeArrowheads="1"/>
          </p:cNvSpPr>
          <p:nvPr/>
        </p:nvSpPr>
        <p:spPr bwMode="auto">
          <a:xfrm>
            <a:off x="177801" y="5092700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6" name="矩形 103"/>
          <p:cNvSpPr>
            <a:spLocks noChangeArrowheads="1"/>
          </p:cNvSpPr>
          <p:nvPr/>
        </p:nvSpPr>
        <p:spPr bwMode="auto">
          <a:xfrm>
            <a:off x="198438" y="5192713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6872"/>
            <a:ext cx="6880944" cy="4579586"/>
          </a:xfrm>
          <a:prstGeom prst="rect">
            <a:avLst/>
          </a:prstGeom>
        </p:spPr>
      </p:pic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语言点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Point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51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梯形 24"/>
          <p:cNvSpPr/>
          <p:nvPr/>
        </p:nvSpPr>
        <p:spPr bwMode="auto">
          <a:xfrm>
            <a:off x="5795963" y="260350"/>
            <a:ext cx="360362" cy="65088"/>
          </a:xfrm>
          <a:prstGeom prst="trapezoid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7" name="矩形 81"/>
          <p:cNvSpPr>
            <a:spLocks noChangeArrowheads="1"/>
          </p:cNvSpPr>
          <p:nvPr/>
        </p:nvSpPr>
        <p:spPr bwMode="auto">
          <a:xfrm>
            <a:off x="329918" y="1762125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8" name="矩形 103"/>
          <p:cNvSpPr>
            <a:spLocks noChangeArrowheads="1"/>
          </p:cNvSpPr>
          <p:nvPr/>
        </p:nvSpPr>
        <p:spPr bwMode="auto">
          <a:xfrm>
            <a:off x="350555" y="18621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42682"/>
            <a:ext cx="610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2" y="3789040"/>
            <a:ext cx="7569200" cy="1727200"/>
          </a:xfrm>
          <a:prstGeom prst="rect">
            <a:avLst/>
          </a:prstGeom>
        </p:spPr>
      </p:pic>
      <p:sp>
        <p:nvSpPr>
          <p:cNvPr id="12" name="矩形 81"/>
          <p:cNvSpPr>
            <a:spLocks noChangeArrowheads="1"/>
          </p:cNvSpPr>
          <p:nvPr/>
        </p:nvSpPr>
        <p:spPr bwMode="auto">
          <a:xfrm>
            <a:off x="344165" y="766093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13" name="矩形 103"/>
          <p:cNvSpPr>
            <a:spLocks noChangeArrowheads="1"/>
          </p:cNvSpPr>
          <p:nvPr/>
        </p:nvSpPr>
        <p:spPr bwMode="auto">
          <a:xfrm>
            <a:off x="364802" y="86610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39339"/>
            <a:ext cx="375920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484991"/>
            <a:ext cx="7620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58875" y="1378896"/>
            <a:ext cx="1547727" cy="1222720"/>
            <a:chOff x="250950" y="1990256"/>
            <a:chExt cx="1785937" cy="1435100"/>
          </a:xfrm>
        </p:grpSpPr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359"/>
            <a:stretch>
              <a:fillRect/>
            </a:stretch>
          </p:blipFill>
          <p:spPr bwMode="auto">
            <a:xfrm>
              <a:off x="323975" y="1990256"/>
              <a:ext cx="1150937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r="41373"/>
            <a:stretch>
              <a:fillRect/>
            </a:stretch>
          </p:blipFill>
          <p:spPr bwMode="auto">
            <a:xfrm>
              <a:off x="250950" y="2434756"/>
              <a:ext cx="1255712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85"/>
            <a:stretch>
              <a:fillRect/>
            </a:stretch>
          </p:blipFill>
          <p:spPr bwMode="auto">
            <a:xfrm>
              <a:off x="308100" y="2930056"/>
              <a:ext cx="1728787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81"/>
          <p:cNvSpPr>
            <a:spLocks noChangeArrowheads="1"/>
          </p:cNvSpPr>
          <p:nvPr/>
        </p:nvSpPr>
        <p:spPr bwMode="auto">
          <a:xfrm>
            <a:off x="158875" y="333375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13" name="矩形 103"/>
          <p:cNvSpPr>
            <a:spLocks noChangeArrowheads="1"/>
          </p:cNvSpPr>
          <p:nvPr/>
        </p:nvSpPr>
        <p:spPr bwMode="auto">
          <a:xfrm>
            <a:off x="179512" y="4333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65" y="620688"/>
            <a:ext cx="7056370" cy="58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3388"/>
            <a:ext cx="3076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81"/>
          <p:cNvSpPr>
            <a:spLocks noChangeArrowheads="1"/>
          </p:cNvSpPr>
          <p:nvPr/>
        </p:nvSpPr>
        <p:spPr bwMode="auto">
          <a:xfrm>
            <a:off x="423863" y="333375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41988" name="矩形 103"/>
          <p:cNvSpPr>
            <a:spLocks noChangeArrowheads="1"/>
          </p:cNvSpPr>
          <p:nvPr/>
        </p:nvSpPr>
        <p:spPr bwMode="auto">
          <a:xfrm>
            <a:off x="444500" y="4333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37" y="1040910"/>
            <a:ext cx="6182320" cy="58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编号占位符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4F623115-6513-814E-B61C-92ACB693470E}" type="slidenum">
              <a:rPr lang="zh-CN" altLang="en-US" sz="1200">
                <a:solidFill>
                  <a:srgbClr val="898989"/>
                </a:solidFill>
                <a:sym typeface="Calibri" charset="0"/>
              </a:rPr>
              <a:pPr/>
              <a:t>28</a:t>
            </a:fld>
            <a:endParaRPr lang="zh-CN" altLang="en-US" sz="1800">
              <a:sym typeface="Calibri" charset="0"/>
            </a:endParaRPr>
          </a:p>
        </p:txBody>
      </p:sp>
      <p:sp>
        <p:nvSpPr>
          <p:cNvPr id="61442" name="直接连接符 12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3" name="直接连接符 11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4" name="直接连接符 13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5" name="直接连接符 14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6" name="Rectangle 18"/>
          <p:cNvSpPr>
            <a:spLocks noChangeArrowheads="1"/>
          </p:cNvSpPr>
          <p:nvPr/>
        </p:nvSpPr>
        <p:spPr bwMode="auto">
          <a:xfrm>
            <a:off x="468313" y="260350"/>
            <a:ext cx="5292725" cy="758825"/>
          </a:xfrm>
          <a:prstGeom prst="rect">
            <a:avLst/>
          </a:prstGeom>
          <a:gradFill rotWithShape="1">
            <a:gsLst>
              <a:gs pos="0">
                <a:srgbClr val="D99593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/>
          <a:p>
            <a:pPr marL="741363" indent="-1588" eaLnBrk="1" hangingPunct="1"/>
            <a:r>
              <a:rPr lang="zh-CN" altLang="en-US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 活动</a:t>
            </a:r>
            <a:r>
              <a:rPr lang="en-US" altLang="zh-CN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Activity </a:t>
            </a:r>
            <a:endParaRPr lang="zh-CN" altLang="en-US" sz="2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61447" name="圆角矩形 30"/>
          <p:cNvSpPr>
            <a:spLocks noChangeArrowheads="1"/>
          </p:cNvSpPr>
          <p:nvPr/>
        </p:nvSpPr>
        <p:spPr bwMode="auto">
          <a:xfrm>
            <a:off x="647700" y="371475"/>
            <a:ext cx="576263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charset="0"/>
                <a:sym typeface="Arial Black" charset="0"/>
              </a:rPr>
              <a:t>4</a:t>
            </a:r>
            <a:endParaRPr lang="zh-CN" altLang="en-US" sz="3800">
              <a:solidFill>
                <a:srgbClr val="F2F2F2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61448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9" name="椭圆 48"/>
          <p:cNvSpPr>
            <a:spLocks noChangeArrowheads="1"/>
          </p:cNvSpPr>
          <p:nvPr/>
        </p:nvSpPr>
        <p:spPr bwMode="auto">
          <a:xfrm>
            <a:off x="525463" y="1597025"/>
            <a:ext cx="358775" cy="360363"/>
          </a:xfrm>
          <a:prstGeom prst="ellipse">
            <a:avLst/>
          </a:prstGeom>
          <a:solidFill>
            <a:srgbClr val="D99593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Arial Black" charset="0"/>
                <a:sym typeface="Arial Black" charset="0"/>
              </a:rPr>
              <a:t>1</a:t>
            </a:r>
            <a:endParaRPr lang="zh-CN" altLang="en-US" sz="2400">
              <a:solidFill>
                <a:srgbClr val="FFFFFF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16" name="矩形 82"/>
          <p:cNvSpPr>
            <a:spLocks noChangeArrowheads="1"/>
          </p:cNvSpPr>
          <p:nvPr/>
        </p:nvSpPr>
        <p:spPr bwMode="auto">
          <a:xfrm>
            <a:off x="1204913" y="1484313"/>
            <a:ext cx="5348287" cy="744537"/>
          </a:xfrm>
          <a:prstGeom prst="rect">
            <a:avLst/>
          </a:prstGeom>
          <a:solidFill>
            <a:srgbClr val="D99593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/>
                <a:ea typeface="黑体"/>
                <a:cs typeface="黑体"/>
                <a:sym typeface="微软雅黑" panose="020B0503020204020204" pitchFamily="34" charset="-122"/>
              </a:rPr>
              <a:t>  分组问答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Ask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your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partner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the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actual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questions</a:t>
            </a:r>
            <a:r>
              <a:rPr lang="zh-CN" altLang="en-US" sz="1700" dirty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2244725"/>
            <a:ext cx="6137523" cy="2339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53341"/>
          <a:stretch/>
        </p:blipFill>
        <p:spPr>
          <a:xfrm>
            <a:off x="1233372" y="4495691"/>
            <a:ext cx="6248400" cy="18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编号占位符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4F623115-6513-814E-B61C-92ACB693470E}" type="slidenum">
              <a:rPr lang="zh-CN" altLang="en-US" sz="1200">
                <a:solidFill>
                  <a:srgbClr val="898989"/>
                </a:solidFill>
                <a:sym typeface="Calibri" charset="0"/>
              </a:rPr>
              <a:pPr/>
              <a:t>29</a:t>
            </a:fld>
            <a:endParaRPr lang="zh-CN" altLang="en-US" sz="1800">
              <a:sym typeface="Calibri" charset="0"/>
            </a:endParaRPr>
          </a:p>
        </p:txBody>
      </p:sp>
      <p:sp>
        <p:nvSpPr>
          <p:cNvPr id="61442" name="直接连接符 12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3" name="直接连接符 11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4" name="直接连接符 13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5" name="直接连接符 14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6" name="Rectangle 18"/>
          <p:cNvSpPr>
            <a:spLocks noChangeArrowheads="1"/>
          </p:cNvSpPr>
          <p:nvPr/>
        </p:nvSpPr>
        <p:spPr bwMode="auto">
          <a:xfrm>
            <a:off x="468313" y="260350"/>
            <a:ext cx="5292725" cy="758825"/>
          </a:xfrm>
          <a:prstGeom prst="rect">
            <a:avLst/>
          </a:prstGeom>
          <a:gradFill rotWithShape="1">
            <a:gsLst>
              <a:gs pos="0">
                <a:srgbClr val="D99593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/>
          <a:p>
            <a:pPr marL="741363" indent="-1588" eaLnBrk="1" hangingPunct="1"/>
            <a:r>
              <a:rPr lang="zh-CN" altLang="en-US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 活动</a:t>
            </a:r>
            <a:r>
              <a:rPr lang="en-US" altLang="zh-CN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Activity </a:t>
            </a:r>
            <a:endParaRPr lang="zh-CN" altLang="en-US" sz="2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61447" name="圆角矩形 30"/>
          <p:cNvSpPr>
            <a:spLocks noChangeArrowheads="1"/>
          </p:cNvSpPr>
          <p:nvPr/>
        </p:nvSpPr>
        <p:spPr bwMode="auto">
          <a:xfrm>
            <a:off x="647700" y="371475"/>
            <a:ext cx="576263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charset="0"/>
                <a:sym typeface="Arial Black" charset="0"/>
              </a:rPr>
              <a:t>4</a:t>
            </a:r>
            <a:endParaRPr lang="zh-CN" altLang="en-US" sz="3800">
              <a:solidFill>
                <a:srgbClr val="F2F2F2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61448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9" name="椭圆 48"/>
          <p:cNvSpPr>
            <a:spLocks noChangeArrowheads="1"/>
          </p:cNvSpPr>
          <p:nvPr/>
        </p:nvSpPr>
        <p:spPr bwMode="auto">
          <a:xfrm>
            <a:off x="525463" y="1597025"/>
            <a:ext cx="358775" cy="360363"/>
          </a:xfrm>
          <a:prstGeom prst="ellipse">
            <a:avLst/>
          </a:prstGeom>
          <a:solidFill>
            <a:srgbClr val="D99593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Arial Black" charset="0"/>
                <a:sym typeface="Arial Black" charset="0"/>
              </a:rPr>
              <a:t>1</a:t>
            </a:r>
            <a:endParaRPr lang="zh-CN" altLang="en-US" sz="2400">
              <a:solidFill>
                <a:srgbClr val="FFFFFF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16" name="矩形 82"/>
          <p:cNvSpPr>
            <a:spLocks noChangeArrowheads="1"/>
          </p:cNvSpPr>
          <p:nvPr/>
        </p:nvSpPr>
        <p:spPr bwMode="auto">
          <a:xfrm>
            <a:off x="1204913" y="1484313"/>
            <a:ext cx="5348287" cy="744537"/>
          </a:xfrm>
          <a:prstGeom prst="rect">
            <a:avLst/>
          </a:prstGeom>
          <a:solidFill>
            <a:srgbClr val="D99593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/>
                <a:ea typeface="黑体"/>
                <a:cs typeface="黑体"/>
                <a:sym typeface="微软雅黑" panose="020B0503020204020204" pitchFamily="34" charset="-122"/>
              </a:rPr>
              <a:t>  分组问答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Ask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your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partner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the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actual</a:t>
            </a:r>
            <a:r>
              <a:rPr lang="zh-CN" altLang="en-US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questions</a:t>
            </a:r>
            <a:r>
              <a:rPr lang="zh-CN" altLang="en-US" sz="1700" dirty="0">
                <a:solidFill>
                  <a:schemeClr val="bg1">
                    <a:lumMod val="50000"/>
                  </a:schemeClr>
                </a:solidFill>
                <a:latin typeface="Arial"/>
                <a:ea typeface="华文楷体"/>
                <a:cs typeface="Arial"/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08920"/>
            <a:ext cx="6680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0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1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468313" y="260350"/>
            <a:ext cx="5291137" cy="758825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语音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Pinyin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4" name="圆角矩形 4"/>
          <p:cNvSpPr>
            <a:spLocks noChangeArrowheads="1"/>
          </p:cNvSpPr>
          <p:nvPr/>
        </p:nvSpPr>
        <p:spPr bwMode="auto">
          <a:xfrm>
            <a:off x="647700" y="371475"/>
            <a:ext cx="576263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1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7415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MH_Other_3"/>
          <p:cNvSpPr>
            <a:spLocks noChangeArrowheads="1"/>
          </p:cNvSpPr>
          <p:nvPr/>
        </p:nvSpPr>
        <p:spPr bwMode="auto">
          <a:xfrm>
            <a:off x="3119438" y="2566988"/>
            <a:ext cx="476250" cy="542925"/>
          </a:xfrm>
          <a:custGeom>
            <a:avLst/>
            <a:gdLst>
              <a:gd name="T0" fmla="*/ 0 w 466725"/>
              <a:gd name="T1" fmla="*/ 0 h 533401"/>
              <a:gd name="T2" fmla="*/ 485969 w 466725"/>
              <a:gd name="T3" fmla="*/ 0 h 533401"/>
              <a:gd name="T4" fmla="*/ 485969 w 466725"/>
              <a:gd name="T5" fmla="*/ 310848 h 533401"/>
              <a:gd name="T6" fmla="*/ 242984 w 466725"/>
              <a:gd name="T7" fmla="*/ 552619 h 533401"/>
              <a:gd name="T8" fmla="*/ 242986 w 466725"/>
              <a:gd name="T9" fmla="*/ 552618 h 533401"/>
              <a:gd name="T10" fmla="*/ 0 w 466725"/>
              <a:gd name="T11" fmla="*/ 31084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>
            <a:outerShdw blurRad="63500" dist="25400" dir="108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zh-CN" sz="2400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</a:rPr>
              <a:t>A</a:t>
            </a:r>
            <a:endParaRPr lang="zh-CN" altLang="en-US" sz="2400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</a:endParaRPr>
          </a:p>
        </p:txBody>
      </p:sp>
      <p:sp>
        <p:nvSpPr>
          <p:cNvPr id="18" name="MH_Other_6"/>
          <p:cNvSpPr>
            <a:spLocks noChangeArrowheads="1"/>
          </p:cNvSpPr>
          <p:nvPr/>
        </p:nvSpPr>
        <p:spPr bwMode="auto">
          <a:xfrm>
            <a:off x="4532313" y="2565400"/>
            <a:ext cx="476250" cy="542925"/>
          </a:xfrm>
          <a:custGeom>
            <a:avLst/>
            <a:gdLst>
              <a:gd name="T0" fmla="*/ 0 w 466725"/>
              <a:gd name="T1" fmla="*/ 0 h 533401"/>
              <a:gd name="T2" fmla="*/ 485969 w 466725"/>
              <a:gd name="T3" fmla="*/ 0 h 533401"/>
              <a:gd name="T4" fmla="*/ 485969 w 466725"/>
              <a:gd name="T5" fmla="*/ 310848 h 533401"/>
              <a:gd name="T6" fmla="*/ 242984 w 466725"/>
              <a:gd name="T7" fmla="*/ 552619 h 533401"/>
              <a:gd name="T8" fmla="*/ 242986 w 466725"/>
              <a:gd name="T9" fmla="*/ 552618 h 533401"/>
              <a:gd name="T10" fmla="*/ 0 w 466725"/>
              <a:gd name="T11" fmla="*/ 31084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>
            <a:outerShdw blurRad="63500" dist="25400" dir="108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zh-CN" sz="2400" dirty="0">
                <a:solidFill>
                  <a:srgbClr val="FEFFFF"/>
                </a:solidFill>
                <a:latin typeface="Arial" charset="0"/>
                <a:ea typeface="微软雅黑" charset="0"/>
                <a:cs typeface="微软雅黑" charset="0"/>
              </a:rPr>
              <a:t>B</a:t>
            </a:r>
            <a:endParaRPr lang="zh-CN" altLang="en-US" sz="2400" dirty="0">
              <a:solidFill>
                <a:srgbClr val="FEFFFF"/>
              </a:solidFill>
              <a:latin typeface="Arial" charset="0"/>
              <a:ea typeface="微软雅黑" charset="0"/>
              <a:cs typeface="微软雅黑" charset="0"/>
            </a:endParaRPr>
          </a:p>
        </p:txBody>
      </p:sp>
      <p:sp>
        <p:nvSpPr>
          <p:cNvPr id="17418" name="矩形 78"/>
          <p:cNvSpPr>
            <a:spLocks noChangeArrowheads="1"/>
          </p:cNvSpPr>
          <p:nvPr/>
        </p:nvSpPr>
        <p:spPr bwMode="auto">
          <a:xfrm>
            <a:off x="400050" y="1589088"/>
            <a:ext cx="1322388" cy="574675"/>
          </a:xfrm>
          <a:prstGeom prst="rect">
            <a:avLst/>
          </a:prstGeom>
          <a:solidFill>
            <a:srgbClr val="00B0F0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800" b="1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9" name="矩形 103"/>
          <p:cNvSpPr>
            <a:spLocks noChangeArrowheads="1"/>
          </p:cNvSpPr>
          <p:nvPr/>
        </p:nvSpPr>
        <p:spPr bwMode="auto">
          <a:xfrm>
            <a:off x="468313" y="1652588"/>
            <a:ext cx="125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FFFF"/>
                </a:solidFill>
                <a:sym typeface="Arial" panose="020B0604020202020204" pitchFamily="34" charset="0"/>
              </a:rPr>
              <a:t>Practice</a:t>
            </a:r>
            <a:endParaRPr lang="zh-CN" altLang="en-US" sz="2000" b="1" i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174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74813"/>
            <a:ext cx="584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12" y="3404446"/>
            <a:ext cx="2692400" cy="1244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649046"/>
            <a:ext cx="33655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79" y="1736913"/>
            <a:ext cx="6712162" cy="4827240"/>
          </a:xfrm>
          <a:prstGeom prst="rect">
            <a:avLst/>
          </a:prstGeom>
        </p:spPr>
      </p:pic>
      <p:sp>
        <p:nvSpPr>
          <p:cNvPr id="62469" name="直接连接符 12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0" name="直接连接符 11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1" name="直接连接符 13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2" name="直接连接符 14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3" name="Rectangle 18"/>
          <p:cNvSpPr>
            <a:spLocks noChangeArrowheads="1"/>
          </p:cNvSpPr>
          <p:nvPr/>
        </p:nvSpPr>
        <p:spPr bwMode="auto">
          <a:xfrm>
            <a:off x="468313" y="260350"/>
            <a:ext cx="5292725" cy="758825"/>
          </a:xfrm>
          <a:prstGeom prst="rect">
            <a:avLst/>
          </a:prstGeom>
          <a:gradFill rotWithShape="1">
            <a:gsLst>
              <a:gs pos="0">
                <a:srgbClr val="D99593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/>
          <a:p>
            <a:pPr marL="741363" indent="-1588" eaLnBrk="1" hangingPunct="1">
              <a:buFont typeface="Arial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 </a:t>
            </a:r>
            <a:r>
              <a:rPr lang="zh-CN" altLang="en-US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活动</a:t>
            </a:r>
            <a:r>
              <a:rPr lang="en-US" altLang="zh-CN" sz="2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Activity</a:t>
            </a:r>
            <a:endParaRPr lang="zh-CN" altLang="en-US" sz="2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62474" name="圆角矩形 30"/>
          <p:cNvSpPr>
            <a:spLocks noChangeArrowheads="1"/>
          </p:cNvSpPr>
          <p:nvPr/>
        </p:nvSpPr>
        <p:spPr bwMode="auto">
          <a:xfrm>
            <a:off x="647700" y="371475"/>
            <a:ext cx="576263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charset="0"/>
                <a:sym typeface="Arial Black" charset="0"/>
              </a:rPr>
              <a:t>4</a:t>
            </a:r>
            <a:endParaRPr lang="zh-CN" altLang="en-US" sz="3800">
              <a:solidFill>
                <a:srgbClr val="F2F2F2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62475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6" name="椭圆 48"/>
          <p:cNvSpPr>
            <a:spLocks noChangeArrowheads="1"/>
          </p:cNvSpPr>
          <p:nvPr/>
        </p:nvSpPr>
        <p:spPr bwMode="auto">
          <a:xfrm>
            <a:off x="525463" y="1931988"/>
            <a:ext cx="358775" cy="360362"/>
          </a:xfrm>
          <a:prstGeom prst="ellipse">
            <a:avLst/>
          </a:prstGeom>
          <a:solidFill>
            <a:srgbClr val="D99593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400" dirty="0" smtClean="0">
                <a:solidFill>
                  <a:srgbClr val="FFFFFF"/>
                </a:solidFill>
                <a:latin typeface="Arial Black" charset="0"/>
                <a:sym typeface="Arial Black" charset="0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62477" name="矩形 82"/>
          <p:cNvSpPr>
            <a:spLocks noChangeArrowheads="1"/>
          </p:cNvSpPr>
          <p:nvPr/>
        </p:nvSpPr>
        <p:spPr bwMode="auto">
          <a:xfrm>
            <a:off x="107504" y="2459038"/>
            <a:ext cx="1857375" cy="1119187"/>
          </a:xfrm>
          <a:prstGeom prst="rect">
            <a:avLst/>
          </a:prstGeom>
          <a:solidFill>
            <a:srgbClr val="D99593"/>
          </a:solidFill>
          <a:ln w="25400">
            <a:solidFill>
              <a:srgbClr val="D8D8D8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pic>
        <p:nvPicPr>
          <p:cNvPr id="62478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53175" b="76437"/>
          <a:stretch>
            <a:fillRect/>
          </a:stretch>
        </p:blipFill>
        <p:spPr bwMode="auto">
          <a:xfrm>
            <a:off x="107504" y="3019425"/>
            <a:ext cx="1924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r="82504" b="76437"/>
          <a:stretch>
            <a:fillRect/>
          </a:stretch>
        </p:blipFill>
        <p:spPr bwMode="auto">
          <a:xfrm>
            <a:off x="410717" y="2641600"/>
            <a:ext cx="1143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4791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4" name="Picture 4" descr="北语社新标志迁入应用组合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34546" b="30544"/>
          <a:stretch>
            <a:fillRect/>
          </a:stretch>
        </p:blipFill>
        <p:spPr bwMode="auto">
          <a:xfrm>
            <a:off x="6588125" y="6381750"/>
            <a:ext cx="25019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6" y="1543163"/>
            <a:ext cx="2654300" cy="4241800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779913" y="1618470"/>
            <a:ext cx="3096343" cy="15764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 bwMode="auto">
          <a:xfrm>
            <a:off x="3966751" y="1759402"/>
            <a:ext cx="3197537" cy="14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一套沙发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两套房子  三套衣服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租房子   看房子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70341" y="1602235"/>
            <a:ext cx="834563" cy="94973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94342" y="2650340"/>
            <a:ext cx="810563" cy="4462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3779913" y="3928640"/>
            <a:ext cx="3096343" cy="15885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/>
        </p:nvSpPr>
        <p:spPr bwMode="auto">
          <a:xfrm>
            <a:off x="3966751" y="3928640"/>
            <a:ext cx="3197537" cy="14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满意</a:t>
            </a:r>
            <a:endParaRPr lang="en-US" altLang="zh-CN" dirty="0" smtClean="0">
              <a:solidFill>
                <a:srgbClr val="3366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对这套房子不太满意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对考试结果很满意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6" y="5784963"/>
            <a:ext cx="2413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utoUpdateAnimBg="0"/>
      <p:bldP spid="34" grpId="1" bldLvl="0" autoUpdateAnimBg="0"/>
      <p:bldP spid="32" grpId="0" animBg="1"/>
      <p:bldP spid="14" grpId="0" animBg="1"/>
      <p:bldP spid="20" grpId="0" animBg="1"/>
      <p:bldP spid="21" grpId="0" bldLvl="0" autoUpdateAnimBg="0"/>
      <p:bldP spid="21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6" y="1543163"/>
            <a:ext cx="2654300" cy="4241800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56000" y="3192005"/>
            <a:ext cx="834563" cy="45302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3593075" y="1843872"/>
            <a:ext cx="5083381" cy="158859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/>
        </p:nvSpPr>
        <p:spPr bwMode="auto">
          <a:xfrm>
            <a:off x="3779913" y="1843872"/>
            <a:ext cx="5040559" cy="14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有的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有的</a:t>
            </a:r>
            <a:r>
              <a:rPr lang="en-US" altLang="zh-CN" dirty="0" smtClean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有的太小，有的周围环境太乱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有的比赛很乱，有的比赛没有意思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6" y="5784963"/>
            <a:ext cx="2413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1" grpId="0" bldLvl="0" autoUpdateAnimBg="0"/>
      <p:bldP spid="21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33" y="1558094"/>
            <a:ext cx="2870200" cy="2730500"/>
          </a:xfrm>
          <a:prstGeom prst="rect">
            <a:avLst/>
          </a:prstGeom>
        </p:spPr>
      </p:pic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生词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Words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59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9460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4067944" y="1727199"/>
            <a:ext cx="4248472" cy="153474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 bwMode="auto">
          <a:xfrm>
            <a:off x="4216205" y="1826401"/>
            <a:ext cx="4752528" cy="14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卧室面积很大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厨房面积太小了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层的客厅面积是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平方米。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27778" y="1480232"/>
            <a:ext cx="1467958" cy="130069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80954" y="3674726"/>
            <a:ext cx="748073" cy="50782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648858" y="4288679"/>
            <a:ext cx="6163502" cy="209264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/>
        </p:nvSpPr>
        <p:spPr bwMode="auto">
          <a:xfrm>
            <a:off x="1835696" y="4429609"/>
            <a:ext cx="6768752" cy="19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Wingdings" panose="05000000000000000000" pitchFamily="2" charset="2"/>
              <a:buChar char="v"/>
            </a:pPr>
            <a:r>
              <a:rPr lang="zh-CN" altLang="en-US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还是</a:t>
            </a:r>
            <a:r>
              <a:rPr lang="en-US" altLang="zh-CN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我还是想要上下午都有阳光的。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他还是喜欢客厅面积大的。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ct val="20000"/>
              </a:spcBef>
              <a:buSzPct val="100000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房子很好，妈妈还是要看房子的周围环境。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8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utoUpdateAnimBg="0"/>
      <p:bldP spid="34" grpId="1" bldLvl="0" autoUpdateAnimBg="0"/>
      <p:bldP spid="32" grpId="0" animBg="1"/>
      <p:bldP spid="14" grpId="0" animBg="1"/>
      <p:bldP spid="20" grpId="0" animBg="1"/>
      <p:bldP spid="21" grpId="0" bldLvl="0" autoUpdateAnimBg="0"/>
      <p:bldP spid="21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0125"/>
          <a:stretch/>
        </p:blipFill>
        <p:spPr>
          <a:xfrm>
            <a:off x="430089" y="1860724"/>
            <a:ext cx="8026400" cy="4685560"/>
          </a:xfrm>
          <a:prstGeom prst="rect">
            <a:avLst/>
          </a:prstGeom>
        </p:spPr>
      </p:pic>
      <p:sp>
        <p:nvSpPr>
          <p:cNvPr id="34818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431800" y="260350"/>
            <a:ext cx="5292725" cy="7588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课文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4" name="圆角矩形 29"/>
          <p:cNvSpPr>
            <a:spLocks noChangeArrowheads="1"/>
          </p:cNvSpPr>
          <p:nvPr/>
        </p:nvSpPr>
        <p:spPr bwMode="auto">
          <a:xfrm>
            <a:off x="611188" y="363538"/>
            <a:ext cx="576262" cy="5762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691459" y="1891261"/>
            <a:ext cx="1008112" cy="50405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54864" rIns="365760" bIns="54864" rtlCol="0" anchor="ctr"/>
          <a:lstStyle/>
          <a:p>
            <a:pPr marL="741363" indent="-1588" algn="ctr" eaLnBrk="1" hangingPunct="1">
              <a:buFont typeface="Arial" charset="0"/>
              <a:buNone/>
            </a:pPr>
            <a:endParaRPr kumimoji="1" lang="zh-CN" altLang="en-US" sz="2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直接连接符 196"/>
          <p:cNvSpPr>
            <a:spLocks noChangeShapeType="1"/>
          </p:cNvSpPr>
          <p:nvPr/>
        </p:nvSpPr>
        <p:spPr bwMode="auto">
          <a:xfrm>
            <a:off x="8964613" y="173037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197"/>
          <p:cNvSpPr>
            <a:spLocks noChangeShapeType="1"/>
          </p:cNvSpPr>
          <p:nvPr/>
        </p:nvSpPr>
        <p:spPr bwMode="auto">
          <a:xfrm>
            <a:off x="8964613" y="343217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直接连接符 198"/>
          <p:cNvSpPr>
            <a:spLocks noChangeShapeType="1"/>
          </p:cNvSpPr>
          <p:nvPr/>
        </p:nvSpPr>
        <p:spPr bwMode="auto">
          <a:xfrm>
            <a:off x="8964613" y="516096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4"/>
          <p:cNvSpPr>
            <a:spLocks noChangeShapeType="1"/>
          </p:cNvSpPr>
          <p:nvPr/>
        </p:nvSpPr>
        <p:spPr bwMode="auto">
          <a:xfrm>
            <a:off x="8964613" y="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36028"/>
          <a:stretch/>
        </p:blipFill>
        <p:spPr>
          <a:xfrm>
            <a:off x="204790" y="806748"/>
            <a:ext cx="7772400" cy="2486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46582"/>
          <a:stretch/>
        </p:blipFill>
        <p:spPr>
          <a:xfrm>
            <a:off x="224598" y="4451291"/>
            <a:ext cx="7861300" cy="2184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40" y="260648"/>
            <a:ext cx="7696200" cy="546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360" y="319720"/>
            <a:ext cx="825500" cy="419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90" y="3163925"/>
            <a:ext cx="7721600" cy="1282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324" y="3848112"/>
            <a:ext cx="977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直接连接符 4"/>
          <p:cNvSpPr>
            <a:spLocks noChangeShapeType="1"/>
          </p:cNvSpPr>
          <p:nvPr/>
        </p:nvSpPr>
        <p:spPr bwMode="auto">
          <a:xfrm>
            <a:off x="8964613" y="31750"/>
            <a:ext cx="0" cy="1727200"/>
          </a:xfrm>
          <a:prstGeom prst="line">
            <a:avLst/>
          </a:prstGeom>
          <a:noFill/>
          <a:ln w="28575">
            <a:solidFill>
              <a:srgbClr val="00B0F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直接连接符 196"/>
          <p:cNvSpPr>
            <a:spLocks noChangeShapeType="1"/>
          </p:cNvSpPr>
          <p:nvPr/>
        </p:nvSpPr>
        <p:spPr bwMode="auto">
          <a:xfrm>
            <a:off x="8964613" y="1762125"/>
            <a:ext cx="0" cy="1727200"/>
          </a:xfrm>
          <a:prstGeom prst="line">
            <a:avLst/>
          </a:prstGeom>
          <a:noFill/>
          <a:ln w="28575">
            <a:solidFill>
              <a:srgbClr val="FFC00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直接连接符 197"/>
          <p:cNvSpPr>
            <a:spLocks noChangeShapeType="1"/>
          </p:cNvSpPr>
          <p:nvPr/>
        </p:nvSpPr>
        <p:spPr bwMode="auto">
          <a:xfrm>
            <a:off x="8964613" y="3463925"/>
            <a:ext cx="0" cy="1728788"/>
          </a:xfrm>
          <a:prstGeom prst="line">
            <a:avLst/>
          </a:prstGeom>
          <a:noFill/>
          <a:ln w="28575">
            <a:solidFill>
              <a:srgbClr val="92D050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直接连接符 198"/>
          <p:cNvSpPr>
            <a:spLocks noChangeShapeType="1"/>
          </p:cNvSpPr>
          <p:nvPr/>
        </p:nvSpPr>
        <p:spPr bwMode="auto">
          <a:xfrm>
            <a:off x="8964613" y="5192713"/>
            <a:ext cx="0" cy="1692275"/>
          </a:xfrm>
          <a:prstGeom prst="line">
            <a:avLst/>
          </a:prstGeom>
          <a:noFill/>
          <a:ln w="28575">
            <a:solidFill>
              <a:srgbClr val="D99593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5613" y="233363"/>
            <a:ext cx="5292725" cy="758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54864" rIns="365760" bIns="54864" anchor="ctr"/>
          <a:lstStyle>
            <a:lvl1pPr marL="741363" indent="-15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语言点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key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Point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圆角矩形 28"/>
          <p:cNvSpPr>
            <a:spLocks noChangeArrowheads="1"/>
          </p:cNvSpPr>
          <p:nvPr/>
        </p:nvSpPr>
        <p:spPr bwMode="auto">
          <a:xfrm>
            <a:off x="635000" y="328613"/>
            <a:ext cx="576263" cy="574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800">
                <a:solidFill>
                  <a:srgbClr val="F2F2F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zh-CN" altLang="en-US" sz="3800">
              <a:solidFill>
                <a:srgbClr val="F2F2F2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512" name="Straight Connector 3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梯形 24"/>
          <p:cNvSpPr/>
          <p:nvPr/>
        </p:nvSpPr>
        <p:spPr bwMode="auto">
          <a:xfrm>
            <a:off x="5795963" y="260350"/>
            <a:ext cx="360362" cy="65088"/>
          </a:xfrm>
          <a:prstGeom prst="trapezoid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21514" name="椭圆 48"/>
          <p:cNvSpPr>
            <a:spLocks noChangeArrowheads="1"/>
          </p:cNvSpPr>
          <p:nvPr/>
        </p:nvSpPr>
        <p:spPr bwMode="auto">
          <a:xfrm>
            <a:off x="525463" y="1640107"/>
            <a:ext cx="358775" cy="36036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031676" y="2489202"/>
            <a:ext cx="3900363" cy="6459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38039" y="2482851"/>
            <a:ext cx="4370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S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+ V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就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81"/>
          <p:cNvSpPr>
            <a:spLocks noChangeArrowheads="1"/>
          </p:cNvSpPr>
          <p:nvPr/>
        </p:nvSpPr>
        <p:spPr bwMode="auto">
          <a:xfrm>
            <a:off x="327005" y="4942557"/>
            <a:ext cx="1420812" cy="574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 b="1" i="1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1" name="矩形 103"/>
          <p:cNvSpPr>
            <a:spLocks noChangeArrowheads="1"/>
          </p:cNvSpPr>
          <p:nvPr/>
        </p:nvSpPr>
        <p:spPr bwMode="auto">
          <a:xfrm>
            <a:off x="347642" y="504257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charset="0"/>
                <a:sym typeface="Arial" charset="0"/>
              </a:rPr>
              <a:t>Practice</a:t>
            </a:r>
            <a:endParaRPr lang="zh-CN" altLang="en-US" sz="2000" b="1">
              <a:solidFill>
                <a:srgbClr val="FFFFFF"/>
              </a:solidFill>
              <a:latin typeface="Arial Black" charset="0"/>
              <a:sym typeface="Arial" charset="0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897803" y="3463925"/>
            <a:ext cx="662473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v"/>
            </a:pPr>
            <a:r>
              <a:rPr lang="en-US" altLang="zh-CN" sz="2400" dirty="0">
                <a:solidFill>
                  <a:srgbClr val="0C0C0C"/>
                </a:solidFill>
                <a:latin typeface="Calibri" charset="0"/>
                <a:sym typeface="Calibri" charset="0"/>
              </a:rPr>
              <a:t> </a:t>
            </a:r>
            <a:r>
              <a:rPr lang="zh-CN" altLang="en-US" sz="2400" b="1" dirty="0" smtClean="0">
                <a:solidFill>
                  <a:srgbClr val="0C0C0C"/>
                </a:solidFill>
                <a:latin typeface="华文楷体" charset="0"/>
                <a:ea typeface="华文楷体" charset="0"/>
                <a:cs typeface="华文楷体" charset="0"/>
                <a:sym typeface="华文楷体" charset="0"/>
              </a:rPr>
              <a:t>我吃了早饭就来了。</a:t>
            </a:r>
            <a:endParaRPr lang="zh-CN" altLang="en-US" sz="24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  <a:p>
            <a:pPr marL="342900" indent="-342900">
              <a:buFont typeface="Wingdings" charset="0"/>
              <a:buChar char="v"/>
            </a:pPr>
            <a:r>
              <a:rPr lang="en-US" altLang="zh-CN" sz="2400" b="1" dirty="0">
                <a:latin typeface="华文楷体" charset="0"/>
                <a:ea typeface="华文楷体" charset="0"/>
                <a:cs typeface="华文楷体" charset="0"/>
                <a:sym typeface="华文楷体" charset="0"/>
              </a:rPr>
              <a:t> </a:t>
            </a:r>
            <a:r>
              <a:rPr lang="zh-CN" altLang="en-US" sz="2400" b="1" dirty="0" smtClean="0">
                <a:latin typeface="华文楷体" charset="0"/>
                <a:ea typeface="华文楷体" charset="0"/>
                <a:cs typeface="华文楷体" charset="0"/>
                <a:sym typeface="华文楷体" charset="0"/>
              </a:rPr>
              <a:t>来接了您的电话，八点半就到这儿了。</a:t>
            </a:r>
            <a:endParaRPr lang="en-US" altLang="zh-CN" sz="2400" b="1" dirty="0"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02" y="5212083"/>
            <a:ext cx="6705600" cy="109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9" y="1595803"/>
            <a:ext cx="670163" cy="4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000"/>
            </a:gs>
            <a:gs pos="100000">
              <a:srgbClr val="F2F2F2"/>
            </a:gs>
          </a:gsLst>
          <a:lin ang="0" scaled="1"/>
        </a:gradFill>
        <a:ln>
          <a:noFill/>
        </a:ln>
        <a:extLst>
          <a:ext uri="{91240B29-F687-4f45-9708-019B960494DF}">
            <a14:hiddenLine xmlns="" xmlns:a14="http://schemas.microsoft.com/office/drawing/2010/main" w="25400">
              <a:solidFill>
                <a:srgbClr val="395E8A"/>
              </a:solidFill>
              <a:bevel/>
              <a:headEnd/>
              <a:tailEnd/>
            </a14:hiddenLine>
          </a:ext>
        </a:extLst>
      </a:spPr>
      <a:bodyPr lIns="91436" tIns="54864" rIns="365760" bIns="54864" anchor="ctr"/>
      <a:lstStyle>
        <a:defPPr marL="741363" indent="-1588" eaLnBrk="1" hangingPunct="1">
          <a:buFont typeface="Arial" charset="0"/>
          <a:buNone/>
          <a:defRPr sz="2800" b="1">
            <a:solidFill>
              <a:schemeClr val="bg1"/>
            </a:solidFill>
            <a:latin typeface="微软雅黑" charset="0"/>
            <a:ea typeface="微软雅黑" charset="0"/>
            <a:cs typeface="微软雅黑" charset="0"/>
            <a:sym typeface="微软雅黑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《汉语教程》上15</Template>
  <TotalTime>2332</TotalTime>
  <Pages>0</Pages>
  <Words>479</Words>
  <Characters>0</Characters>
  <Application>Microsoft Office PowerPoint</Application>
  <DocSecurity>0</DocSecurity>
  <PresentationFormat>全屏显示(4:3)</PresentationFormat>
  <Lines>0</Lines>
  <Paragraphs>122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Heiti SC Light</vt:lpstr>
      <vt:lpstr>黑体</vt:lpstr>
      <vt:lpstr>华文仿宋</vt:lpstr>
      <vt:lpstr>华文楷体</vt:lpstr>
      <vt:lpstr>宋体</vt:lpstr>
      <vt:lpstr>微软雅黑</vt:lpstr>
      <vt:lpstr>Arial</vt:lpstr>
      <vt:lpstr>Arial Black</vt:lpstr>
      <vt:lpstr>Calibri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《彩虹系列》――让色彩生动起来</dc:subject>
  <dc:creator>李姜</dc:creator>
  <cp:keywords>Tankertanker</cp:keywords>
  <dc:description/>
  <cp:lastModifiedBy>fengi</cp:lastModifiedBy>
  <cp:revision>120</cp:revision>
  <dcterms:created xsi:type="dcterms:W3CDTF">2016-09-05T04:21:16Z</dcterms:created>
  <dcterms:modified xsi:type="dcterms:W3CDTF">2016-12-06T00:49:08Z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2052-9.1.0.4716</vt:lpwstr>
  </property>
</Properties>
</file>