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07" r:id="rId2"/>
    <p:sldId id="266" r:id="rId3"/>
    <p:sldId id="267" r:id="rId4"/>
    <p:sldId id="288" r:id="rId5"/>
    <p:sldId id="287" r:id="rId6"/>
    <p:sldId id="275" r:id="rId7"/>
    <p:sldId id="292" r:id="rId8"/>
    <p:sldId id="295" r:id="rId9"/>
    <p:sldId id="297" r:id="rId10"/>
    <p:sldId id="298" r:id="rId11"/>
    <p:sldId id="301" r:id="rId12"/>
    <p:sldId id="305" r:id="rId13"/>
    <p:sldId id="306" r:id="rId14"/>
    <p:sldId id="285" r:id="rId15"/>
    <p:sldId id="286" r:id="rId16"/>
    <p:sldId id="272" r:id="rId17"/>
    <p:sldId id="273" r:id="rId18"/>
    <p:sldId id="293" r:id="rId19"/>
    <p:sldId id="294" r:id="rId20"/>
  </p:sldIdLst>
  <p:sldSz cx="13322300" cy="7467600"/>
  <p:notesSz cx="6797675" cy="9926638"/>
  <p:embeddedFontLst>
    <p:embeddedFont>
      <p:font typeface="TH Sarabun New" panose="020B0500040200020003" pitchFamily="34" charset="-34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5F1"/>
    <a:srgbClr val="009A46"/>
    <a:srgbClr val="E9F9FD"/>
    <a:srgbClr val="E0F7FC"/>
    <a:srgbClr val="EEF8D4"/>
    <a:srgbClr val="FFEBE5"/>
    <a:srgbClr val="EBF3D1"/>
    <a:srgbClr val="7AB73A"/>
    <a:srgbClr val="FFE1D9"/>
    <a:srgbClr val="28A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6229" autoAdjust="0"/>
  </p:normalViewPr>
  <p:slideViewPr>
    <p:cSldViewPr snapToGrid="0" showGuides="1">
      <p:cViewPr varScale="1">
        <p:scale>
          <a:sx n="71" d="100"/>
          <a:sy n="71" d="100"/>
        </p:scale>
        <p:origin x="260" y="32"/>
      </p:cViewPr>
      <p:guideLst>
        <p:guide orient="horz" pos="2352"/>
        <p:guide pos="41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44538"/>
            <a:ext cx="6638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C3DCE-ABB4-4315-955F-B07EF0EAE0D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321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50438" y="9428578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21/01/69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&#3585;&#3634;&#3619;&#3591;&#3634;&#3609;&#3629;&#3634;&#3594;&#3637;&#3614;%20&#3617;.3%20&#3627;&#3609;&#3656;&#3623;&#3618;3_&#3629;&#3634;&#3627;&#3634;&#3619;&#3611;&#3619;&#3632;&#3648;&#3616;&#3607;&#3626;&#3635;&#3619;&#3633;&#3610;.pptx" TargetMode="External"/><Relationship Id="rId13" Type="http://schemas.openxmlformats.org/officeDocument/2006/relationships/hyperlink" Target="&#3585;&#3634;&#3619;&#3591;&#3634;&#3609;&#3629;&#3634;&#3594;&#3637;&#3614;%20&#3617;.3%20&#3627;&#3609;&#3656;&#3623;&#3618;8_&#3649;&#3609;&#3623;&#3607;&#3634;&#3591;&#3585;&#3634;&#3619;&#3648;&#3586;&#3657;&#3634;&#3626;&#3641;&#3656;&#3629;&#3634;&#3594;&#3637;&#3614;.pptx" TargetMode="External"/><Relationship Id="rId3" Type="http://schemas.openxmlformats.org/officeDocument/2006/relationships/image" Target="../media/image1.png"/><Relationship Id="rId7" Type="http://schemas.openxmlformats.org/officeDocument/2006/relationships/hyperlink" Target="&#3585;&#3634;&#3619;&#3591;&#3634;&#3609;&#3629;&#3634;&#3594;&#3637;&#3614;%20&#3617;.3%20&#3627;&#3609;&#3656;&#3623;&#3618;2_&#3612;&#3657;&#3634;&#3649;&#3621;&#3632;&#3585;&#3634;&#3619;&#3605;&#3633;&#3604;&#3648;&#3618;&#3655;&#3610;.pptx" TargetMode="External"/><Relationship Id="rId12" Type="http://schemas.openxmlformats.org/officeDocument/2006/relationships/hyperlink" Target="&#3585;&#3634;&#3619;&#3591;&#3634;&#3609;&#3629;&#3634;&#3594;&#3637;&#3614;%20&#3617;.3%20&#3627;&#3609;&#3656;&#3623;&#3618;7_&#3585;&#3634;&#3619;&#3604;&#3635;&#3648;&#3609;&#3636;&#3609;&#3591;&#3634;&#3609;&#3608;&#3640;&#3619;&#3585;&#3636;&#3592;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&#3585;&#3634;&#3619;&#3591;&#3634;&#3609;&#3629;&#3634;&#3594;&#3637;&#3614;%20&#3617;.3%20&#3627;&#3609;&#3656;&#3623;&#3618;1_&#3627;&#3621;&#3633;&#3585;&#3585;&#3634;&#3619;&#3607;&#3635;&#3591;&#3634;&#3609;&#3648;&#3614;&#3639;&#3656;&#3629;&#3585;&#3634;&#3619;&#3604;&#3635;&#3619;&#3591;&#3594;&#3637;&#3614;.pptx" TargetMode="External"/><Relationship Id="rId11" Type="http://schemas.openxmlformats.org/officeDocument/2006/relationships/hyperlink" Target="&#3585;&#3634;&#3619;&#3591;&#3634;&#3609;&#3629;&#3634;&#3594;&#3637;&#3614;%20&#3617;.3%20&#3627;&#3609;&#3656;&#3623;&#3618;6_&#3585;&#3634;&#3619;&#3586;&#3618;&#3634;&#3618;&#3614;&#3633;&#3609;&#3608;&#3640;&#3660;&#3614;&#3639;&#3594;.pptx" TargetMode="External"/><Relationship Id="rId5" Type="http://schemas.openxmlformats.org/officeDocument/2006/relationships/image" Target="../media/image2.png"/><Relationship Id="rId10" Type="http://schemas.openxmlformats.org/officeDocument/2006/relationships/hyperlink" Target="&#3585;&#3634;&#3619;&#3591;&#3634;&#3609;&#3629;&#3634;&#3594;&#3637;&#3614;%20&#3617;.3%20&#3627;&#3609;&#3656;&#3623;&#3618;5_&#3585;&#3634;&#3619;&#3611;&#3619;&#3632;&#3604;&#3636;&#3625;&#3600;&#3660;&#3610;&#3619;&#3619;&#3592;&#3640;&#3616;&#3633;&#3603;&#3601;&#3660;&#3592;&#3634;&#3585;&#3623;&#3633;&#3626;&#3604;&#3640;&#3608;&#3619;&#3619;&#3617;&#3594;&#3634;&#3605;&#3636;.pptx" TargetMode="External"/><Relationship Id="rId4" Type="http://schemas.openxmlformats.org/officeDocument/2006/relationships/hyperlink" Target="../Slide%20PPT_&#3585;&#3634;&#3619;&#3591;&#3634;&#3609;&#3629;&#3634;&#3594;&#3637;&#3614;%20&#3617;.3" TargetMode="External"/><Relationship Id="rId9" Type="http://schemas.openxmlformats.org/officeDocument/2006/relationships/hyperlink" Target="&#3585;&#3634;&#3619;&#3591;&#3634;&#3609;&#3629;&#3634;&#3594;&#3637;&#3614;%20&#3617;.3%20&#3627;&#3609;&#3656;&#3623;&#3618;4_&#3585;&#3634;&#3619;&#3611;&#3599;&#3636;&#3610;&#3633;&#3605;&#3636;&#3591;&#3634;&#3609;&#3594;&#3656;&#3634;&#3591;&#3651;&#3609;&#3610;&#3657;&#3634;&#3609;.pptx" TargetMode="Externa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F353DA2-1DB7-45AA-9037-B1A35A8A5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028" y="802480"/>
            <a:ext cx="13342461" cy="66677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73797F-F596-4EF2-ACC8-04F21D1D96F3}"/>
              </a:ext>
            </a:extLst>
          </p:cNvPr>
          <p:cNvSpPr/>
          <p:nvPr/>
        </p:nvSpPr>
        <p:spPr>
          <a:xfrm>
            <a:off x="0" y="6588555"/>
            <a:ext cx="13322300" cy="881661"/>
          </a:xfrm>
          <a:prstGeom prst="rect">
            <a:avLst/>
          </a:prstGeom>
          <a:solidFill>
            <a:srgbClr val="FAF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>
            <a:hlinkClick r:id="rId4" action="ppaction://hlinkfile"/>
          </p:cNvPr>
          <p:cNvSpPr txBox="1"/>
          <p:nvPr/>
        </p:nvSpPr>
        <p:spPr>
          <a:xfrm>
            <a:off x="4757218" y="5469960"/>
            <a:ext cx="3797294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Slide </a:t>
            </a:r>
            <a:r>
              <a:rPr lang="en-GB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PowerPoint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สื่อประกอบการสอน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662" y="3845871"/>
            <a:ext cx="1762407" cy="1762407"/>
          </a:xfrm>
          <a:prstGeom prst="rect">
            <a:avLst/>
          </a:prstGeom>
        </p:spPr>
      </p:pic>
      <p:sp>
        <p:nvSpPr>
          <p:cNvPr id="22" name="สี่เหลี่ยมผืนผ้ามุมมน 64">
            <a:hlinkClick r:id="rId6" action="ppaction://hlinkpres?slideindex=1&amp;slidetitle="/>
          </p:cNvPr>
          <p:cNvSpPr/>
          <p:nvPr/>
        </p:nvSpPr>
        <p:spPr>
          <a:xfrm>
            <a:off x="2511208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EC5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1</a:t>
            </a:r>
            <a:endParaRPr lang="en-US" sz="21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สี่เหลี่ยมผืนผ้ามุมมน 64">
            <a:hlinkClick r:id="rId7" action="ppaction://hlinkpres?slideindex=1&amp;slidetitle="/>
          </p:cNvPr>
          <p:cNvSpPr/>
          <p:nvPr/>
        </p:nvSpPr>
        <p:spPr>
          <a:xfrm>
            <a:off x="4639539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EC5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2</a:t>
            </a:r>
            <a:endParaRPr lang="en-US" sz="21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3" name="สี่เหลี่ยมผืนผ้ามุมมน 64">
            <a:hlinkClick r:id="rId8" action="ppaction://hlinkpres?slideindex=1&amp;slidetitle="/>
          </p:cNvPr>
          <p:cNvSpPr/>
          <p:nvPr/>
        </p:nvSpPr>
        <p:spPr>
          <a:xfrm>
            <a:off x="6767870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EC5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3</a:t>
            </a:r>
            <a:endParaRPr lang="en-US" sz="21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สี่เหลี่ยมผืนผ้ามุมมน 64">
            <a:hlinkClick r:id="rId9" action="ppaction://hlinkpres?slideindex=1&amp;slidetitle="/>
          </p:cNvPr>
          <p:cNvSpPr/>
          <p:nvPr/>
        </p:nvSpPr>
        <p:spPr>
          <a:xfrm>
            <a:off x="8896201" y="2193216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EC5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4</a:t>
            </a:r>
            <a:endParaRPr lang="en-US" sz="21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สี่เหลี่ยมผืนผ้ามุมมน 64">
            <a:hlinkClick r:id="rId10" action="ppaction://hlinkpres?slideindex=1&amp;slidetitle="/>
          </p:cNvPr>
          <p:cNvSpPr/>
          <p:nvPr/>
        </p:nvSpPr>
        <p:spPr>
          <a:xfrm>
            <a:off x="2511207" y="2710999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EC5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5</a:t>
            </a:r>
            <a:endParaRPr lang="en-US" sz="21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สี่เหลี่ยมผืนผ้ามุมมน 64">
            <a:hlinkClick r:id="rId11" action="ppaction://hlinkpres?slideindex=1&amp;slidetitle="/>
          </p:cNvPr>
          <p:cNvSpPr/>
          <p:nvPr/>
        </p:nvSpPr>
        <p:spPr>
          <a:xfrm>
            <a:off x="4639539" y="2710999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EC5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6</a:t>
            </a:r>
            <a:endParaRPr lang="en-US" sz="21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สี่เหลี่ยมผืนผ้ามุมมน 64">
            <a:hlinkClick r:id="rId12" action="ppaction://hlinkpres?slideindex=1&amp;slidetitle="/>
          </p:cNvPr>
          <p:cNvSpPr/>
          <p:nvPr/>
        </p:nvSpPr>
        <p:spPr>
          <a:xfrm>
            <a:off x="6767870" y="2710999"/>
            <a:ext cx="1895843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6EC5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7</a:t>
            </a:r>
            <a:endParaRPr lang="en-US" sz="21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สี่เหลี่ยมผืนผ้ามุมมน 64">
            <a:hlinkClick r:id="rId13" action="ppaction://hlinkpres?slideindex=1&amp;slidetitle="/>
            <a:extLst>
              <a:ext uri="{FF2B5EF4-FFF2-40B4-BE49-F238E27FC236}">
                <a16:creationId xmlns:a16="http://schemas.microsoft.com/office/drawing/2014/main" id="{1D7B0DE1-E3BA-4643-932D-23B6F548C26F}"/>
              </a:ext>
            </a:extLst>
          </p:cNvPr>
          <p:cNvSpPr/>
          <p:nvPr/>
        </p:nvSpPr>
        <p:spPr>
          <a:xfrm>
            <a:off x="8896201" y="2696951"/>
            <a:ext cx="1895843" cy="381645"/>
          </a:xfrm>
          <a:prstGeom prst="roundRect">
            <a:avLst/>
          </a:prstGeom>
          <a:solidFill>
            <a:srgbClr val="6EC5F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8</a:t>
            </a:r>
            <a:endParaRPr lang="en-US" sz="21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5038" y="6602069"/>
            <a:ext cx="5670893" cy="858257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6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6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โทร./แฟกซ์. : 0 2622 2999 (อัตโนมัติ 20 คู่สาย) </a:t>
            </a:r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sp>
        <p:nvSpPr>
          <p:cNvPr id="24" name="Flowchart: Data 2"/>
          <p:cNvSpPr/>
          <p:nvPr/>
        </p:nvSpPr>
        <p:spPr>
          <a:xfrm rot="10800000">
            <a:off x="5570401" y="-1"/>
            <a:ext cx="7754860" cy="19867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6EC5F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77" name="Flowchart: Data 2"/>
          <p:cNvSpPr/>
          <p:nvPr/>
        </p:nvSpPr>
        <p:spPr>
          <a:xfrm rot="10800000">
            <a:off x="5484047" y="-9525"/>
            <a:ext cx="7845953" cy="188184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6EC5F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3" name="Flowchart: Data 2"/>
          <p:cNvSpPr/>
          <p:nvPr/>
        </p:nvSpPr>
        <p:spPr>
          <a:xfrm>
            <a:off x="-5696" y="-11803"/>
            <a:ext cx="9022402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rgbClr val="6EC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6" name="Flowchart: Data 2"/>
          <p:cNvSpPr/>
          <p:nvPr/>
        </p:nvSpPr>
        <p:spPr>
          <a:xfrm>
            <a:off x="-6564" y="-9525"/>
            <a:ext cx="9243053" cy="17420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  <a:gd name="connsiteX0" fmla="*/ 6 w 9744"/>
              <a:gd name="connsiteY0" fmla="*/ 10073 h 10073"/>
              <a:gd name="connsiteX1" fmla="*/ 0 w 9744"/>
              <a:gd name="connsiteY1" fmla="*/ 0 h 10073"/>
              <a:gd name="connsiteX2" fmla="*/ 9744 w 9744"/>
              <a:gd name="connsiteY2" fmla="*/ 118 h 10073"/>
              <a:gd name="connsiteX3" fmla="*/ 8006 w 9744"/>
              <a:gd name="connsiteY3" fmla="*/ 10073 h 10073"/>
              <a:gd name="connsiteX4" fmla="*/ 6 w 9744"/>
              <a:gd name="connsiteY4" fmla="*/ 10073 h 10073"/>
              <a:gd name="connsiteX0" fmla="*/ 6 w 9836"/>
              <a:gd name="connsiteY0" fmla="*/ 10000 h 10000"/>
              <a:gd name="connsiteX1" fmla="*/ 0 w 9836"/>
              <a:gd name="connsiteY1" fmla="*/ 0 h 10000"/>
              <a:gd name="connsiteX2" fmla="*/ 9836 w 9836"/>
              <a:gd name="connsiteY2" fmla="*/ 162 h 10000"/>
              <a:gd name="connsiteX3" fmla="*/ 8216 w 9836"/>
              <a:gd name="connsiteY3" fmla="*/ 10000 h 10000"/>
              <a:gd name="connsiteX4" fmla="*/ 6 w 9836"/>
              <a:gd name="connsiteY4" fmla="*/ 10000 h 10000"/>
              <a:gd name="connsiteX0" fmla="*/ 6 w 10061"/>
              <a:gd name="connsiteY0" fmla="*/ 10000 h 10000"/>
              <a:gd name="connsiteX1" fmla="*/ 0 w 10061"/>
              <a:gd name="connsiteY1" fmla="*/ 0 h 10000"/>
              <a:gd name="connsiteX2" fmla="*/ 10061 w 10061"/>
              <a:gd name="connsiteY2" fmla="*/ 117 h 10000"/>
              <a:gd name="connsiteX3" fmla="*/ 8353 w 10061"/>
              <a:gd name="connsiteY3" fmla="*/ 10000 h 10000"/>
              <a:gd name="connsiteX4" fmla="*/ 6 w 10061"/>
              <a:gd name="connsiteY4" fmla="*/ 10000 h 10000"/>
              <a:gd name="connsiteX0" fmla="*/ 6 w 10122"/>
              <a:gd name="connsiteY0" fmla="*/ 10000 h 10000"/>
              <a:gd name="connsiteX1" fmla="*/ 0 w 10122"/>
              <a:gd name="connsiteY1" fmla="*/ 0 h 10000"/>
              <a:gd name="connsiteX2" fmla="*/ 10122 w 10122"/>
              <a:gd name="connsiteY2" fmla="*/ 117 h 10000"/>
              <a:gd name="connsiteX3" fmla="*/ 8353 w 10122"/>
              <a:gd name="connsiteY3" fmla="*/ 10000 h 10000"/>
              <a:gd name="connsiteX4" fmla="*/ 6 w 10122"/>
              <a:gd name="connsiteY4" fmla="*/ 10000 h 10000"/>
              <a:gd name="connsiteX0" fmla="*/ 6 w 10221"/>
              <a:gd name="connsiteY0" fmla="*/ 10000 h 10000"/>
              <a:gd name="connsiteX1" fmla="*/ 0 w 10221"/>
              <a:gd name="connsiteY1" fmla="*/ 0 h 10000"/>
              <a:gd name="connsiteX2" fmla="*/ 10221 w 10221"/>
              <a:gd name="connsiteY2" fmla="*/ 117 h 10000"/>
              <a:gd name="connsiteX3" fmla="*/ 8353 w 10221"/>
              <a:gd name="connsiteY3" fmla="*/ 10000 h 10000"/>
              <a:gd name="connsiteX4" fmla="*/ 6 w 10221"/>
              <a:gd name="connsiteY4" fmla="*/ 10000 h 10000"/>
              <a:gd name="connsiteX0" fmla="*/ 6 w 10254"/>
              <a:gd name="connsiteY0" fmla="*/ 10000 h 10000"/>
              <a:gd name="connsiteX1" fmla="*/ 0 w 10254"/>
              <a:gd name="connsiteY1" fmla="*/ 0 h 10000"/>
              <a:gd name="connsiteX2" fmla="*/ 10254 w 10254"/>
              <a:gd name="connsiteY2" fmla="*/ 52 h 10000"/>
              <a:gd name="connsiteX3" fmla="*/ 8353 w 10254"/>
              <a:gd name="connsiteY3" fmla="*/ 10000 h 10000"/>
              <a:gd name="connsiteX4" fmla="*/ 6 w 10254"/>
              <a:gd name="connsiteY4" fmla="*/ 10000 h 10000"/>
              <a:gd name="connsiteX0" fmla="*/ 6 w 9857"/>
              <a:gd name="connsiteY0" fmla="*/ 10000 h 10000"/>
              <a:gd name="connsiteX1" fmla="*/ 0 w 9857"/>
              <a:gd name="connsiteY1" fmla="*/ 0 h 10000"/>
              <a:gd name="connsiteX2" fmla="*/ 9857 w 9857"/>
              <a:gd name="connsiteY2" fmla="*/ 117 h 10000"/>
              <a:gd name="connsiteX3" fmla="*/ 8353 w 9857"/>
              <a:gd name="connsiteY3" fmla="*/ 10000 h 10000"/>
              <a:gd name="connsiteX4" fmla="*/ 6 w 9857"/>
              <a:gd name="connsiteY4" fmla="*/ 10000 h 10000"/>
              <a:gd name="connsiteX0" fmla="*/ 6 w 10000"/>
              <a:gd name="connsiteY0" fmla="*/ 10000 h 10131"/>
              <a:gd name="connsiteX1" fmla="*/ 0 w 10000"/>
              <a:gd name="connsiteY1" fmla="*/ 0 h 10131"/>
              <a:gd name="connsiteX2" fmla="*/ 10000 w 10000"/>
              <a:gd name="connsiteY2" fmla="*/ 117 h 10131"/>
              <a:gd name="connsiteX3" fmla="*/ 7970 w 10000"/>
              <a:gd name="connsiteY3" fmla="*/ 10131 h 10131"/>
              <a:gd name="connsiteX4" fmla="*/ 6 w 10000"/>
              <a:gd name="connsiteY4" fmla="*/ 10000 h 10131"/>
              <a:gd name="connsiteX0" fmla="*/ 6 w 9866"/>
              <a:gd name="connsiteY0" fmla="*/ 10000 h 10131"/>
              <a:gd name="connsiteX1" fmla="*/ 0 w 9866"/>
              <a:gd name="connsiteY1" fmla="*/ 0 h 10131"/>
              <a:gd name="connsiteX2" fmla="*/ 9866 w 9866"/>
              <a:gd name="connsiteY2" fmla="*/ 248 h 10131"/>
              <a:gd name="connsiteX3" fmla="*/ 7970 w 9866"/>
              <a:gd name="connsiteY3" fmla="*/ 10131 h 10131"/>
              <a:gd name="connsiteX4" fmla="*/ 6 w 9866"/>
              <a:gd name="connsiteY4" fmla="*/ 10000 h 10131"/>
              <a:gd name="connsiteX0" fmla="*/ 6 w 9938"/>
              <a:gd name="connsiteY0" fmla="*/ 9871 h 10000"/>
              <a:gd name="connsiteX1" fmla="*/ 0 w 9938"/>
              <a:gd name="connsiteY1" fmla="*/ 0 h 10000"/>
              <a:gd name="connsiteX2" fmla="*/ 9938 w 9938"/>
              <a:gd name="connsiteY2" fmla="*/ 112 h 10000"/>
              <a:gd name="connsiteX3" fmla="*/ 8078 w 9938"/>
              <a:gd name="connsiteY3" fmla="*/ 10000 h 10000"/>
              <a:gd name="connsiteX4" fmla="*/ 6 w 9938"/>
              <a:gd name="connsiteY4" fmla="*/ 9871 h 10000"/>
              <a:gd name="connsiteX0" fmla="*/ 6 w 9898"/>
              <a:gd name="connsiteY0" fmla="*/ 9871 h 10000"/>
              <a:gd name="connsiteX1" fmla="*/ 0 w 9898"/>
              <a:gd name="connsiteY1" fmla="*/ 0 h 10000"/>
              <a:gd name="connsiteX2" fmla="*/ 9898 w 9898"/>
              <a:gd name="connsiteY2" fmla="*/ 156 h 10000"/>
              <a:gd name="connsiteX3" fmla="*/ 8128 w 9898"/>
              <a:gd name="connsiteY3" fmla="*/ 10000 h 10000"/>
              <a:gd name="connsiteX4" fmla="*/ 6 w 9898"/>
              <a:gd name="connsiteY4" fmla="*/ 9871 h 10000"/>
              <a:gd name="connsiteX0" fmla="*/ 6 w 10000"/>
              <a:gd name="connsiteY0" fmla="*/ 9871 h 9956"/>
              <a:gd name="connsiteX1" fmla="*/ 0 w 10000"/>
              <a:gd name="connsiteY1" fmla="*/ 0 h 9956"/>
              <a:gd name="connsiteX2" fmla="*/ 10000 w 10000"/>
              <a:gd name="connsiteY2" fmla="*/ 156 h 9956"/>
              <a:gd name="connsiteX3" fmla="*/ 8037 w 10000"/>
              <a:gd name="connsiteY3" fmla="*/ 9956 h 9956"/>
              <a:gd name="connsiteX4" fmla="*/ 6 w 10000"/>
              <a:gd name="connsiteY4" fmla="*/ 9871 h 9956"/>
              <a:gd name="connsiteX0" fmla="*/ 6 w 9952"/>
              <a:gd name="connsiteY0" fmla="*/ 9915 h 10000"/>
              <a:gd name="connsiteX1" fmla="*/ 0 w 9952"/>
              <a:gd name="connsiteY1" fmla="*/ 0 h 10000"/>
              <a:gd name="connsiteX2" fmla="*/ 9952 w 9952"/>
              <a:gd name="connsiteY2" fmla="*/ 157 h 10000"/>
              <a:gd name="connsiteX3" fmla="*/ 8037 w 9952"/>
              <a:gd name="connsiteY3" fmla="*/ 10000 h 10000"/>
              <a:gd name="connsiteX4" fmla="*/ 6 w 9952"/>
              <a:gd name="connsiteY4" fmla="*/ 9915 h 10000"/>
              <a:gd name="connsiteX0" fmla="*/ 6 w 10237"/>
              <a:gd name="connsiteY0" fmla="*/ 9960 h 10045"/>
              <a:gd name="connsiteX1" fmla="*/ 0 w 10237"/>
              <a:gd name="connsiteY1" fmla="*/ 45 h 10045"/>
              <a:gd name="connsiteX2" fmla="*/ 10237 w 10237"/>
              <a:gd name="connsiteY2" fmla="*/ 0 h 10045"/>
              <a:gd name="connsiteX3" fmla="*/ 8076 w 10237"/>
              <a:gd name="connsiteY3" fmla="*/ 10045 h 10045"/>
              <a:gd name="connsiteX4" fmla="*/ 6 w 10237"/>
              <a:gd name="connsiteY4" fmla="*/ 9960 h 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" h="10045">
                <a:moveTo>
                  <a:pt x="6" y="9960"/>
                </a:moveTo>
                <a:cubicBezTo>
                  <a:pt x="4" y="6710"/>
                  <a:pt x="2" y="3294"/>
                  <a:pt x="0" y="45"/>
                </a:cubicBezTo>
                <a:lnTo>
                  <a:pt x="10237" y="0"/>
                </a:lnTo>
                <a:lnTo>
                  <a:pt x="8076" y="10045"/>
                </a:lnTo>
                <a:lnTo>
                  <a:pt x="6" y="9960"/>
                </a:lnTo>
                <a:close/>
              </a:path>
            </a:pathLst>
          </a:custGeom>
          <a:solidFill>
            <a:srgbClr val="6EC5F1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dirty="0"/>
              <a:t> </a:t>
            </a:r>
            <a:endParaRPr lang="en-US" dirty="0"/>
          </a:p>
        </p:txBody>
      </p:sp>
      <p:sp>
        <p:nvSpPr>
          <p:cNvPr id="96" name="Rounded Rectangle 95"/>
          <p:cNvSpPr/>
          <p:nvPr/>
        </p:nvSpPr>
        <p:spPr>
          <a:xfrm>
            <a:off x="5732331" y="149798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9" name="มนมุมสี่เหลี่ยมผืนผ้าด้านทแยงมุม 14"/>
          <p:cNvSpPr/>
          <p:nvPr/>
        </p:nvSpPr>
        <p:spPr>
          <a:xfrm>
            <a:off x="-367934" y="-20743"/>
            <a:ext cx="3357179" cy="82322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0" name="Picture 2" descr="K:\TSM 3-A\Logo Aksorn\Aksorn Charoen Tat_2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428417" y="127000"/>
            <a:ext cx="1910657" cy="5808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TextBox 60"/>
          <p:cNvSpPr txBox="1"/>
          <p:nvPr/>
        </p:nvSpPr>
        <p:spPr>
          <a:xfrm>
            <a:off x="9550796" y="952874"/>
            <a:ext cx="3384000" cy="61240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ชั้นมัธยมศึกษาปีที่ 3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95737" y="198947"/>
            <a:ext cx="6346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b="1" dirty="0">
                <a:solidFill>
                  <a:srgbClr val="6EC5F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การงานอาชีพ</a:t>
            </a:r>
            <a:endParaRPr lang="en-US" sz="6000" b="1" dirty="0">
              <a:solidFill>
                <a:srgbClr val="6EC5F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48098" y="1442689"/>
            <a:ext cx="4174823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กลุ่มสาระการเรียนรู้การงานอาชีพ</a:t>
            </a:r>
          </a:p>
        </p:txBody>
      </p:sp>
      <p:sp>
        <p:nvSpPr>
          <p:cNvPr id="29" name="สี่เหลี่ยมผืนผ้า 62"/>
          <p:cNvSpPr/>
          <p:nvPr/>
        </p:nvSpPr>
        <p:spPr>
          <a:xfrm>
            <a:off x="-14028" y="6600332"/>
            <a:ext cx="13344028" cy="888569"/>
          </a:xfrm>
          <a:prstGeom prst="rect">
            <a:avLst/>
          </a:prstGeom>
          <a:solidFill>
            <a:srgbClr val="6EC5F1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8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900" y="634999"/>
            <a:ext cx="12382500" cy="671552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3462338" y="-85725"/>
            <a:ext cx="6397625" cy="1168400"/>
            <a:chOff x="149225" y="-85725"/>
            <a:chExt cx="6397625" cy="1168400"/>
          </a:xfrm>
        </p:grpSpPr>
        <p:sp>
          <p:nvSpPr>
            <p:cNvPr id="8" name="Rectangle: Diagonal Corners Rounded 13">
              <a:extLst>
                <a:ext uri="{FF2B5EF4-FFF2-40B4-BE49-F238E27FC236}">
                  <a16:creationId xmlns:a16="http://schemas.microsoft.com/office/drawing/2014/main" id="{7B5ABE38-725C-4B57-8572-C47B42BBF571}"/>
                </a:ext>
              </a:extLst>
            </p:cNvPr>
            <p:cNvSpPr/>
            <p:nvPr/>
          </p:nvSpPr>
          <p:spPr>
            <a:xfrm flipV="1">
              <a:off x="1492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>
              <a:off x="62960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238125" y="-85725"/>
              <a:ext cx="6219825" cy="1168400"/>
              <a:chOff x="238125" y="-85725"/>
              <a:chExt cx="6219825" cy="1168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238125" y="-85725"/>
                <a:ext cx="6219825" cy="1168400"/>
                <a:chOff x="238125" y="-85725"/>
                <a:chExt cx="6219825" cy="1168400"/>
              </a:xfrm>
            </p:grpSpPr>
            <p:sp>
              <p:nvSpPr>
                <p:cNvPr id="13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285750" y="-31750"/>
                  <a:ext cx="6172200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4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238125" y="-85725"/>
                  <a:ext cx="6172200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176619" y="167154"/>
                <a:ext cx="4342856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การหางาน หรือตำแหน่งที่ว่าง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642537" y="1468035"/>
            <a:ext cx="3225474" cy="646331"/>
            <a:chOff x="9473305" y="1185248"/>
            <a:chExt cx="3225474" cy="646331"/>
          </a:xfrm>
        </p:grpSpPr>
        <p:sp>
          <p:nvSpPr>
            <p:cNvPr id="40" name="Rectangle 39"/>
            <p:cNvSpPr/>
            <p:nvPr/>
          </p:nvSpPr>
          <p:spPr>
            <a:xfrm>
              <a:off x="9589535" y="1210035"/>
              <a:ext cx="2993014" cy="5164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473305" y="1237127"/>
              <a:ext cx="97758" cy="458893"/>
            </a:xfrm>
            <a:prstGeom prst="rect">
              <a:avLst/>
            </a:prstGeom>
            <a:solidFill>
              <a:srgbClr val="2D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2601021" y="1237127"/>
              <a:ext cx="97758" cy="458893"/>
            </a:xfrm>
            <a:prstGeom prst="rect">
              <a:avLst/>
            </a:prstGeom>
            <a:solidFill>
              <a:srgbClr val="2D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37383" y="1185248"/>
              <a:ext cx="30973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การสำรวจหาแหล่งงาน</a:t>
              </a:r>
              <a:endParaRPr lang="en-US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7416732" y="2348558"/>
            <a:ext cx="0" cy="377200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7361800" y="2439796"/>
            <a:ext cx="3768298" cy="461665"/>
            <a:chOff x="297576" y="5076732"/>
            <a:chExt cx="3768298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442766" y="5076732"/>
              <a:ext cx="3623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สื่ออิเล็กทรอนิกส์ หรือเว็บไซต์หางานต่าง ๆ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361800" y="2886564"/>
            <a:ext cx="3774710" cy="461665"/>
            <a:chOff x="297576" y="5076732"/>
            <a:chExt cx="3774710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442766" y="5076732"/>
              <a:ext cx="3629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สำนักงานคณะกรรมการข้าราชการ</a:t>
              </a:r>
              <a:r>
                <a:rPr lang="th-TH" sz="2400" dirty="0" err="1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พลเรือน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361800" y="3333332"/>
            <a:ext cx="3442888" cy="461665"/>
            <a:chOff x="297576" y="5076732"/>
            <a:chExt cx="3442888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442766" y="5076732"/>
              <a:ext cx="3297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ประกาศรับสมัครงาน เช่น หนังสือพิมพ์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361800" y="3780100"/>
            <a:ext cx="2984429" cy="461665"/>
            <a:chOff x="297576" y="5076732"/>
            <a:chExt cx="2984429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442766" y="5076732"/>
              <a:ext cx="28392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ติดต่อในองค์กรที่สนใจด้วยตนเอง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361800" y="4226868"/>
            <a:ext cx="3330677" cy="461665"/>
            <a:chOff x="297576" y="5076732"/>
            <a:chExt cx="3330677" cy="461665"/>
          </a:xfrm>
        </p:grpSpPr>
        <p:sp>
          <p:nvSpPr>
            <p:cNvPr id="93" name="TextBox 92"/>
            <p:cNvSpPr txBox="1"/>
            <p:nvPr/>
          </p:nvSpPr>
          <p:spPr>
            <a:xfrm>
              <a:off x="442766" y="5076732"/>
              <a:ext cx="3185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สอบถามจากญาติ พี่น้อง และเพื่อน ๆ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361800" y="4673636"/>
            <a:ext cx="3757076" cy="830997"/>
            <a:chOff x="297576" y="5076732"/>
            <a:chExt cx="3757076" cy="830997"/>
          </a:xfrm>
        </p:grpSpPr>
        <p:sp>
          <p:nvSpPr>
            <p:cNvPr id="96" name="TextBox 95"/>
            <p:cNvSpPr txBox="1"/>
            <p:nvPr/>
          </p:nvSpPr>
          <p:spPr>
            <a:xfrm>
              <a:off x="442766" y="5076732"/>
              <a:ext cx="36118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หน่วยงานราชการ เช่น สำนักงานจัดหางาน</a:t>
              </a:r>
              <a:b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ประจำจังหวัด กรมจัดหางาน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361800" y="5489733"/>
            <a:ext cx="3548686" cy="830997"/>
            <a:chOff x="297576" y="5076732"/>
            <a:chExt cx="3548686" cy="830997"/>
          </a:xfrm>
        </p:grpSpPr>
        <p:sp>
          <p:nvSpPr>
            <p:cNvPr id="99" name="TextBox 98"/>
            <p:cNvSpPr txBox="1"/>
            <p:nvPr/>
          </p:nvSpPr>
          <p:spPr>
            <a:xfrm>
              <a:off x="442766" y="5076732"/>
              <a:ext cx="34034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หน่วยจัดหางานและตำแหน่งว่างงานของ</a:t>
              </a:r>
              <a:b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สถาบันการศึกษาต่าง ๆ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3074" name="Picture 2" descr="E:\การงานอาชีพ\การงานอาชีพ ม3 หน่วย8 แนวทางการเข้าสู่อาชีพ\Pic\การสำรวจหาแหล่ง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65" y="1651524"/>
            <a:ext cx="6281410" cy="49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42876"/>
            <a:ext cx="12865100" cy="7207644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4002" y="1218462"/>
            <a:ext cx="7958508" cy="90561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6D9">
                  <a:shade val="100000"/>
                  <a:satMod val="115000"/>
                </a:srgbClr>
              </a:gs>
              <a:gs pos="8000">
                <a:srgbClr val="FFF6D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574001" y="2229927"/>
            <a:ext cx="7958508" cy="90463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D2F2EF"/>
              </a:gs>
              <a:gs pos="8000">
                <a:srgbClr val="D2F2E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8487" y="322239"/>
            <a:ext cx="6588094" cy="798063"/>
            <a:chOff x="221616" y="317500"/>
            <a:chExt cx="6588094" cy="798063"/>
          </a:xfrm>
        </p:grpSpPr>
        <p:grpSp>
          <p:nvGrpSpPr>
            <p:cNvPr id="14" name="Group 13"/>
            <p:cNvGrpSpPr/>
            <p:nvPr/>
          </p:nvGrpSpPr>
          <p:grpSpPr>
            <a:xfrm>
              <a:off x="221616" y="317500"/>
              <a:ext cx="6588094" cy="798063"/>
              <a:chOff x="253367" y="317500"/>
              <a:chExt cx="4530087" cy="798063"/>
            </a:xfrm>
          </p:grpSpPr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3C1531F4-A05B-43A0-BBF6-62B3433F263E}"/>
                  </a:ext>
                </a:extLst>
              </p:cNvPr>
              <p:cNvSpPr/>
              <p:nvPr/>
            </p:nvSpPr>
            <p:spPr>
              <a:xfrm flipH="1" flipV="1">
                <a:off x="253367" y="1034608"/>
                <a:ext cx="69905" cy="80955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B402F9-9AE5-47EA-9144-77DC26F71F61}"/>
                  </a:ext>
                </a:extLst>
              </p:cNvPr>
              <p:cNvSpPr/>
              <p:nvPr/>
            </p:nvSpPr>
            <p:spPr>
              <a:xfrm>
                <a:off x="253367" y="317500"/>
                <a:ext cx="4530087" cy="717108"/>
              </a:xfrm>
              <a:prstGeom prst="rect">
                <a:avLst/>
              </a:prstGeom>
              <a:solidFill>
                <a:srgbClr val="E96773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83333A-F4A7-4ABA-8112-EE42FFA7C463}"/>
                </a:ext>
              </a:extLst>
            </p:cNvPr>
            <p:cNvSpPr/>
            <p:nvPr/>
          </p:nvSpPr>
          <p:spPr>
            <a:xfrm>
              <a:off x="357361" y="326722"/>
              <a:ext cx="605486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การประเมินทางเลือกในการประกอบอาชีพ</a:t>
              </a:r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28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0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21410" y="1386164"/>
            <a:ext cx="585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กำหนดปัญหา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หรืออุปสรรคที่กำลังตัดสินใจให้ชัดเจน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21410" y="2399391"/>
            <a:ext cx="5639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rgbClr val="28A498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สำรวจข้อมูลของทางเลือก </a:t>
            </a: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อาชีพที่จะเลือกทำ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121197" y="1115547"/>
            <a:ext cx="905613" cy="1107996"/>
            <a:chOff x="4273235" y="1115547"/>
            <a:chExt cx="905613" cy="1107996"/>
          </a:xfrm>
        </p:grpSpPr>
        <p:sp>
          <p:nvSpPr>
            <p:cNvPr id="31" name="Oval 30"/>
            <p:cNvSpPr/>
            <p:nvPr/>
          </p:nvSpPr>
          <p:spPr>
            <a:xfrm>
              <a:off x="4273235" y="1218462"/>
              <a:ext cx="905613" cy="90561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73407" y="1115547"/>
              <a:ext cx="50526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/>
                  <a:cs typeface="TH Sarabun New" panose="020B0500040200020003" pitchFamily="34" charset="-34"/>
                </a:rPr>
                <a:t>1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121197" y="2158747"/>
            <a:ext cx="905613" cy="1107996"/>
            <a:chOff x="4273235" y="2158747"/>
            <a:chExt cx="905613" cy="1107996"/>
          </a:xfrm>
        </p:grpSpPr>
        <p:sp>
          <p:nvSpPr>
            <p:cNvPr id="34" name="Oval 33"/>
            <p:cNvSpPr/>
            <p:nvPr/>
          </p:nvSpPr>
          <p:spPr>
            <a:xfrm>
              <a:off x="4273235" y="2228949"/>
              <a:ext cx="905613" cy="905613"/>
            </a:xfrm>
            <a:prstGeom prst="ellipse">
              <a:avLst/>
            </a:prstGeom>
            <a:solidFill>
              <a:srgbClr val="2AAFA2"/>
            </a:solidFill>
            <a:ln>
              <a:solidFill>
                <a:srgbClr val="2AAF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73407" y="2158747"/>
              <a:ext cx="505267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6600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/>
                  <a:cs typeface="TH Sarabun New" panose="020B0500040200020003" pitchFamily="34" charset="-34"/>
                </a:rPr>
                <a:t>2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21197" y="3141006"/>
            <a:ext cx="8411312" cy="1107996"/>
            <a:chOff x="4121197" y="3141006"/>
            <a:chExt cx="8411312" cy="1107996"/>
          </a:xfrm>
        </p:grpSpPr>
        <p:sp>
          <p:nvSpPr>
            <p:cNvPr id="55" name="Rectangle 54"/>
            <p:cNvSpPr/>
            <p:nvPr/>
          </p:nvSpPr>
          <p:spPr>
            <a:xfrm>
              <a:off x="4574000" y="3239436"/>
              <a:ext cx="7958509" cy="90561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C5E6FF"/>
                </a:gs>
                <a:gs pos="8000">
                  <a:srgbClr val="C5E6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21410" y="3412618"/>
              <a:ext cx="63113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เปรียบเทียบแต่ละทางเลือก 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ว่ามีความแตกต่างกันอย่างไร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121197" y="3141006"/>
              <a:ext cx="905613" cy="1107996"/>
              <a:chOff x="4273235" y="3141006"/>
              <a:chExt cx="905613" cy="110799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273235" y="3239436"/>
                <a:ext cx="905613" cy="90561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473407" y="3141006"/>
                <a:ext cx="50526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6600" b="1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Calibri"/>
                    <a:cs typeface="TH Sarabun New" panose="020B0500040200020003" pitchFamily="34" charset="-34"/>
                  </a:rPr>
                  <a:t>3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4121197" y="4166544"/>
            <a:ext cx="8411311" cy="1107996"/>
            <a:chOff x="4121197" y="4166544"/>
            <a:chExt cx="8411311" cy="1107996"/>
          </a:xfrm>
        </p:grpSpPr>
        <p:sp>
          <p:nvSpPr>
            <p:cNvPr id="56" name="Rectangle 55"/>
            <p:cNvSpPr/>
            <p:nvPr/>
          </p:nvSpPr>
          <p:spPr>
            <a:xfrm>
              <a:off x="4574001" y="4249923"/>
              <a:ext cx="7958507" cy="90561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8000">
                  <a:srgbClr val="EFE5F7"/>
                </a:gs>
                <a:gs pos="100000">
                  <a:srgbClr val="EFE5F7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21410" y="4425845"/>
              <a:ext cx="6566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สำรวจข้อมูลที่เกี่ยวข้อง 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เกี่ยวกับการตัดสินใจให้</a:t>
              </a:r>
              <a:r>
                <a:rPr lang="th-TH" sz="32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ได้มาก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ที่สุด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4121197" y="4166544"/>
              <a:ext cx="905613" cy="1107996"/>
              <a:chOff x="4273235" y="4166544"/>
              <a:chExt cx="905613" cy="1107996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273235" y="4249923"/>
                <a:ext cx="905613" cy="905613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473407" y="4166544"/>
                <a:ext cx="50526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6600" b="1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Calibri"/>
                    <a:cs typeface="TH Sarabun New" panose="020B0500040200020003" pitchFamily="34" charset="-34"/>
                  </a:rPr>
                  <a:t>4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4121197" y="5182207"/>
            <a:ext cx="8411311" cy="1107996"/>
            <a:chOff x="4121197" y="5182207"/>
            <a:chExt cx="8411311" cy="1107996"/>
          </a:xfrm>
        </p:grpSpPr>
        <p:sp>
          <p:nvSpPr>
            <p:cNvPr id="57" name="Rectangle 56"/>
            <p:cNvSpPr/>
            <p:nvPr/>
          </p:nvSpPr>
          <p:spPr>
            <a:xfrm>
              <a:off x="4574001" y="5260412"/>
              <a:ext cx="7958507" cy="90561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000">
                  <a:srgbClr val="F9DFE5"/>
                </a:gs>
                <a:gs pos="100000">
                  <a:srgbClr val="F9DFE5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21410" y="5439072"/>
              <a:ext cx="58961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ED456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แปลความข้อมูล 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โดยพิจารณาถึงความสำคัญเป็นหลัก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121197" y="5182207"/>
              <a:ext cx="905613" cy="1107996"/>
              <a:chOff x="4273235" y="5182207"/>
              <a:chExt cx="905613" cy="1107996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273235" y="5260410"/>
                <a:ext cx="905613" cy="905613"/>
              </a:xfrm>
              <a:prstGeom prst="ellipse">
                <a:avLst/>
              </a:prstGeom>
              <a:solidFill>
                <a:srgbClr val="ED4569"/>
              </a:solidFill>
              <a:ln>
                <a:solidFill>
                  <a:srgbClr val="ED45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473407" y="5182207"/>
                <a:ext cx="50526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6600" b="1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Calibri"/>
                    <a:cs typeface="TH Sarabun New" panose="020B0500040200020003" pitchFamily="34" charset="-34"/>
                  </a:rPr>
                  <a:t>5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4121197" y="6186762"/>
            <a:ext cx="8411312" cy="1107996"/>
            <a:chOff x="4121197" y="6186762"/>
            <a:chExt cx="8411312" cy="1107996"/>
          </a:xfrm>
        </p:grpSpPr>
        <p:sp>
          <p:nvSpPr>
            <p:cNvPr id="58" name="Rectangle 57"/>
            <p:cNvSpPr/>
            <p:nvPr/>
          </p:nvSpPr>
          <p:spPr>
            <a:xfrm>
              <a:off x="4574001" y="6270895"/>
              <a:ext cx="7958508" cy="90561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000">
                  <a:srgbClr val="EBF6DE"/>
                </a:gs>
                <a:gs pos="100000">
                  <a:srgbClr val="EBF6DE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21410" y="6452301"/>
              <a:ext cx="7127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7AB73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ให้น้ำหนักความสำคัญของแต่ละตัวเลือก</a:t>
              </a:r>
              <a:r>
                <a:rPr lang="th-TH" sz="3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เพื่อหาตัวเลือกที่ดีที่สุด</a:t>
              </a:r>
              <a:endPara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4121197" y="6186762"/>
              <a:ext cx="905613" cy="1107996"/>
              <a:chOff x="4273235" y="6186762"/>
              <a:chExt cx="905613" cy="1107996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4273235" y="6270895"/>
                <a:ext cx="905613" cy="905613"/>
              </a:xfrm>
              <a:prstGeom prst="ellipse">
                <a:avLst/>
              </a:prstGeom>
              <a:solidFill>
                <a:srgbClr val="7AB73A"/>
              </a:solidFill>
              <a:ln>
                <a:solidFill>
                  <a:srgbClr val="7AB7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4473407" y="6186762"/>
                <a:ext cx="505267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6600" b="1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Calibri"/>
                    <a:cs typeface="TH Sarabun New" panose="020B0500040200020003" pitchFamily="34" charset="-34"/>
                  </a:rPr>
                  <a:t>6</a:t>
                </a:r>
                <a:endParaRPr lang="en-US" sz="66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098" name="Picture 2" descr="E:\การงานอาชีพ\การงานอาชีพ ม3 หน่วย8 แนวทางการเข้าสู่อาชีพ\Pic\การประเมินทางเลือกในการประกอบอาชีพ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226" y="1269663"/>
            <a:ext cx="2953446" cy="58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4" grpId="0" animBg="1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228600" y="142876"/>
            <a:ext cx="12865100" cy="7207644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59617" y="1206165"/>
            <a:ext cx="3953169" cy="5889558"/>
          </a:xfrm>
          <a:prstGeom prst="roundRect">
            <a:avLst>
              <a:gd name="adj" fmla="val 5529"/>
            </a:avLst>
          </a:prstGeom>
          <a:solidFill>
            <a:srgbClr val="EEF8D4"/>
          </a:solidFill>
          <a:ln w="12700">
            <a:solidFill>
              <a:srgbClr val="009A4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684566" y="1206165"/>
            <a:ext cx="3953169" cy="5889558"/>
          </a:xfrm>
          <a:prstGeom prst="roundRect">
            <a:avLst>
              <a:gd name="adj" fmla="val 5953"/>
            </a:avLst>
          </a:prstGeom>
          <a:solidFill>
            <a:srgbClr val="FFEBE5"/>
          </a:solidFill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909514" y="1206165"/>
            <a:ext cx="3953169" cy="5889558"/>
          </a:xfrm>
          <a:prstGeom prst="roundRect">
            <a:avLst>
              <a:gd name="adj" fmla="val 6379"/>
            </a:avLst>
          </a:prstGeom>
          <a:solidFill>
            <a:srgbClr val="E9F9FD"/>
          </a:solidFill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8487" y="322239"/>
            <a:ext cx="5340204" cy="798063"/>
            <a:chOff x="221616" y="317500"/>
            <a:chExt cx="5340204" cy="798063"/>
          </a:xfrm>
        </p:grpSpPr>
        <p:grpSp>
          <p:nvGrpSpPr>
            <p:cNvPr id="6" name="Group 5"/>
            <p:cNvGrpSpPr/>
            <p:nvPr/>
          </p:nvGrpSpPr>
          <p:grpSpPr>
            <a:xfrm>
              <a:off x="221616" y="317500"/>
              <a:ext cx="5340204" cy="798063"/>
              <a:chOff x="253367" y="317500"/>
              <a:chExt cx="3672016" cy="798063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3C1531F4-A05B-43A0-BBF6-62B3433F263E}"/>
                  </a:ext>
                </a:extLst>
              </p:cNvPr>
              <p:cNvSpPr/>
              <p:nvPr/>
            </p:nvSpPr>
            <p:spPr>
              <a:xfrm flipH="1" flipV="1">
                <a:off x="253367" y="1034608"/>
                <a:ext cx="69905" cy="80955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B402F9-9AE5-47EA-9144-77DC26F71F61}"/>
                  </a:ext>
                </a:extLst>
              </p:cNvPr>
              <p:cNvSpPr/>
              <p:nvPr/>
            </p:nvSpPr>
            <p:spPr>
              <a:xfrm>
                <a:off x="253367" y="317500"/>
                <a:ext cx="3672016" cy="71710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83333A-F4A7-4ABA-8112-EE42FFA7C463}"/>
                </a:ext>
              </a:extLst>
            </p:cNvPr>
            <p:cNvSpPr/>
            <p:nvPr/>
          </p:nvSpPr>
          <p:spPr>
            <a:xfrm>
              <a:off x="357361" y="326722"/>
              <a:ext cx="49503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การประเมินตนเอง เพื่อเข้าสู่อาชีพ</a:t>
              </a:r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pic>
        <p:nvPicPr>
          <p:cNvPr id="76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78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32134" y="4266003"/>
            <a:ext cx="1608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9A4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สำรวจข้อมูล</a:t>
            </a:r>
          </a:p>
          <a:p>
            <a:pPr algn="ctr"/>
            <a:r>
              <a:rPr lang="th-TH" sz="2800" b="1" dirty="0">
                <a:solidFill>
                  <a:srgbClr val="009A4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เกี่ยวกับตนเอง</a:t>
            </a:r>
            <a:endParaRPr lang="en-US" sz="2800" dirty="0">
              <a:solidFill>
                <a:srgbClr val="009A4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H="1">
            <a:off x="1605849" y="5220110"/>
            <a:ext cx="1660704" cy="0"/>
          </a:xfrm>
          <a:prstGeom prst="line">
            <a:avLst/>
          </a:prstGeom>
          <a:ln w="38100">
            <a:solidFill>
              <a:srgbClr val="009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61278" y="5241347"/>
            <a:ext cx="294984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สำรวจตนเองในด้านต่าง ๆ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ความรู้ ทักษะ เงินทุน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 เครื่องมือที่จำเป็นต่อ</a:t>
            </a:r>
            <a:b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การประกอบอาชีพว่ามีหรือไม่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54918" y="4266003"/>
            <a:ext cx="2212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</a:t>
            </a:r>
          </a:p>
          <a:p>
            <a:pPr algn="ctr"/>
            <a:r>
              <a:rPr lang="th-TH" sz="28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ความถนัดของตนเอง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5830798" y="5220110"/>
            <a:ext cx="166070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686893" y="5241347"/>
            <a:ext cx="394851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สำรวจความถนัดของตนเอง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ในด้านต่าง ๆ เช่น มีความสามารถในการ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คำนวณ การใช้ภาษา การใช้เทคโนโลยี 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การใช้เครื่องมือต่าง ๆ หรือไม่</a:t>
            </a:r>
            <a:endParaRPr lang="en-US" sz="2800" b="1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755166" y="4266003"/>
            <a:ext cx="2242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สำรวจเจตคติที่ดี</a:t>
            </a:r>
          </a:p>
          <a:p>
            <a:pPr algn="ctr"/>
            <a:r>
              <a:rPr lang="th-TH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ในการประกอบอาชีพ</a:t>
            </a:r>
            <a:endParaRPr lang="en-US" sz="28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10046272" y="5220110"/>
            <a:ext cx="16607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8992794" y="5241347"/>
            <a:ext cx="37866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สำรวจเจตคติที่ดีในด้านต่าง ๆ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มีความรัก มีความศรัทธาในอาชีพ 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มีความภาคภูมิใจในการประกอบอาชีพ</a:t>
            </a:r>
          </a:p>
          <a:p>
            <a:pPr algn="ctr"/>
            <a:r>
              <a:rPr lang="th-TH" sz="2800" dirty="0">
                <a:solidFill>
                  <a:sysClr val="windowText" lastClr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ที่ต้องการหรือไม่</a:t>
            </a:r>
            <a:endParaRPr lang="en-US" sz="2800" b="1" dirty="0">
              <a:solidFill>
                <a:sysClr val="windowText" lastClr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146" name="Picture 2" descr="E:\การงานอาชีพ\การงานอาชีพ ม3 หน่วย8 แนวทางการเข้าสู่อาชีพ\Pic\การประเมินตนเองเพื่อเข้าสู่อาชีพ-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9158" y="1283378"/>
            <a:ext cx="3494937" cy="29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การงานอาชีพ\การงานอาชีพ ม3 หน่วย8 แนวทางการเข้าสู่อาชีพ\Pic\การประเมินตนเองเพื่อเข้าสู่อาชีพ-0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680" y="1283378"/>
            <a:ext cx="3494937" cy="31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การงานอาชีพ\การงานอาชีพ ม3 หน่วย8 แนวทางการเข้าสู่อาชีพ\Pic\การประเมินตนเองเพื่อเข้าสู่อาชีพ-0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4" y="1307993"/>
            <a:ext cx="3494937" cy="29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0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81" grpId="0"/>
      <p:bldP spid="82" grpId="0"/>
      <p:bldP spid="85" grpId="0"/>
      <p:bldP spid="87" grpId="0"/>
      <p:bldP spid="88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8600" y="142876"/>
            <a:ext cx="12865100" cy="7207644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486" y="322239"/>
            <a:ext cx="7409149" cy="798063"/>
            <a:chOff x="221615" y="317500"/>
            <a:chExt cx="7409149" cy="798063"/>
          </a:xfrm>
        </p:grpSpPr>
        <p:grpSp>
          <p:nvGrpSpPr>
            <p:cNvPr id="28" name="Group 27"/>
            <p:cNvGrpSpPr/>
            <p:nvPr/>
          </p:nvGrpSpPr>
          <p:grpSpPr>
            <a:xfrm>
              <a:off x="221615" y="317500"/>
              <a:ext cx="7409149" cy="798063"/>
              <a:chOff x="253366" y="317500"/>
              <a:chExt cx="5094658" cy="798063"/>
            </a:xfrm>
          </p:grpSpPr>
          <p:sp>
            <p:nvSpPr>
              <p:cNvPr id="30" name="Right Triangle 29">
                <a:extLst>
                  <a:ext uri="{FF2B5EF4-FFF2-40B4-BE49-F238E27FC236}">
                    <a16:creationId xmlns:a16="http://schemas.microsoft.com/office/drawing/2014/main" id="{3C1531F4-A05B-43A0-BBF6-62B3433F263E}"/>
                  </a:ext>
                </a:extLst>
              </p:cNvPr>
              <p:cNvSpPr/>
              <p:nvPr/>
            </p:nvSpPr>
            <p:spPr>
              <a:xfrm flipH="1" flipV="1">
                <a:off x="253367" y="1034608"/>
                <a:ext cx="69905" cy="80955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2B402F9-9AE5-47EA-9144-77DC26F71F61}"/>
                  </a:ext>
                </a:extLst>
              </p:cNvPr>
              <p:cNvSpPr/>
              <p:nvPr/>
            </p:nvSpPr>
            <p:spPr>
              <a:xfrm>
                <a:off x="253366" y="317500"/>
                <a:ext cx="5094658" cy="717108"/>
              </a:xfrm>
              <a:prstGeom prst="rect">
                <a:avLst/>
              </a:prstGeom>
              <a:solidFill>
                <a:srgbClr val="009A46"/>
              </a:solidFill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83333A-F4A7-4ABA-8112-EE42FFA7C463}"/>
                </a:ext>
              </a:extLst>
            </p:cNvPr>
            <p:cNvSpPr/>
            <p:nvPr/>
          </p:nvSpPr>
          <p:spPr>
            <a:xfrm>
              <a:off x="357361" y="326722"/>
              <a:ext cx="710803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รูปแบบการประเมินทางเลือกในการประกอบอาชีพ</a:t>
              </a:r>
              <a:endPara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2" name="Straight Connector 1"/>
          <p:cNvCxnSpPr/>
          <p:nvPr/>
        </p:nvCxnSpPr>
        <p:spPr>
          <a:xfrm>
            <a:off x="1226348" y="1299408"/>
            <a:ext cx="0" cy="5708129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67088" y="1284431"/>
            <a:ext cx="527580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แนวโน้มตลาดแรงงาน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พิจารณาว่าในอนาคตความต้องการ</a:t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ในตำแหน่งงานนั้น ๆ จะเพิ่มขึ้น หรือลดน้อยลง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Oval 4"/>
          <p:cNvSpPr/>
          <p:nvPr/>
        </p:nvSpPr>
        <p:spPr>
          <a:xfrm flipH="1">
            <a:off x="1171416" y="1471123"/>
            <a:ext cx="109865" cy="1098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7088" y="2110949"/>
            <a:ext cx="54970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ลักษณะงาน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ศึกษาลักษณะและรูปแบบของงานว่าเป็นอย่างไร</a:t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สอดคล้องกับลักษณะของตนเองหรือไม่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1171416" y="2299458"/>
            <a:ext cx="109865" cy="1098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088" y="2937467"/>
            <a:ext cx="48910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สภาพแวดล้อม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สำรวจสภาพแวดล้อมของสถานที่ และ</a:t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สภาพแวดล้อมจากเพื่อนร่วมงาน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 flipH="1">
            <a:off x="1171416" y="3115107"/>
            <a:ext cx="109865" cy="1098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7088" y="3763985"/>
            <a:ext cx="533511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คุณสมบัติ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พิจารณาคุณสมบัติของตนเองว่ามีความเหมาะสม</a:t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กับลักษณะของงานที่สนใจหรือไม่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 flipH="1">
            <a:off x="1171416" y="3947983"/>
            <a:ext cx="109865" cy="1098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67088" y="4590503"/>
            <a:ext cx="50626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ความก้าวหน้า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อาชีพที่ทำมีโอกาสในการเติบโตและสร้าง</a:t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ความมั่นคงให้กับชีวิตมากน้อยเพียงใด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1171416" y="4783496"/>
            <a:ext cx="109865" cy="1098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7088" y="5417021"/>
            <a:ext cx="50802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ค่าตอบแทน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พิจารณาว่าเพียงพอต่อความต้องการหรือไม่</a:t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และควรปรับพฤติกรรมการใช้จ่ายอย่างไร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Oval 19"/>
          <p:cNvSpPr/>
          <p:nvPr/>
        </p:nvSpPr>
        <p:spPr>
          <a:xfrm flipH="1">
            <a:off x="1171415" y="5603948"/>
            <a:ext cx="109865" cy="1098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7088" y="6243540"/>
            <a:ext cx="51667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การเข้าสู่อาชีพ </a:t>
            </a: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มีวิธีการสมัครงาน หรือแนวทางการลงทุน</a:t>
            </a:r>
            <a:b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สำหรับผู้ที่ต้องการประกอบอาชีพอย่างไร</a:t>
            </a:r>
            <a:endParaRPr lang="en-US" sz="2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Oval 22"/>
          <p:cNvSpPr/>
          <p:nvPr/>
        </p:nvSpPr>
        <p:spPr>
          <a:xfrm flipH="1">
            <a:off x="1171416" y="6421631"/>
            <a:ext cx="109865" cy="109865"/>
          </a:xfrm>
          <a:prstGeom prst="ellipse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170" name="Picture 2" descr="E:\การงานอาชีพ\การงานอาชีพ ม3 หน่วย8 แนวทางการเข้าสู่อาชีพ\Pic\รูปแบบการประเมินทางเลือกในการประกอบอาชีพ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455" y="1039346"/>
            <a:ext cx="5505520" cy="60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0" grpId="0"/>
      <p:bldP spid="11" grpId="0" animBg="1"/>
      <p:bldP spid="13" grpId="0"/>
      <p:bldP spid="14" grpId="0" animBg="1"/>
      <p:bldP spid="16" grpId="0"/>
      <p:bldP spid="17" grpId="0" animBg="1"/>
      <p:bldP spid="19" grpId="0"/>
      <p:bldP spid="20" grpId="0" animBg="1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9900" y="634999"/>
            <a:ext cx="12382500" cy="671552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3340100" y="-85729"/>
            <a:ext cx="6642100" cy="1168400"/>
            <a:chOff x="26987" y="-85729"/>
            <a:chExt cx="6642100" cy="1168400"/>
          </a:xfrm>
        </p:grpSpPr>
        <p:sp>
          <p:nvSpPr>
            <p:cNvPr id="6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26987" y="0"/>
              <a:ext cx="6642100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173037" y="-85729"/>
              <a:ext cx="6350001" cy="1168400"/>
              <a:chOff x="173037" y="-85729"/>
              <a:chExt cx="6350001" cy="1168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173037" y="-85729"/>
                <a:ext cx="6350001" cy="1168400"/>
                <a:chOff x="173037" y="-85729"/>
                <a:chExt cx="6350001" cy="1168400"/>
              </a:xfrm>
            </p:grpSpPr>
            <p:sp>
              <p:nvSpPr>
                <p:cNvPr id="10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220662" y="-31754"/>
                  <a:ext cx="6302376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173037" y="-85729"/>
                  <a:ext cx="6302376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451271" y="167154"/>
                <a:ext cx="5793574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หลักการเลือกอาชีพที่ “ชอบ” และ “ใช่”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97429" y="3424534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สำรวจความชอบของตนเอง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8272" y="3424534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รู้ว่าตนเองถนัดในเรื่องใด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8670" y="3424534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เลือกที่ตรงกับความสามารถ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03593" y="342453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สำรวจค่านิยมทางสังคม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2968" y="6196309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ตั้งเป้าหมายรายได้ที่ต้องการ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07280" y="6196309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ทำการประเมินตนเอง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0466" y="6196309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ลองทำสิ่งใหม่ ๆ อยู่เสมอ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62719" y="6196309"/>
            <a:ext cx="215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รู้ความต้องการของตลาด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 descr="E:\การงานอาชีพ\การงานอาชีพ ม3 หน่วย8 แนวทางการเข้าสู่อาชีพ\Pic\หลักการเลือกอาชีพ-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578" y="1350420"/>
            <a:ext cx="2513572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11766" y="1350420"/>
            <a:ext cx="2513339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97204" y="1350420"/>
            <a:ext cx="2513339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82626" y="1350420"/>
            <a:ext cx="2513339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2694" y="4095976"/>
            <a:ext cx="2513339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11766" y="4095976"/>
            <a:ext cx="2513339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97204" y="4095976"/>
            <a:ext cx="2513339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82626" y="4095976"/>
            <a:ext cx="2513339" cy="20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42179" y="634999"/>
            <a:ext cx="13037942" cy="671552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4664075" y="-85730"/>
            <a:ext cx="3994150" cy="1168400"/>
            <a:chOff x="1350962" y="-85730"/>
            <a:chExt cx="3994150" cy="1168400"/>
          </a:xfrm>
        </p:grpSpPr>
        <p:sp>
          <p:nvSpPr>
            <p:cNvPr id="9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1350962" y="0"/>
              <a:ext cx="3994150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1531938" y="-85730"/>
              <a:ext cx="3632199" cy="1168400"/>
              <a:chOff x="1531938" y="-85730"/>
              <a:chExt cx="3632199" cy="1168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1531938" y="-85730"/>
                <a:ext cx="3632199" cy="1168400"/>
                <a:chOff x="1531938" y="-85730"/>
                <a:chExt cx="3632199" cy="1168400"/>
              </a:xfrm>
            </p:grpSpPr>
            <p:sp>
              <p:nvSpPr>
                <p:cNvPr id="13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1579563" y="-31755"/>
                  <a:ext cx="3584574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4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1531938" y="-85730"/>
                  <a:ext cx="3584574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2037445" y="167154"/>
                <a:ext cx="2621231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อาชีพไหนที่ใช่เรา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1094624" y="2223668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Realistic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79502" y="2604341"/>
            <a:ext cx="1635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บุคลิกภาพแบบจริงจัง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667" y="2875833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วิศวกร ช่างยนต์ นักประมง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54576" y="2195093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Investigative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9088" y="2604341"/>
            <a:ext cx="194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บุคลิกภาพแบบใช้ความคิด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25827" y="2875833"/>
            <a:ext cx="2619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นักเศรษฐศาสตร์ แพทย์ นักวิจัย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60849" y="2195093"/>
            <a:ext cx="1080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Artistic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614223" y="2604341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บุคลิกภาพแบบศิลปิน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96078" y="2875833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ผู้สื่อข่าว นักดนตรี นักแสดง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37440" y="5047800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Conventional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29631" y="5447523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บุคลิกภาพแบบยึดมั่นและมีระเบียบแบบแผน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29631" y="5719015"/>
            <a:ext cx="2356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นักบัญชี เลขานุการ นักสถิติ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04323" y="5047800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Enterprising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97014" y="5447523"/>
            <a:ext cx="222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บุคลิกภาพแบบกล้าคิด กล้าทำ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7014" y="5719015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นักธุรกิจ นักการตลาด นายธนาคาร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118506" y="5047800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Social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667061" y="5447523"/>
            <a:ext cx="2045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บุคลิกภาพแบบบริการสังคม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667061" y="5719015"/>
            <a:ext cx="246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ครู นักสังคม พนักงานต้อนรับ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74" name="Picture 2" descr="E:\การงานอาชีพ\การงานอาชีพ ม3 หน่วย8 แนวทางการเข้าสู่อาชีพ\Pic\อาชีพ-0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4885" y="1141397"/>
            <a:ext cx="1769277" cy="34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75124" y="1144026"/>
            <a:ext cx="1769277" cy="34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13633" y="1141397"/>
            <a:ext cx="1768699" cy="34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179" y="3729423"/>
            <a:ext cx="1768699" cy="34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73863" y="3732052"/>
            <a:ext cx="1769277" cy="34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44320" y="3729423"/>
            <a:ext cx="1768699" cy="346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Elbow Connector 15"/>
          <p:cNvCxnSpPr/>
          <p:nvPr/>
        </p:nvCxnSpPr>
        <p:spPr>
          <a:xfrm flipV="1">
            <a:off x="2200275" y="1660553"/>
            <a:ext cx="828675" cy="824726"/>
          </a:xfrm>
          <a:prstGeom prst="bentConnector3">
            <a:avLst/>
          </a:prstGeom>
          <a:ln w="12700">
            <a:solidFill>
              <a:srgbClr val="F692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flipV="1">
            <a:off x="6632848" y="1660553"/>
            <a:ext cx="828675" cy="824726"/>
          </a:xfrm>
          <a:prstGeom prst="bentConnector3">
            <a:avLst/>
          </a:prstGeom>
          <a:ln w="12700">
            <a:solidFill>
              <a:srgbClr val="00B05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10827254" y="1660553"/>
            <a:ext cx="828675" cy="824726"/>
          </a:xfrm>
          <a:prstGeom prst="bentConnector3">
            <a:avLst/>
          </a:prstGeom>
          <a:ln w="12700">
            <a:solidFill>
              <a:schemeClr val="accent6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>
            <a:off x="1356946" y="4469496"/>
            <a:ext cx="880493" cy="858537"/>
          </a:xfrm>
          <a:prstGeom prst="bentConnector3">
            <a:avLst/>
          </a:prstGeom>
          <a:ln w="12700">
            <a:solidFill>
              <a:srgbClr val="CC0099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10800000">
            <a:off x="6042880" y="4469496"/>
            <a:ext cx="880493" cy="858537"/>
          </a:xfrm>
          <a:prstGeom prst="bentConnector3">
            <a:avLst/>
          </a:prstGeom>
          <a:ln w="12700">
            <a:solidFill>
              <a:srgbClr val="0070C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10800000">
            <a:off x="10258619" y="4469496"/>
            <a:ext cx="880493" cy="858537"/>
          </a:xfrm>
          <a:prstGeom prst="bentConnector3">
            <a:avLst/>
          </a:prstGeom>
          <a:ln w="12700">
            <a:solidFill>
              <a:srgbClr val="FF0000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9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108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304800" y="634999"/>
            <a:ext cx="12712700" cy="671552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4511675" y="-85731"/>
            <a:ext cx="4298950" cy="1168400"/>
            <a:chOff x="1198562" y="-85731"/>
            <a:chExt cx="4298950" cy="1168400"/>
          </a:xfrm>
        </p:grpSpPr>
        <p:sp>
          <p:nvSpPr>
            <p:cNvPr id="6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1198562" y="0"/>
              <a:ext cx="4298950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1370013" y="-85731"/>
              <a:ext cx="3956049" cy="1168400"/>
              <a:chOff x="1370013" y="-85731"/>
              <a:chExt cx="3956049" cy="1168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1370013" y="-85731"/>
                <a:ext cx="3956049" cy="1168400"/>
                <a:chOff x="1370013" y="-85731"/>
                <a:chExt cx="3956049" cy="1168400"/>
              </a:xfrm>
            </p:grpSpPr>
            <p:sp>
              <p:nvSpPr>
                <p:cNvPr id="10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1417638" y="-31756"/>
                  <a:ext cx="3908424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1370013" y="-85731"/>
                  <a:ext cx="3908424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701619" y="167154"/>
                <a:ext cx="3292889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ทักษะในศตวรรษที่ 21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98919" y="4302664"/>
            <a:ext cx="2019477" cy="461665"/>
            <a:chOff x="766928" y="3817077"/>
            <a:chExt cx="2019477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953851" y="3817077"/>
              <a:ext cx="1832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มีความคิดสร้างสรรค์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8919" y="4707080"/>
            <a:ext cx="1745363" cy="461665"/>
            <a:chOff x="766928" y="3817077"/>
            <a:chExt cx="1745363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953851" y="3817077"/>
              <a:ext cx="15584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ใส่ใจในนวัตกรรม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98919" y="5111496"/>
            <a:ext cx="3030971" cy="461665"/>
            <a:chOff x="766928" y="3817077"/>
            <a:chExt cx="3030971" cy="461665"/>
          </a:xfrm>
        </p:grpSpPr>
        <p:sp>
          <p:nvSpPr>
            <p:cNvPr id="20" name="TextBox 19"/>
            <p:cNvSpPr txBox="1"/>
            <p:nvPr/>
          </p:nvSpPr>
          <p:spPr>
            <a:xfrm>
              <a:off x="953851" y="3817077"/>
              <a:ext cx="2844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สร้างสรรค์สิ่งใหม่ให้เกิดประโยชน์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8919" y="5515912"/>
            <a:ext cx="2885098" cy="461665"/>
            <a:chOff x="766928" y="3817077"/>
            <a:chExt cx="2885098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953851" y="3817077"/>
              <a:ext cx="26981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คิดวิเคราะห์อย่างมีวิจารณญาณ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8919" y="5920328"/>
            <a:ext cx="2824183" cy="461665"/>
            <a:chOff x="766928" y="3817077"/>
            <a:chExt cx="2824183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953851" y="3817077"/>
              <a:ext cx="2637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คิดแก้ปัญหาได้อย่างสร้างสรรค์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98919" y="6324744"/>
            <a:ext cx="2678311" cy="461665"/>
            <a:chOff x="766928" y="3817077"/>
            <a:chExt cx="2678311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953851" y="3817077"/>
              <a:ext cx="2491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สื่อสารดี ตรงประเด็น ชัดเจน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98919" y="6729158"/>
            <a:ext cx="2203822" cy="461665"/>
            <a:chOff x="766928" y="3817077"/>
            <a:chExt cx="2203822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953851" y="3817077"/>
              <a:ext cx="2016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ให้ความร่วมมือกับผู้อื่น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4207" y="3235046"/>
            <a:ext cx="3225474" cy="1019763"/>
            <a:chOff x="604207" y="692141"/>
            <a:chExt cx="3225474" cy="1019763"/>
          </a:xfrm>
        </p:grpSpPr>
        <p:sp>
          <p:nvSpPr>
            <p:cNvPr id="37" name="Rectangle 36"/>
            <p:cNvSpPr/>
            <p:nvPr/>
          </p:nvSpPr>
          <p:spPr>
            <a:xfrm>
              <a:off x="720437" y="692141"/>
              <a:ext cx="2993014" cy="1003880"/>
            </a:xfrm>
            <a:prstGeom prst="rect">
              <a:avLst/>
            </a:prstGeom>
            <a:solidFill>
              <a:srgbClr val="70B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4207" y="728295"/>
              <a:ext cx="97758" cy="948676"/>
            </a:xfrm>
            <a:prstGeom prst="rect">
              <a:avLst/>
            </a:prstGeom>
            <a:solidFill>
              <a:srgbClr val="3D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31923" y="728295"/>
              <a:ext cx="97758" cy="948676"/>
            </a:xfrm>
            <a:prstGeom prst="rect">
              <a:avLst/>
            </a:prstGeom>
            <a:solidFill>
              <a:srgbClr val="3D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28534" y="722713"/>
              <a:ext cx="19768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ทักษะการเรียนรู้</a:t>
              </a:r>
              <a:endParaRPr lang="en-US" sz="3200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341545" y="1127129"/>
              <a:ext cx="17508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3200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และนวัตกรรม</a:t>
              </a:r>
              <a:endParaRPr lang="en-US" sz="3200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337369" y="2344758"/>
            <a:ext cx="2324047" cy="461665"/>
            <a:chOff x="766928" y="3817077"/>
            <a:chExt cx="2324047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953851" y="3817077"/>
              <a:ext cx="21371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วิเคราะห์ข้อมูลที่ทันสมัย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7369" y="2749174"/>
            <a:ext cx="3056619" cy="461665"/>
            <a:chOff x="766928" y="3817077"/>
            <a:chExt cx="3056619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953851" y="3817077"/>
              <a:ext cx="2869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ใช้ประโยชน์จากข้อมูลจำนวนมาก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7369" y="3153590"/>
            <a:ext cx="2707165" cy="461665"/>
            <a:chOff x="766928" y="3817077"/>
            <a:chExt cx="2707165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953851" y="3817077"/>
              <a:ext cx="2520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บริโภคสื่อได้อย่างหลากหลาย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37369" y="3558006"/>
            <a:ext cx="2255118" cy="461665"/>
            <a:chOff x="766928" y="3817077"/>
            <a:chExt cx="2255118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953851" y="3817077"/>
              <a:ext cx="20681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ใช้สื่อได้อย่างสร้างสรรค์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337369" y="3962422"/>
            <a:ext cx="3016544" cy="461665"/>
            <a:chOff x="766928" y="3817077"/>
            <a:chExt cx="3016544" cy="461665"/>
          </a:xfrm>
        </p:grpSpPr>
        <p:sp>
          <p:nvSpPr>
            <p:cNvPr id="55" name="TextBox 54"/>
            <p:cNvSpPr txBox="1"/>
            <p:nvPr/>
          </p:nvSpPr>
          <p:spPr>
            <a:xfrm>
              <a:off x="953851" y="3817077"/>
              <a:ext cx="2829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อำนวยความสะดวกในการทำงาน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37369" y="4366838"/>
            <a:ext cx="2511598" cy="461665"/>
            <a:chOff x="766928" y="3817077"/>
            <a:chExt cx="2511598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953851" y="3817077"/>
              <a:ext cx="23246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ลดเวลาการทำงานให้สั้นลง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337369" y="4771252"/>
            <a:ext cx="2431448" cy="461665"/>
            <a:chOff x="766928" y="3817077"/>
            <a:chExt cx="2431448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953851" y="3817077"/>
              <a:ext cx="2244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รู้เท่าทันสื่อและเทคโนโลยี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042657" y="1277140"/>
            <a:ext cx="3225474" cy="1003880"/>
            <a:chOff x="604207" y="692141"/>
            <a:chExt cx="3225474" cy="1003880"/>
          </a:xfrm>
        </p:grpSpPr>
        <p:sp>
          <p:nvSpPr>
            <p:cNvPr id="64" name="Rectangle 63"/>
            <p:cNvSpPr/>
            <p:nvPr/>
          </p:nvSpPr>
          <p:spPr>
            <a:xfrm>
              <a:off x="720437" y="692141"/>
              <a:ext cx="2993014" cy="1003880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4207" y="728295"/>
              <a:ext cx="97758" cy="948676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31923" y="728295"/>
              <a:ext cx="97758" cy="948676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465219" y="4302664"/>
            <a:ext cx="2556482" cy="461665"/>
            <a:chOff x="766928" y="3817077"/>
            <a:chExt cx="2556482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953851" y="3817077"/>
              <a:ext cx="2369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มีความยืดหยุ่นทางความคิด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465219" y="4707080"/>
            <a:ext cx="3133563" cy="461665"/>
            <a:chOff x="766928" y="3817077"/>
            <a:chExt cx="3133563" cy="461665"/>
          </a:xfrm>
        </p:grpSpPr>
        <p:sp>
          <p:nvSpPr>
            <p:cNvPr id="73" name="TextBox 72"/>
            <p:cNvSpPr txBox="1"/>
            <p:nvPr/>
          </p:nvSpPr>
          <p:spPr>
            <a:xfrm>
              <a:off x="953851" y="3817077"/>
              <a:ext cx="29466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ปรับเปลี่ยนความคิดและพฤติกรรม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465219" y="5111496"/>
            <a:ext cx="3478209" cy="461665"/>
            <a:chOff x="766928" y="3817077"/>
            <a:chExt cx="3478209" cy="461665"/>
          </a:xfrm>
        </p:grpSpPr>
        <p:sp>
          <p:nvSpPr>
            <p:cNvPr id="76" name="TextBox 75"/>
            <p:cNvSpPr txBox="1"/>
            <p:nvPr/>
          </p:nvSpPr>
          <p:spPr>
            <a:xfrm>
              <a:off x="953851" y="3817077"/>
              <a:ext cx="32912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พฤติกรรมสอดรับกับความเปลี่ยนแปลง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465219" y="5515912"/>
            <a:ext cx="2623809" cy="461665"/>
            <a:chOff x="766928" y="3817077"/>
            <a:chExt cx="2623809" cy="461665"/>
          </a:xfrm>
        </p:grpSpPr>
        <p:sp>
          <p:nvSpPr>
            <p:cNvPr id="79" name="TextBox 78"/>
            <p:cNvSpPr txBox="1"/>
            <p:nvPr/>
          </p:nvSpPr>
          <p:spPr>
            <a:xfrm>
              <a:off x="953851" y="3817077"/>
              <a:ext cx="2436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มีประสิทธิภาพในการทำงาน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9465219" y="5920328"/>
            <a:ext cx="3274628" cy="461665"/>
            <a:chOff x="766928" y="3817077"/>
            <a:chExt cx="3274628" cy="461665"/>
          </a:xfrm>
        </p:grpSpPr>
        <p:sp>
          <p:nvSpPr>
            <p:cNvPr id="82" name="TextBox 81"/>
            <p:cNvSpPr txBox="1"/>
            <p:nvPr/>
          </p:nvSpPr>
          <p:spPr>
            <a:xfrm>
              <a:off x="953851" y="3817077"/>
              <a:ext cx="3087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มีคุณภาพ มีวินัย และพึ่งพาตนเองได้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465219" y="6324744"/>
            <a:ext cx="3186462" cy="461665"/>
            <a:chOff x="766928" y="3817077"/>
            <a:chExt cx="3186462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953851" y="3817077"/>
              <a:ext cx="2999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ยอมรับความแตกต่างระหว่างบุคคล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465219" y="6729158"/>
            <a:ext cx="3027765" cy="461665"/>
            <a:chOff x="766928" y="3817077"/>
            <a:chExt cx="3027765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953851" y="3817077"/>
              <a:ext cx="28408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มีภาวะผู้นำและมีความรับผิดชอบ</a:t>
              </a:r>
              <a:endPara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766928" y="3977587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0060671" y="3235046"/>
            <a:ext cx="2180847" cy="1003880"/>
            <a:chOff x="1126213" y="692141"/>
            <a:chExt cx="2180847" cy="1003880"/>
          </a:xfrm>
        </p:grpSpPr>
        <p:sp>
          <p:nvSpPr>
            <p:cNvPr id="91" name="Rectangle 90"/>
            <p:cNvSpPr/>
            <p:nvPr/>
          </p:nvSpPr>
          <p:spPr>
            <a:xfrm>
              <a:off x="1243021" y="692141"/>
              <a:ext cx="1947846" cy="10038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126213" y="728295"/>
              <a:ext cx="97758" cy="948676"/>
            </a:xfrm>
            <a:prstGeom prst="rect">
              <a:avLst/>
            </a:prstGeom>
            <a:solidFill>
              <a:srgbClr val="2D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209302" y="728295"/>
              <a:ext cx="97758" cy="948676"/>
            </a:xfrm>
            <a:prstGeom prst="rect">
              <a:avLst/>
            </a:prstGeom>
            <a:solidFill>
              <a:srgbClr val="2D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98" name="Elbow Connector 97"/>
          <p:cNvCxnSpPr>
            <a:stCxn id="65" idx="1"/>
            <a:endCxn id="39" idx="3"/>
          </p:cNvCxnSpPr>
          <p:nvPr/>
        </p:nvCxnSpPr>
        <p:spPr>
          <a:xfrm rot="10800000" flipV="1">
            <a:off x="3829681" y="1787632"/>
            <a:ext cx="1212976" cy="1957906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66" idx="3"/>
            <a:endCxn id="92" idx="1"/>
          </p:cNvCxnSpPr>
          <p:nvPr/>
        </p:nvCxnSpPr>
        <p:spPr>
          <a:xfrm>
            <a:off x="8268131" y="1787632"/>
            <a:ext cx="1792540" cy="1957906"/>
          </a:xfrm>
          <a:prstGeom prst="bentConnector3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626299" y="1285351"/>
            <a:ext cx="2060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ทักษะสารสนเทศ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74576" y="1689767"/>
            <a:ext cx="1763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 เทคโนโลยี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478784" y="3243606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ทักษะชีวิต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493211" y="3648022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และอาชีพ</a:t>
            </a:r>
            <a:endParaRPr lang="en-US" sz="3200" b="1" dirty="0">
              <a:ln w="3175">
                <a:noFill/>
              </a:ln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E:\การงานอาชีพ\การงานอาชีพ ม3 หน่วย8 แนวทางการเข้าสู่อาชีพ\Pic\ทักษะในศตวรรษที่21-02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437" y="666076"/>
            <a:ext cx="3109244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0151" y="666076"/>
            <a:ext cx="3283830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6003" y="4867590"/>
            <a:ext cx="4202669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" y="-15959"/>
            <a:ext cx="13320753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4292600" y="-85732"/>
            <a:ext cx="4737100" cy="1168400"/>
            <a:chOff x="979487" y="-85732"/>
            <a:chExt cx="4737100" cy="1168400"/>
          </a:xfrm>
        </p:grpSpPr>
        <p:sp>
          <p:nvSpPr>
            <p:cNvPr id="6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979487" y="0"/>
              <a:ext cx="4737100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1141413" y="-85732"/>
              <a:ext cx="4413249" cy="1168400"/>
              <a:chOff x="1141413" y="-85732"/>
              <a:chExt cx="4413249" cy="116840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1141413" y="-85732"/>
                <a:ext cx="4413249" cy="1168400"/>
                <a:chOff x="1141413" y="-85732"/>
                <a:chExt cx="4413249" cy="1168400"/>
              </a:xfrm>
            </p:grpSpPr>
            <p:sp>
              <p:nvSpPr>
                <p:cNvPr id="10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1189038" y="-31757"/>
                  <a:ext cx="4365624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1141413" y="-85732"/>
                  <a:ext cx="4365624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325720" y="167154"/>
                <a:ext cx="4044698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การศึกษาต่อเพื่อเข้าสู่อาชีพ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64492" y="1293840"/>
            <a:ext cx="6793315" cy="57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ular Callout 35"/>
          <p:cNvSpPr/>
          <p:nvPr/>
        </p:nvSpPr>
        <p:spPr>
          <a:xfrm>
            <a:off x="9370567" y="3543463"/>
            <a:ext cx="3820871" cy="2419232"/>
          </a:xfrm>
          <a:prstGeom prst="wedgeRoundRectCallout">
            <a:avLst>
              <a:gd name="adj1" fmla="val -63587"/>
              <a:gd name="adj2" fmla="val -25300"/>
              <a:gd name="adj3" fmla="val 16667"/>
            </a:avLst>
          </a:prstGeom>
          <a:solidFill>
            <a:srgbClr val="D1FDFF"/>
          </a:solidFill>
          <a:ln w="12700">
            <a:solidFill>
              <a:srgbClr val="0070C0"/>
            </a:solidFill>
            <a:prstDash val="dash"/>
          </a:ln>
          <a:effectLst>
            <a:outerShdw blurRad="50800" dist="38100" dir="5400000" algn="ct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633757" y="3664393"/>
            <a:ext cx="3294492" cy="2161154"/>
            <a:chOff x="9744374" y="3068825"/>
            <a:chExt cx="3294492" cy="2161154"/>
          </a:xfrm>
        </p:grpSpPr>
        <p:sp>
          <p:nvSpPr>
            <p:cNvPr id="19" name="TextBox 18"/>
            <p:cNvSpPr txBox="1"/>
            <p:nvPr/>
          </p:nvSpPr>
          <p:spPr>
            <a:xfrm>
              <a:off x="9744374" y="3068825"/>
              <a:ext cx="2749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การศึกษาต่อทางสายอื่น ๆ</a:t>
              </a:r>
              <a:endParaRPr lang="en-US" sz="28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44374" y="3432514"/>
              <a:ext cx="321273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มีสถาบันการศึกษาให้เลือกหลายแห่ง เช่น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036121" y="3774158"/>
              <a:ext cx="18229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วิทยาลัยนาฏ</a:t>
              </a:r>
              <a:r>
                <a:rPr lang="th-TH" sz="22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ศิลป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036121" y="4115802"/>
              <a:ext cx="20473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โรงเรียนเตรียมทหาร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36121" y="4457446"/>
              <a:ext cx="211147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โรงเรียนนายสิบทหาร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36121" y="4799092"/>
              <a:ext cx="30027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โรงเรียนช่างการไฟฟ้าส่วนภูมิภาค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1529173" y="1223453"/>
            <a:ext cx="4124325" cy="2419232"/>
          </a:xfrm>
          <a:prstGeom prst="wedgeRoundRectCallout">
            <a:avLst>
              <a:gd name="adj1" fmla="val 71083"/>
              <a:gd name="adj2" fmla="val -17031"/>
              <a:gd name="adj3" fmla="val 16667"/>
            </a:avLst>
          </a:prstGeom>
          <a:solidFill>
            <a:srgbClr val="FFE5D9"/>
          </a:solidFill>
          <a:ln w="12700">
            <a:solidFill>
              <a:srgbClr val="FF0000"/>
            </a:solidFill>
            <a:prstDash val="dash"/>
          </a:ln>
          <a:effectLst>
            <a:outerShdw blurRad="50800" dist="38100" dir="5400000" algn="ct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20551" y="1377301"/>
            <a:ext cx="3493264" cy="2162714"/>
            <a:chOff x="3387003" y="1353998"/>
            <a:chExt cx="3493264" cy="2162714"/>
          </a:xfrm>
        </p:grpSpPr>
        <p:sp>
          <p:nvSpPr>
            <p:cNvPr id="25" name="TextBox 24"/>
            <p:cNvSpPr txBox="1"/>
            <p:nvPr/>
          </p:nvSpPr>
          <p:spPr>
            <a:xfrm>
              <a:off x="3387003" y="1353998"/>
              <a:ext cx="2797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การศึกษาต่อทางสายอาชีพ</a:t>
              </a:r>
              <a:endParaRPr lang="en-US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7003" y="1719247"/>
              <a:ext cx="2031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มีให้เลือกหลายสาขา เช่น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78750" y="2060891"/>
              <a:ext cx="116570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คหกรรม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8750" y="2402535"/>
              <a:ext cx="24561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อุตสาหกรรมการท่องเที่ยว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78750" y="2744179"/>
              <a:ext cx="27446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พาณิชยก</a:t>
              </a:r>
              <a:r>
                <a:rPr lang="th-TH" sz="22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รรม</a:t>
              </a: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และบริหารธุรกิจ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78750" y="3085825"/>
              <a:ext cx="320151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เทคโนโลยีสารสนเทศและการสื่อสาร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5" name="Rounded Rectangular Callout 34"/>
          <p:cNvSpPr/>
          <p:nvPr/>
        </p:nvSpPr>
        <p:spPr>
          <a:xfrm>
            <a:off x="142179" y="4352237"/>
            <a:ext cx="3782121" cy="2419232"/>
          </a:xfrm>
          <a:prstGeom prst="wedgeRoundRectCallout">
            <a:avLst>
              <a:gd name="adj1" fmla="val 65761"/>
              <a:gd name="adj2" fmla="val 2261"/>
              <a:gd name="adj3" fmla="val 16667"/>
            </a:avLst>
          </a:prstGeom>
          <a:solidFill>
            <a:srgbClr val="E0FDB9"/>
          </a:solidFill>
          <a:ln w="12700">
            <a:solidFill>
              <a:srgbClr val="00B050"/>
            </a:solidFill>
            <a:prstDash val="dash"/>
          </a:ln>
          <a:effectLst>
            <a:outerShdw blurRad="50800" dist="38100" dir="5400000" algn="ctr" rotWithShape="0">
              <a:srgbClr val="00206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40682" y="4474439"/>
            <a:ext cx="2985113" cy="2161154"/>
            <a:chOff x="475628" y="4453447"/>
            <a:chExt cx="2985113" cy="2161154"/>
          </a:xfrm>
        </p:grpSpPr>
        <p:sp>
          <p:nvSpPr>
            <p:cNvPr id="12" name="TextBox 11"/>
            <p:cNvSpPr txBox="1"/>
            <p:nvPr/>
          </p:nvSpPr>
          <p:spPr>
            <a:xfrm>
              <a:off x="475628" y="4453447"/>
              <a:ext cx="28296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00B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การศึกษาต่อทางสายสามัญ</a:t>
              </a:r>
              <a:endParaRPr lang="en-US" sz="28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5628" y="4817136"/>
              <a:ext cx="21948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มีให้เลือกหลายรูปแบบ เช่น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7375" y="5158780"/>
              <a:ext cx="2693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เน้นวิทยาศาสตร์-คณิตศาสตร์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7375" y="5500424"/>
              <a:ext cx="26196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เน้น</a:t>
              </a:r>
              <a:r>
                <a:rPr lang="th-TH" sz="22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ศิลป</a:t>
              </a: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ศาสตร์-คณิตศาสตร์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7375" y="5842068"/>
              <a:ext cx="266771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เน้น</a:t>
              </a:r>
              <a:r>
                <a:rPr lang="th-TH" sz="22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ศิลป</a:t>
              </a: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ศาสตร์-ภาษาศาสตร์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7375" y="6183714"/>
              <a:ext cx="265810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เน้น</a:t>
              </a:r>
              <a:r>
                <a:rPr lang="th-TH" sz="2200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ศิลป</a:t>
              </a:r>
              <a:r>
                <a:rPr lang="th-TH" sz="2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ศาสตร์-สังคมศาสตร์</a:t>
              </a:r>
              <a:endPara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6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" y="-15959"/>
            <a:ext cx="13320753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" y="5229225"/>
            <a:ext cx="13320752" cy="225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hevron 24"/>
          <p:cNvSpPr/>
          <p:nvPr/>
        </p:nvSpPr>
        <p:spPr>
          <a:xfrm>
            <a:off x="4199452" y="6166940"/>
            <a:ext cx="526716" cy="669622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9531" y="346075"/>
            <a:ext cx="9648392" cy="1388894"/>
            <a:chOff x="2179531" y="346075"/>
            <a:chExt cx="9648392" cy="1388894"/>
          </a:xfrm>
        </p:grpSpPr>
        <p:sp>
          <p:nvSpPr>
            <p:cNvPr id="10" name="Rounded Rectangle 9"/>
            <p:cNvSpPr/>
            <p:nvPr/>
          </p:nvSpPr>
          <p:spPr>
            <a:xfrm>
              <a:off x="2179531" y="346075"/>
              <a:ext cx="9648392" cy="138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96284" y="411530"/>
              <a:ext cx="81227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เราสามารถเลือกอาชีพให้เหมาะสมกับตนเอง</a:t>
              </a:r>
            </a:p>
            <a:p>
              <a:pPr algn="ctr"/>
              <a:r>
                <a: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และประกอบอาชีพที่เลือกให้ประสบความสำเร็จได้อย่างไร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2" name="Picture 2" descr="E:\การงานอาชีพ\การงานอาชีพ ม3 หน่วย8 แนวทางการเข้าสู่อาชีพ\Pic\เครื่องหมายสงสัย-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378" y="178405"/>
            <a:ext cx="1724232" cy="17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30525" y="4968448"/>
            <a:ext cx="7461250" cy="796944"/>
            <a:chOff x="3214830" y="4352925"/>
            <a:chExt cx="7461250" cy="796944"/>
          </a:xfrm>
        </p:grpSpPr>
        <p:sp>
          <p:nvSpPr>
            <p:cNvPr id="6" name="Rounded Rectangle 5"/>
            <p:cNvSpPr/>
            <p:nvPr/>
          </p:nvSpPr>
          <p:spPr>
            <a:xfrm>
              <a:off x="3214830" y="4352925"/>
              <a:ext cx="7461250" cy="796944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06427" y="4459009"/>
              <a:ext cx="64780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การเลือกอาชีพให้เหมาะสมและประสบความสำเร็จ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4663" y="5983784"/>
            <a:ext cx="3579612" cy="1035933"/>
            <a:chOff x="474663" y="5983784"/>
            <a:chExt cx="3579612" cy="1035933"/>
          </a:xfrm>
        </p:grpSpPr>
        <p:sp>
          <p:nvSpPr>
            <p:cNvPr id="23" name="Rounded Rectangle 22"/>
            <p:cNvSpPr/>
            <p:nvPr/>
          </p:nvSpPr>
          <p:spPr>
            <a:xfrm>
              <a:off x="474663" y="5983784"/>
              <a:ext cx="3579612" cy="103593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9457" y="6042750"/>
              <a:ext cx="219002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สำรวจ</a:t>
              </a:r>
            </a:p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ข้อมูลเกี่ยวกับตนเอง</a:t>
              </a:r>
              <a:endPara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71345" y="5983784"/>
            <a:ext cx="3579612" cy="1035933"/>
            <a:chOff x="4871345" y="5983784"/>
            <a:chExt cx="3579612" cy="1035933"/>
          </a:xfrm>
        </p:grpSpPr>
        <p:sp>
          <p:nvSpPr>
            <p:cNvPr id="22" name="Rounded Rectangle 21"/>
            <p:cNvSpPr/>
            <p:nvPr/>
          </p:nvSpPr>
          <p:spPr>
            <a:xfrm>
              <a:off x="4871345" y="5983784"/>
              <a:ext cx="3579612" cy="1035933"/>
            </a:xfrm>
            <a:prstGeom prst="roundRect">
              <a:avLst/>
            </a:prstGeom>
            <a:solidFill>
              <a:srgbClr val="FFE1D9"/>
            </a:solidFill>
            <a:ln w="127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54918" y="6033723"/>
              <a:ext cx="221246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สำรวจ</a:t>
              </a:r>
            </a:p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ความถนัดของตนเอง</a:t>
              </a:r>
              <a:endPara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68026" y="5983784"/>
            <a:ext cx="3579612" cy="1035933"/>
            <a:chOff x="9268026" y="5983784"/>
            <a:chExt cx="3579612" cy="1035933"/>
          </a:xfrm>
        </p:grpSpPr>
        <p:sp>
          <p:nvSpPr>
            <p:cNvPr id="18" name="Rounded Rectangle 17"/>
            <p:cNvSpPr/>
            <p:nvPr/>
          </p:nvSpPr>
          <p:spPr>
            <a:xfrm>
              <a:off x="9268026" y="5983784"/>
              <a:ext cx="3579612" cy="1035933"/>
            </a:xfrm>
            <a:prstGeom prst="roundRect">
              <a:avLst/>
            </a:prstGeom>
            <a:solidFill>
              <a:srgbClr val="E0FDB9"/>
            </a:solidFill>
            <a:ln w="127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59477" y="6024696"/>
              <a:ext cx="319670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สำรวจ</a:t>
              </a:r>
            </a:p>
            <a:p>
              <a:pPr algn="ctr"/>
              <a:r>
                <a:rPr lang="th-TH" sz="2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เจตคติที่ดีในการประกอบอาชีพ</a:t>
              </a:r>
              <a:endPara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8" name="Chevron 27"/>
          <p:cNvSpPr/>
          <p:nvPr/>
        </p:nvSpPr>
        <p:spPr>
          <a:xfrm>
            <a:off x="8596134" y="6166940"/>
            <a:ext cx="526716" cy="669622"/>
          </a:xfrm>
          <a:prstGeom prst="chevron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03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826993" y="1710837"/>
            <a:ext cx="3668314" cy="38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การงานอาชีพ\การงานอาชีพ ม3 หน่วย8 แนวทางการเข้าสู่อาชีพ\Pic\เนื้อหา BG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959"/>
            <a:ext cx="13322300" cy="74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39D8F5EE-5DF2-495D-A2CA-A10DBB14FC6A}"/>
              </a:ext>
            </a:extLst>
          </p:cNvPr>
          <p:cNvSpPr/>
          <p:nvPr/>
        </p:nvSpPr>
        <p:spPr>
          <a:xfrm>
            <a:off x="260498" y="1000344"/>
            <a:ext cx="4946501" cy="783436"/>
          </a:xfrm>
          <a:prstGeom prst="round2Same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 flipV="1">
            <a:off x="1" y="1783779"/>
            <a:ext cx="5206998" cy="45719"/>
          </a:xfrm>
          <a:prstGeom prst="rect">
            <a:avLst/>
          </a:prstGeom>
          <a:solidFill>
            <a:srgbClr val="6EC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 rot="10800000" flipV="1">
            <a:off x="-32" y="334057"/>
            <a:ext cx="2817660" cy="548862"/>
          </a:xfrm>
          <a:prstGeom prst="rect">
            <a:avLst/>
          </a:prstGeom>
          <a:solidFill>
            <a:srgbClr val="6EC5F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สี่เหลี่ยมผืนผ้ามุมมน 12"/>
          <p:cNvSpPr/>
          <p:nvPr/>
        </p:nvSpPr>
        <p:spPr>
          <a:xfrm>
            <a:off x="366451" y="5256854"/>
            <a:ext cx="12672424" cy="1820221"/>
          </a:xfrm>
          <a:prstGeom prst="roundRect">
            <a:avLst>
              <a:gd name="adj" fmla="val 4829"/>
            </a:avLst>
          </a:prstGeom>
          <a:solidFill>
            <a:srgbClr val="FFFFFF">
              <a:alpha val="89804"/>
            </a:srgbClr>
          </a:solidFill>
          <a:ln>
            <a:solidFill>
              <a:srgbClr val="6EC5F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419163"/>
            <a:ext cx="13322300" cy="402162"/>
          </a:xfrm>
          <a:prstGeom prst="rect">
            <a:avLst/>
          </a:prstGeom>
          <a:solidFill>
            <a:srgbClr val="6EC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5429120"/>
            <a:ext cx="2312789" cy="44312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4662" y="1000345"/>
            <a:ext cx="5119338" cy="104328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6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แนวทางการเข้าสู่อาชีพ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614" y="5891316"/>
            <a:ext cx="11977075" cy="1089454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อภิปรายการหางานด้วยวิธีการที่หลากหลาย (ง 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ม.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วิเคราะห์แนวทางเข้าสู่อาชีพ (ง 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ม.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ประเมินทางเลือกในการประกอบอาชีพที่สอดคล้องกับความรู้และความสนใจของตนเอง (ง 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ม.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260499" y="374003"/>
            <a:ext cx="29076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1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</a:t>
            </a:r>
            <a:r>
              <a:rPr lang="th-TH" sz="31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31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31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63377" y="188881"/>
            <a:ext cx="811463" cy="8114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6EC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5284" y="110744"/>
            <a:ext cx="539680" cy="1074065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6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12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" y="-15959"/>
            <a:ext cx="13320753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9531" y="346075"/>
            <a:ext cx="9648392" cy="1388894"/>
            <a:chOff x="2179531" y="346075"/>
            <a:chExt cx="9648392" cy="1388894"/>
          </a:xfrm>
        </p:grpSpPr>
        <p:sp>
          <p:nvSpPr>
            <p:cNvPr id="10" name="Rounded Rectangle 9"/>
            <p:cNvSpPr/>
            <p:nvPr/>
          </p:nvSpPr>
          <p:spPr>
            <a:xfrm>
              <a:off x="2179531" y="346075"/>
              <a:ext cx="9648392" cy="138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96284" y="411530"/>
              <a:ext cx="81227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เราสามารถเลือกอาชีพให้เหมาะสมกับตนเอง</a:t>
              </a:r>
            </a:p>
            <a:p>
              <a:pPr algn="ctr"/>
              <a:r>
                <a:rPr lang="th-TH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และประกอบอาชีพที่เลือกให้ประสบความสำเร็จได้อย่างไร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2" name="Picture 2" descr="E:\การงานอาชีพ\การงานอาชีพ ม3 หน่วย8 แนวทางการเข้าสู่อาชีพ\Pic\เครื่องหมายสงสัย-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378" y="178405"/>
            <a:ext cx="1724232" cy="17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9971" y="720436"/>
            <a:ext cx="4343737" cy="6653423"/>
          </a:xfrm>
          <a:prstGeom prst="roundRect">
            <a:avLst>
              <a:gd name="adj" fmla="val 55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4485814" y="720436"/>
            <a:ext cx="4343737" cy="6653423"/>
          </a:xfrm>
          <a:prstGeom prst="roundRect">
            <a:avLst>
              <a:gd name="adj" fmla="val 59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901658" y="720436"/>
            <a:ext cx="4343737" cy="6653423"/>
          </a:xfrm>
          <a:prstGeom prst="roundRect">
            <a:avLst>
              <a:gd name="adj" fmla="val 63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3462338" y="-85725"/>
            <a:ext cx="6397625" cy="1168400"/>
            <a:chOff x="149225" y="-85725"/>
            <a:chExt cx="6397625" cy="1168400"/>
          </a:xfrm>
        </p:grpSpPr>
        <p:sp>
          <p:nvSpPr>
            <p:cNvPr id="6" name="Rectangle: Diagonal Corners Rounded 13">
              <a:extLst>
                <a:ext uri="{FF2B5EF4-FFF2-40B4-BE49-F238E27FC236}">
                  <a16:creationId xmlns:a16="http://schemas.microsoft.com/office/drawing/2014/main" id="{7B5ABE38-725C-4B57-8572-C47B42BBF571}"/>
                </a:ext>
              </a:extLst>
            </p:cNvPr>
            <p:cNvSpPr/>
            <p:nvPr/>
          </p:nvSpPr>
          <p:spPr>
            <a:xfrm flipV="1">
              <a:off x="1492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>
              <a:off x="62960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238125" y="-85725"/>
              <a:ext cx="6219825" cy="1168400"/>
              <a:chOff x="238125" y="-85725"/>
              <a:chExt cx="6219825" cy="11684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238125" y="-85725"/>
                <a:ext cx="6219825" cy="1168400"/>
                <a:chOff x="238125" y="-85725"/>
                <a:chExt cx="6219825" cy="1168400"/>
              </a:xfrm>
            </p:grpSpPr>
            <p:sp>
              <p:nvSpPr>
                <p:cNvPr id="11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285750" y="-31750"/>
                  <a:ext cx="6172200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2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238125" y="-85725"/>
                  <a:ext cx="6172200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846395" y="167154"/>
                <a:ext cx="5003294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ความสำคัญของการประกอบอาชีพ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1161640" y="1175890"/>
            <a:ext cx="2110607" cy="646331"/>
            <a:chOff x="1161640" y="4232632"/>
            <a:chExt cx="2110607" cy="646331"/>
          </a:xfrm>
        </p:grpSpPr>
        <p:sp>
          <p:nvSpPr>
            <p:cNvPr id="113" name="Rectangle 112"/>
            <p:cNvSpPr/>
            <p:nvPr/>
          </p:nvSpPr>
          <p:spPr>
            <a:xfrm>
              <a:off x="1161640" y="4293869"/>
              <a:ext cx="97758" cy="458893"/>
            </a:xfrm>
            <a:prstGeom prst="rect">
              <a:avLst/>
            </a:prstGeom>
            <a:solidFill>
              <a:srgbClr val="3D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281149" y="4266777"/>
              <a:ext cx="1871589" cy="516466"/>
            </a:xfrm>
            <a:prstGeom prst="rect">
              <a:avLst/>
            </a:prstGeom>
            <a:solidFill>
              <a:srgbClr val="70B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174489" y="4293869"/>
              <a:ext cx="97758" cy="458893"/>
            </a:xfrm>
            <a:prstGeom prst="rect">
              <a:avLst/>
            </a:prstGeom>
            <a:solidFill>
              <a:srgbClr val="3D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718250" y="4232632"/>
              <a:ext cx="997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ตนเอง</a:t>
              </a:r>
              <a:endParaRPr lang="en-US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5605847" y="1175890"/>
            <a:ext cx="2110607" cy="646331"/>
            <a:chOff x="5511967" y="4232632"/>
            <a:chExt cx="2110607" cy="646331"/>
          </a:xfrm>
        </p:grpSpPr>
        <p:sp>
          <p:nvSpPr>
            <p:cNvPr id="118" name="Rectangle 117"/>
            <p:cNvSpPr/>
            <p:nvPr/>
          </p:nvSpPr>
          <p:spPr>
            <a:xfrm>
              <a:off x="5511967" y="4293869"/>
              <a:ext cx="97758" cy="45889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31476" y="4266777"/>
              <a:ext cx="1871589" cy="516466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524816" y="4293869"/>
              <a:ext cx="97758" cy="45889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856179" y="4232632"/>
              <a:ext cx="14221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ครอบครัว</a:t>
              </a:r>
              <a:endParaRPr lang="en-US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9950139" y="1143407"/>
            <a:ext cx="2286167" cy="646331"/>
            <a:chOff x="986080" y="4232632"/>
            <a:chExt cx="2286167" cy="646331"/>
          </a:xfrm>
        </p:grpSpPr>
        <p:sp>
          <p:nvSpPr>
            <p:cNvPr id="125" name="Rectangle 124"/>
            <p:cNvSpPr/>
            <p:nvPr/>
          </p:nvSpPr>
          <p:spPr>
            <a:xfrm>
              <a:off x="986080" y="4293869"/>
              <a:ext cx="97758" cy="458893"/>
            </a:xfrm>
            <a:prstGeom prst="rect">
              <a:avLst/>
            </a:prstGeom>
            <a:solidFill>
              <a:srgbClr val="2D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104089" y="4266777"/>
              <a:ext cx="2048650" cy="5164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174489" y="4293869"/>
              <a:ext cx="97758" cy="458893"/>
            </a:xfrm>
            <a:prstGeom prst="rect">
              <a:avLst/>
            </a:prstGeom>
            <a:solidFill>
              <a:srgbClr val="2D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250098" y="4232632"/>
              <a:ext cx="1718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ประเทศชาติ</a:t>
              </a:r>
              <a:endParaRPr lang="en-US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69" name="Straight Connector 68"/>
          <p:cNvCxnSpPr/>
          <p:nvPr/>
        </p:nvCxnSpPr>
        <p:spPr>
          <a:xfrm>
            <a:off x="262341" y="4965492"/>
            <a:ext cx="0" cy="2152372"/>
          </a:xfrm>
          <a:prstGeom prst="line">
            <a:avLst/>
          </a:prstGeom>
          <a:ln>
            <a:solidFill>
              <a:srgbClr val="0FDC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16645" y="5176438"/>
            <a:ext cx="3292205" cy="461665"/>
            <a:chOff x="297576" y="5076732"/>
            <a:chExt cx="3292205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442766" y="5076732"/>
              <a:ext cx="31470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เป็นการสร้างรายได้</a:t>
              </a:r>
              <a:r>
                <a:rPr lang="en-US" sz="24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24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เพื่อเลี้ยงดูตนเอง</a:t>
              </a:r>
              <a:endParaRPr lang="en-US" sz="2400" dirty="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645" y="5609058"/>
            <a:ext cx="3761886" cy="461665"/>
            <a:chOff x="297576" y="5076732"/>
            <a:chExt cx="3761886" cy="461665"/>
          </a:xfrm>
        </p:grpSpPr>
        <p:sp>
          <p:nvSpPr>
            <p:cNvPr id="19" name="TextBox 18"/>
            <p:cNvSpPr txBox="1"/>
            <p:nvPr/>
          </p:nvSpPr>
          <p:spPr>
            <a:xfrm>
              <a:off x="442766" y="5076732"/>
              <a:ext cx="3616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เกิดความภาคภูมิใจและเห็นคุณค่าในตนเอง</a:t>
              </a:r>
              <a:endParaRPr lang="en-US" sz="2400" dirty="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6645" y="6041678"/>
            <a:ext cx="3986306" cy="461665"/>
            <a:chOff x="297576" y="5076732"/>
            <a:chExt cx="3986306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442766" y="5076732"/>
              <a:ext cx="3841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สะท้อนบุคลิกภาพและเอกลักษณ์เฉพาะบุคคล</a:t>
              </a:r>
              <a:endParaRPr lang="en-US" sz="2400" dirty="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6645" y="6474299"/>
            <a:ext cx="4215535" cy="461665"/>
            <a:chOff x="297576" y="5076732"/>
            <a:chExt cx="4215535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442766" y="5076732"/>
              <a:ext cx="4070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นำความรู้ ความสามารถที่มีมาใช้ให้เกิดประโยชน์</a:t>
              </a:r>
              <a:endParaRPr lang="en-US" sz="2400" dirty="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4676743" y="4965492"/>
            <a:ext cx="0" cy="2152372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9110900" y="4965492"/>
            <a:ext cx="0" cy="215237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4621811" y="5176438"/>
            <a:ext cx="4005542" cy="461665"/>
            <a:chOff x="297576" y="5076732"/>
            <a:chExt cx="4005542" cy="461665"/>
          </a:xfrm>
        </p:grpSpPr>
        <p:sp>
          <p:nvSpPr>
            <p:cNvPr id="85" name="TextBox 84"/>
            <p:cNvSpPr txBox="1"/>
            <p:nvPr/>
          </p:nvSpPr>
          <p:spPr>
            <a:xfrm>
              <a:off x="442766" y="5076732"/>
              <a:ext cx="38603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ช่วยดูแลสมาชิกในครอบครัวให้สุขกายสบายใจ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621811" y="5609058"/>
            <a:ext cx="4087295" cy="461665"/>
            <a:chOff x="297576" y="5076732"/>
            <a:chExt cx="4087295" cy="461665"/>
          </a:xfrm>
        </p:grpSpPr>
        <p:sp>
          <p:nvSpPr>
            <p:cNvPr id="88" name="TextBox 87"/>
            <p:cNvSpPr txBox="1"/>
            <p:nvPr/>
          </p:nvSpPr>
          <p:spPr>
            <a:xfrm>
              <a:off x="442766" y="5076732"/>
              <a:ext cx="3942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สร้างรากฐานทางการเงินของครอบครัวให้มั่นคง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621811" y="6041678"/>
            <a:ext cx="4255611" cy="830997"/>
            <a:chOff x="297576" y="5076732"/>
            <a:chExt cx="4255611" cy="830997"/>
          </a:xfrm>
        </p:grpSpPr>
        <p:sp>
          <p:nvSpPr>
            <p:cNvPr id="91" name="TextBox 90"/>
            <p:cNvSpPr txBox="1"/>
            <p:nvPr/>
          </p:nvSpPr>
          <p:spPr>
            <a:xfrm>
              <a:off x="442766" y="5076732"/>
              <a:ext cx="41104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ช่วยยกระดับคุณภาพชีวิตความเป็นอยู่ของสมาชิก</a:t>
              </a:r>
            </a:p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ทุกคนในครอบครัวให้ดียิ่งขึ้น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9055968" y="5176438"/>
            <a:ext cx="3627233" cy="461665"/>
            <a:chOff x="297576" y="5076732"/>
            <a:chExt cx="3627233" cy="461665"/>
          </a:xfrm>
        </p:grpSpPr>
        <p:sp>
          <p:nvSpPr>
            <p:cNvPr id="98" name="TextBox 97"/>
            <p:cNvSpPr txBox="1"/>
            <p:nvPr/>
          </p:nvSpPr>
          <p:spPr>
            <a:xfrm>
              <a:off x="442766" y="5076732"/>
              <a:ext cx="3482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ช่วยให้เศรษฐกิจเจริญเติบโตอย่างต่อเนื่อง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9055968" y="5609058"/>
            <a:ext cx="3704178" cy="461665"/>
            <a:chOff x="297576" y="5076732"/>
            <a:chExt cx="3704178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442766" y="5076732"/>
              <a:ext cx="35589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สร้างรายได้เข้าสู่ครัวเรือนและประเทศชาติ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9055968" y="6041678"/>
            <a:ext cx="4188284" cy="461665"/>
            <a:chOff x="297576" y="5076732"/>
            <a:chExt cx="4188284" cy="461665"/>
          </a:xfrm>
        </p:grpSpPr>
        <p:sp>
          <p:nvSpPr>
            <p:cNvPr id="104" name="TextBox 103"/>
            <p:cNvSpPr txBox="1"/>
            <p:nvPr/>
          </p:nvSpPr>
          <p:spPr>
            <a:xfrm>
              <a:off x="442766" y="5076732"/>
              <a:ext cx="4043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ทำให้เกิดการจ้างงานและเกิดการกระจายรายได้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9055968" y="6474299"/>
            <a:ext cx="4079280" cy="461665"/>
            <a:chOff x="297576" y="5076732"/>
            <a:chExt cx="4079280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442766" y="5076732"/>
              <a:ext cx="39340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ช่วยลดปัญหาทางสังคม เช่น ปัญหาการว่างงาน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026" name="Picture 2" descr="E:\การงานอาชีพ\การงานอาชีพ ม3 หน่วย8 แนวทางการเข้าสู่อาชีพ\Pic\ความสำคัญของการประกอบอาชีพ-0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51" y="1840815"/>
            <a:ext cx="400526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การงานอาชีพ\การงานอาชีพ ม3 หน่วย8 แนวทางการเข้าสู่อาชีพ\Pic\ความสำคัญของการประกอบอาชีพ-0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523" y="1840815"/>
            <a:ext cx="400526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การงานอาชีพ\การงานอาชีพ ม3 หน่วย8 แนวทางการเข้าสู่อาชีพ\Pic\ความสำคัญของการประกอบอาชีพ-0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1195" y="1840815"/>
            <a:ext cx="3998913" cy="3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1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145041" y="634999"/>
            <a:ext cx="6404552" cy="6738860"/>
          </a:xfrm>
          <a:prstGeom prst="roundRect">
            <a:avLst>
              <a:gd name="adj" fmla="val 3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779500" y="634999"/>
            <a:ext cx="6404552" cy="6738860"/>
          </a:xfrm>
          <a:prstGeom prst="roundRect">
            <a:avLst>
              <a:gd name="adj" fmla="val 38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86929" y="1574257"/>
            <a:ext cx="4997161" cy="942109"/>
            <a:chOff x="1086929" y="1574257"/>
            <a:chExt cx="4997161" cy="942109"/>
          </a:xfrm>
        </p:grpSpPr>
        <p:sp>
          <p:nvSpPr>
            <p:cNvPr id="60" name="Rounded Rectangle 59"/>
            <p:cNvSpPr/>
            <p:nvPr/>
          </p:nvSpPr>
          <p:spPr>
            <a:xfrm>
              <a:off x="1086929" y="1574257"/>
              <a:ext cx="4997161" cy="942109"/>
            </a:xfrm>
            <a:prstGeom prst="roundRect">
              <a:avLst/>
            </a:prstGeom>
            <a:solidFill>
              <a:srgbClr val="FFD9EC"/>
            </a:solidFill>
            <a:ln w="12700">
              <a:solidFill>
                <a:srgbClr val="E9677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837821" y="1768313"/>
              <a:ext cx="393569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เป็นอาชีพที่สุจริตถูกต้องตามกฎหมาย</a:t>
              </a:r>
              <a:endPara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86929" y="2967006"/>
            <a:ext cx="4997161" cy="942109"/>
            <a:chOff x="1086929" y="2967006"/>
            <a:chExt cx="4997161" cy="942109"/>
          </a:xfrm>
        </p:grpSpPr>
        <p:sp>
          <p:nvSpPr>
            <p:cNvPr id="49" name="Rounded Rectangle 48"/>
            <p:cNvSpPr/>
            <p:nvPr/>
          </p:nvSpPr>
          <p:spPr>
            <a:xfrm>
              <a:off x="1086929" y="2967006"/>
              <a:ext cx="4997161" cy="942109"/>
            </a:xfrm>
            <a:prstGeom prst="roundRect">
              <a:avLst/>
            </a:prstGeom>
            <a:solidFill>
              <a:srgbClr val="D9F6FF"/>
            </a:solidFill>
            <a:ln w="127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37821" y="3161060"/>
              <a:ext cx="40062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ตรงกับความต้องการของตลาดแรงงาน</a:t>
              </a:r>
              <a:endPara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86929" y="4359755"/>
            <a:ext cx="4997161" cy="942109"/>
            <a:chOff x="1086929" y="4359755"/>
            <a:chExt cx="4997161" cy="942109"/>
          </a:xfrm>
        </p:grpSpPr>
        <p:sp>
          <p:nvSpPr>
            <p:cNvPr id="47" name="Rounded Rectangle 46"/>
            <p:cNvSpPr/>
            <p:nvPr/>
          </p:nvSpPr>
          <p:spPr>
            <a:xfrm>
              <a:off x="1086929" y="4359755"/>
              <a:ext cx="4997161" cy="942109"/>
            </a:xfrm>
            <a:prstGeom prst="roundRect">
              <a:avLst/>
            </a:prstGeom>
            <a:solidFill>
              <a:srgbClr val="E0FDB9"/>
            </a:solidFill>
            <a:ln w="1270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37821" y="4553810"/>
              <a:ext cx="357181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เกิดรายได้ที่มั่นคงต่อการดำรงชีวิต</a:t>
              </a:r>
              <a:endPara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86929" y="5752505"/>
            <a:ext cx="5007185" cy="942109"/>
            <a:chOff x="1086929" y="5752505"/>
            <a:chExt cx="5007185" cy="942109"/>
          </a:xfrm>
        </p:grpSpPr>
        <p:sp>
          <p:nvSpPr>
            <p:cNvPr id="48" name="Rounded Rectangle 47"/>
            <p:cNvSpPr/>
            <p:nvPr/>
          </p:nvSpPr>
          <p:spPr>
            <a:xfrm>
              <a:off x="1086929" y="5752505"/>
              <a:ext cx="4997161" cy="942109"/>
            </a:xfrm>
            <a:prstGeom prst="roundRect">
              <a:avLst/>
            </a:prstGeom>
            <a:solidFill>
              <a:srgbClr val="FFE5D9"/>
            </a:solidFill>
            <a:ln w="1270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37821" y="5946560"/>
              <a:ext cx="425629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ตรงกับความรู้ ความถนัด ความสามารถ</a:t>
              </a:r>
              <a:endParaRPr lang="en-US" sz="30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1104614" y="-85729"/>
            <a:ext cx="4496086" cy="1168400"/>
            <a:chOff x="1099994" y="-85729"/>
            <a:chExt cx="4496086" cy="1168400"/>
          </a:xfrm>
        </p:grpSpPr>
        <p:sp>
          <p:nvSpPr>
            <p:cNvPr id="89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1099994" y="0"/>
              <a:ext cx="4496086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1227630" y="-85729"/>
              <a:ext cx="4240815" cy="1168400"/>
              <a:chOff x="1227630" y="-85729"/>
              <a:chExt cx="4240815" cy="1168400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1227630" y="-85729"/>
                <a:ext cx="4240815" cy="1168400"/>
                <a:chOff x="1227630" y="-85729"/>
                <a:chExt cx="4240815" cy="1168400"/>
              </a:xfrm>
            </p:grpSpPr>
            <p:sp>
              <p:nvSpPr>
                <p:cNvPr id="115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1275255" y="-31754"/>
                  <a:ext cx="4193190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16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1227630" y="-85729"/>
                  <a:ext cx="4193190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471573" y="167154"/>
                <a:ext cx="3752950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หลักในการประกอบอาชีพ</a:t>
                </a:r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7268460" y="-85730"/>
            <a:ext cx="5418840" cy="1168400"/>
            <a:chOff x="638617" y="-85730"/>
            <a:chExt cx="5418840" cy="1168400"/>
          </a:xfrm>
        </p:grpSpPr>
        <p:sp>
          <p:nvSpPr>
            <p:cNvPr id="131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638617" y="0"/>
              <a:ext cx="5418840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762443" y="-85730"/>
              <a:ext cx="5171189" cy="1168400"/>
              <a:chOff x="762443" y="-85730"/>
              <a:chExt cx="5171189" cy="1168400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762443" y="-85730"/>
                <a:ext cx="5171189" cy="1168400"/>
                <a:chOff x="762443" y="-85730"/>
                <a:chExt cx="5171189" cy="1168400"/>
              </a:xfrm>
            </p:grpSpPr>
            <p:sp>
              <p:nvSpPr>
                <p:cNvPr id="135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810068" y="-31755"/>
                  <a:ext cx="5123564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36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762443" y="-85730"/>
                  <a:ext cx="5123564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880068" y="167154"/>
                <a:ext cx="4935968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จุดมุ่งหมายของการประกอบอาชีพ</a:t>
                </a:r>
              </a:p>
            </p:txBody>
          </p:sp>
        </p:grpSp>
      </p:grpSp>
      <p:sp>
        <p:nvSpPr>
          <p:cNvPr id="148" name="TextBox 147"/>
          <p:cNvSpPr txBox="1"/>
          <p:nvPr/>
        </p:nvSpPr>
        <p:spPr>
          <a:xfrm>
            <a:off x="9840796" y="2189742"/>
            <a:ext cx="2963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เป็นเป้าหมายหลักในการประกอบอาชีพ เพื่อนำมาใช้ในการดำรงชีวิตประจำวัน ช่วยสร้างความสุขและความสะดวกสบายให้แก่ตนเองและครอบครัว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9840796" y="5373706"/>
            <a:ext cx="2963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ความมั่นคงเป็นสิ่งที่ทุกคนต้องการให้เกิดขึ้นกับตนเอง เป็นสิ่งที่สามารถสร้างความภาคภูมิใจให้แก่ตนเองและครอบครัวได้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55740" y="1424496"/>
            <a:ext cx="5748241" cy="697738"/>
            <a:chOff x="7055740" y="1424496"/>
            <a:chExt cx="5748241" cy="697738"/>
          </a:xfrm>
        </p:grpSpPr>
        <p:sp>
          <p:nvSpPr>
            <p:cNvPr id="146" name="Rectangle 145"/>
            <p:cNvSpPr/>
            <p:nvPr/>
          </p:nvSpPr>
          <p:spPr>
            <a:xfrm>
              <a:off x="7057730" y="1424496"/>
              <a:ext cx="5746251" cy="62081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4000"/>
                    <a:lumOff val="36000"/>
                  </a:schemeClr>
                </a:gs>
                <a:gs pos="40000">
                  <a:srgbClr val="FAC090">
                    <a:lumMod val="39000"/>
                    <a:lumOff val="61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46983" y="1491313"/>
              <a:ext cx="19191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เพื่อให้เกิดรายได้</a:t>
              </a:r>
              <a:endPara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 rot="16200000">
              <a:off x="7095197" y="2005854"/>
              <a:ext cx="76923" cy="155837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7211577" y="2040432"/>
            <a:ext cx="0" cy="215237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055740" y="4354876"/>
            <a:ext cx="5748241" cy="697738"/>
            <a:chOff x="7055740" y="4354876"/>
            <a:chExt cx="5748241" cy="697738"/>
          </a:xfrm>
        </p:grpSpPr>
        <p:sp>
          <p:nvSpPr>
            <p:cNvPr id="145" name="Rectangle 144"/>
            <p:cNvSpPr/>
            <p:nvPr/>
          </p:nvSpPr>
          <p:spPr>
            <a:xfrm>
              <a:off x="7057731" y="4354876"/>
              <a:ext cx="5746250" cy="620815"/>
            </a:xfrm>
            <a:prstGeom prst="rect">
              <a:avLst/>
            </a:prstGeom>
            <a:gradFill flip="none" rotWithShape="1">
              <a:gsLst>
                <a:gs pos="0">
                  <a:srgbClr val="FFA3E5">
                    <a:lumMod val="67000"/>
                    <a:lumOff val="33000"/>
                  </a:srgbClr>
                </a:gs>
                <a:gs pos="40000">
                  <a:srgbClr val="FFA3E5">
                    <a:lumMod val="31000"/>
                    <a:lumOff val="69000"/>
                  </a:srgb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7346983" y="4430838"/>
              <a:ext cx="33874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เพื่อสร้างความมั่นคงให้กับชีวิต</a:t>
              </a:r>
              <a:endParaRPr lang="en-US" sz="3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51" name="Isosceles Triangle 150"/>
            <p:cNvSpPr/>
            <p:nvPr/>
          </p:nvSpPr>
          <p:spPr>
            <a:xfrm rot="16200000">
              <a:off x="7095197" y="4936234"/>
              <a:ext cx="76923" cy="155837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152" name="Straight Connector 151"/>
          <p:cNvCxnSpPr/>
          <p:nvPr/>
        </p:nvCxnSpPr>
        <p:spPr>
          <a:xfrm>
            <a:off x="7211577" y="4970812"/>
            <a:ext cx="0" cy="2152372"/>
          </a:xfrm>
          <a:prstGeom prst="line">
            <a:avLst/>
          </a:prstGeom>
          <a:ln>
            <a:solidFill>
              <a:srgbClr val="FA50A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4566" y="2804934"/>
            <a:ext cx="1266254" cy="1266254"/>
            <a:chOff x="444566" y="2804934"/>
            <a:chExt cx="1266254" cy="1266254"/>
          </a:xfrm>
        </p:grpSpPr>
        <p:sp>
          <p:nvSpPr>
            <p:cNvPr id="66" name="Oval 65"/>
            <p:cNvSpPr/>
            <p:nvPr/>
          </p:nvSpPr>
          <p:spPr>
            <a:xfrm>
              <a:off x="444566" y="2804934"/>
              <a:ext cx="1266254" cy="1266254"/>
            </a:xfrm>
            <a:prstGeom prst="ellipse">
              <a:avLst/>
            </a:prstGeom>
            <a:solidFill>
              <a:srgbClr val="15C4CD"/>
            </a:solidFill>
            <a:ln>
              <a:solidFill>
                <a:srgbClr val="15C4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34795" y="2895162"/>
              <a:ext cx="1085796" cy="10857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026" name="Picture 2" descr="E:\การงานอาชีพ\การงานอาชีพ ม3 หน่วย8 แนวทางการเข้าสู่อาชีพ\Pic\หลักในการประกอบอาชีพ-02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937" y="2914214"/>
              <a:ext cx="1050274" cy="1053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44566" y="1412185"/>
            <a:ext cx="1266254" cy="1266254"/>
            <a:chOff x="444566" y="1412185"/>
            <a:chExt cx="1266254" cy="1266254"/>
          </a:xfrm>
        </p:grpSpPr>
        <p:sp>
          <p:nvSpPr>
            <p:cNvPr id="64" name="Oval 63"/>
            <p:cNvSpPr/>
            <p:nvPr/>
          </p:nvSpPr>
          <p:spPr>
            <a:xfrm>
              <a:off x="444566" y="1412185"/>
              <a:ext cx="1266254" cy="1266254"/>
            </a:xfrm>
            <a:prstGeom prst="ellipse">
              <a:avLst/>
            </a:prstGeom>
            <a:solidFill>
              <a:srgbClr val="E96773"/>
            </a:solidFill>
            <a:ln>
              <a:solidFill>
                <a:srgbClr val="E967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34795" y="1502415"/>
              <a:ext cx="1085796" cy="10857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54937" y="1520174"/>
              <a:ext cx="1050274" cy="105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44566" y="4197683"/>
            <a:ext cx="1266254" cy="1266254"/>
            <a:chOff x="444566" y="4197683"/>
            <a:chExt cx="1266254" cy="1266254"/>
          </a:xfrm>
        </p:grpSpPr>
        <p:sp>
          <p:nvSpPr>
            <p:cNvPr id="67" name="Oval 66"/>
            <p:cNvSpPr/>
            <p:nvPr/>
          </p:nvSpPr>
          <p:spPr>
            <a:xfrm>
              <a:off x="444566" y="4197683"/>
              <a:ext cx="1266254" cy="126625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34795" y="4287912"/>
              <a:ext cx="1085796" cy="10857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54937" y="4305671"/>
              <a:ext cx="1050274" cy="105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444566" y="5590433"/>
            <a:ext cx="1266254" cy="1266254"/>
            <a:chOff x="444566" y="5590433"/>
            <a:chExt cx="1266254" cy="1266254"/>
          </a:xfrm>
        </p:grpSpPr>
        <p:sp>
          <p:nvSpPr>
            <p:cNvPr id="68" name="Oval 67"/>
            <p:cNvSpPr/>
            <p:nvPr/>
          </p:nvSpPr>
          <p:spPr>
            <a:xfrm>
              <a:off x="444566" y="5590433"/>
              <a:ext cx="1266254" cy="126625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34795" y="5680663"/>
              <a:ext cx="1085796" cy="108579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54937" y="5698422"/>
              <a:ext cx="1050274" cy="1050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E:\การงานอาชีพ\การงานอาชีพ ม3 หน่วย8 แนวทางการเข้าสู่อาชีพ\Pic\จุดมุ่งหมายของการประกอบอาชีพ-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8460" y="2074524"/>
            <a:ext cx="2498741" cy="21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68460" y="5009807"/>
            <a:ext cx="2498741" cy="216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469900" y="634999"/>
            <a:ext cx="12382500" cy="671552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 descr="E:\การงานอาชีพ\การงานอาชีพ ม3 หน่วย8 แนวทางการเข้าสู่อาชีพ\Pic\ประเภทของการประกอบอาชีพ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701" y="1541846"/>
            <a:ext cx="5302883" cy="33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2276582" y="1228817"/>
            <a:ext cx="2575270" cy="649129"/>
            <a:chOff x="2203584" y="4426714"/>
            <a:chExt cx="2575270" cy="649129"/>
          </a:xfrm>
        </p:grpSpPr>
        <p:sp>
          <p:nvSpPr>
            <p:cNvPr id="34" name="Rectangle 33"/>
            <p:cNvSpPr/>
            <p:nvPr/>
          </p:nvSpPr>
          <p:spPr>
            <a:xfrm>
              <a:off x="2203584" y="4544665"/>
              <a:ext cx="2575270" cy="454977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46459" y="4468466"/>
              <a:ext cx="2289520" cy="60737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622018" y="4426714"/>
              <a:ext cx="1728310" cy="53149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th-TH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/>
                  <a:cs typeface="TH Sarabun New" panose="020B0500040200020003" pitchFamily="34" charset="-34"/>
                </a:rPr>
                <a:t>อาชีพอิสระ</a:t>
              </a:r>
              <a:endParaRPr lang="en-US" sz="1200" dirty="0">
                <a:latin typeface="TH Sarabun New" panose="020B0500040200020003" pitchFamily="34" charset="-34"/>
                <a:ea typeface="Calibri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3991913" y="-85727"/>
            <a:ext cx="5338474" cy="1168400"/>
            <a:chOff x="678800" y="-85727"/>
            <a:chExt cx="5338474" cy="1168400"/>
          </a:xfrm>
        </p:grpSpPr>
        <p:sp>
          <p:nvSpPr>
            <p:cNvPr id="8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678800" y="0"/>
              <a:ext cx="5338474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797647" y="-85727"/>
              <a:ext cx="5100781" cy="1168400"/>
              <a:chOff x="797647" y="-85727"/>
              <a:chExt cx="5100781" cy="1168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797647" y="-85727"/>
                <a:ext cx="5100781" cy="1168400"/>
                <a:chOff x="797647" y="-85727"/>
                <a:chExt cx="5100781" cy="1168400"/>
              </a:xfrm>
            </p:grpSpPr>
            <p:sp>
              <p:nvSpPr>
                <p:cNvPr id="12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845272" y="-31752"/>
                  <a:ext cx="5053156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3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797647" y="-85727"/>
                  <a:ext cx="5053156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117306" y="167154"/>
                <a:ext cx="4461478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ประเภทของการประกอบอาชีพ</a:t>
                </a:r>
              </a:p>
            </p:txBody>
          </p:sp>
        </p:grpSp>
      </p:grp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86929" y="4761854"/>
            <a:ext cx="2392921" cy="461665"/>
            <a:chOff x="297576" y="5076732"/>
            <a:chExt cx="2392921" cy="461665"/>
          </a:xfrm>
        </p:grpSpPr>
        <p:sp>
          <p:nvSpPr>
            <p:cNvPr id="36" name="TextBox 35"/>
            <p:cNvSpPr txBox="1"/>
            <p:nvPr/>
          </p:nvSpPr>
          <p:spPr>
            <a:xfrm>
              <a:off x="442766" y="5076732"/>
              <a:ext cx="224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ตนเองเป็นเจ้าของกิจการ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86929" y="5146980"/>
            <a:ext cx="2950766" cy="461665"/>
            <a:chOff x="297576" y="5076732"/>
            <a:chExt cx="2950766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442766" y="5076732"/>
              <a:ext cx="2805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มีอิสระในการตัดสินใจด้วยตนเอง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086929" y="5532106"/>
            <a:ext cx="2933133" cy="461665"/>
            <a:chOff x="297576" y="5076732"/>
            <a:chExt cx="2933133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442766" y="5076732"/>
              <a:ext cx="2787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บริหารงานด้วยตนเองอย่างอิสระ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086929" y="5917232"/>
            <a:ext cx="3298617" cy="461665"/>
            <a:chOff x="297576" y="5076732"/>
            <a:chExt cx="3298617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442766" y="5076732"/>
              <a:ext cx="3153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ไม่จำกัดเวลาในการทำงาน ยืดหยุ่นได้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86929" y="6302358"/>
            <a:ext cx="3543877" cy="461665"/>
            <a:chOff x="297576" y="5076732"/>
            <a:chExt cx="3543877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442766" y="5076732"/>
              <a:ext cx="3398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ได้รับผลตอบแทนจากรายได้และผลกำไร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86929" y="6687485"/>
            <a:ext cx="4911238" cy="461665"/>
            <a:chOff x="297576" y="5076732"/>
            <a:chExt cx="4911238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442766" y="5076732"/>
              <a:ext cx="4766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มีความมั่นคงในการทำงาน หากกิจการประสบความสำเร็จ</a:t>
              </a:r>
              <a:endParaRPr lang="en-US" sz="2400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606853" y="4761854"/>
            <a:ext cx="3199231" cy="461665"/>
            <a:chOff x="297576" y="5076732"/>
            <a:chExt cx="3199231" cy="461665"/>
          </a:xfrm>
        </p:grpSpPr>
        <p:sp>
          <p:nvSpPr>
            <p:cNvPr id="98" name="TextBox 97"/>
            <p:cNvSpPr txBox="1"/>
            <p:nvPr/>
          </p:nvSpPr>
          <p:spPr>
            <a:xfrm>
              <a:off x="442766" y="5076732"/>
              <a:ext cx="30540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ผู้อื่น หรือองค์กรเป็นเจ้าของกิจการ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06853" y="5146980"/>
            <a:ext cx="3149539" cy="461665"/>
            <a:chOff x="297576" y="5076732"/>
            <a:chExt cx="3149539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442766" y="5076732"/>
              <a:ext cx="30043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ไม่มีอิสระในการตัดสินใจด้วยตนเอง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606853" y="5532106"/>
            <a:ext cx="3442888" cy="461665"/>
            <a:chOff x="297576" y="5076732"/>
            <a:chExt cx="3442888" cy="461665"/>
          </a:xfrm>
        </p:grpSpPr>
        <p:sp>
          <p:nvSpPr>
            <p:cNvPr id="104" name="TextBox 103"/>
            <p:cNvSpPr txBox="1"/>
            <p:nvPr/>
          </p:nvSpPr>
          <p:spPr>
            <a:xfrm>
              <a:off x="442766" y="5076732"/>
              <a:ext cx="3297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ต้องทำงานตามคำสั่งของเจ้าของกิจการ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606853" y="5917232"/>
            <a:ext cx="3497390" cy="461665"/>
            <a:chOff x="297576" y="5076732"/>
            <a:chExt cx="3497390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442766" y="5076732"/>
              <a:ext cx="3352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จำกัดเวลาทำงานตามที่กฎหมายกำหนด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606853" y="6302358"/>
            <a:ext cx="3708986" cy="461665"/>
            <a:chOff x="297576" y="5076732"/>
            <a:chExt cx="3708986" cy="461665"/>
          </a:xfrm>
        </p:grpSpPr>
        <p:sp>
          <p:nvSpPr>
            <p:cNvPr id="110" name="TextBox 109"/>
            <p:cNvSpPr txBox="1"/>
            <p:nvPr/>
          </p:nvSpPr>
          <p:spPr>
            <a:xfrm>
              <a:off x="442766" y="5076732"/>
              <a:ext cx="3563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ได้รับผลตอบแทนเป็นค่าจ้าง หรือเงินเดือน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606853" y="6687485"/>
            <a:ext cx="4900018" cy="461665"/>
            <a:chOff x="297576" y="5076732"/>
            <a:chExt cx="4900018" cy="461665"/>
          </a:xfrm>
        </p:grpSpPr>
        <p:sp>
          <p:nvSpPr>
            <p:cNvPr id="113" name="TextBox 112"/>
            <p:cNvSpPr txBox="1"/>
            <p:nvPr/>
          </p:nvSpPr>
          <p:spPr>
            <a:xfrm>
              <a:off x="442766" y="5076732"/>
              <a:ext cx="4754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dirty="0">
                  <a:solidFill>
                    <a:srgbClr val="2D9B24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ขาดความมั่นคงในการทำงาน ถูกให้ออกจากงานได้ทุกเมื่อ</a:t>
              </a:r>
              <a:endParaRPr lang="en-US" sz="2400" dirty="0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2D9B24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>
            <a:off x="6661150" y="1235276"/>
            <a:ext cx="0" cy="5897391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23814" y="1455875"/>
            <a:ext cx="5302883" cy="33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2"/>
          <p:cNvGrpSpPr/>
          <p:nvPr/>
        </p:nvGrpSpPr>
        <p:grpSpPr>
          <a:xfrm>
            <a:off x="8487621" y="1228817"/>
            <a:ext cx="2575270" cy="649129"/>
            <a:chOff x="2203584" y="4426714"/>
            <a:chExt cx="2575270" cy="649129"/>
          </a:xfrm>
        </p:grpSpPr>
        <p:sp>
          <p:nvSpPr>
            <p:cNvPr id="94" name="Rectangle 93"/>
            <p:cNvSpPr/>
            <p:nvPr/>
          </p:nvSpPr>
          <p:spPr>
            <a:xfrm>
              <a:off x="2203584" y="4544665"/>
              <a:ext cx="2575270" cy="454977"/>
            </a:xfrm>
            <a:prstGeom prst="rect">
              <a:avLst/>
            </a:prstGeom>
            <a:solidFill>
              <a:srgbClr val="2D9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46459" y="4468466"/>
              <a:ext cx="2289520" cy="6073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6" name="Text Box 2"/>
            <p:cNvSpPr txBox="1">
              <a:spLocks noChangeArrowheads="1"/>
            </p:cNvSpPr>
            <p:nvPr/>
          </p:nvSpPr>
          <p:spPr bwMode="auto">
            <a:xfrm>
              <a:off x="2531903" y="4426714"/>
              <a:ext cx="1908540" cy="531495"/>
            </a:xfrm>
            <a:prstGeom prst="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th-TH" b="1" dirty="0">
                  <a:solidFill>
                    <a:schemeClr val="bg1"/>
                  </a:solidFill>
                  <a:latin typeface="TH Sarabun New" panose="020B0500040200020003" pitchFamily="34" charset="-34"/>
                  <a:ea typeface="Calibri"/>
                  <a:cs typeface="TH Sarabun New" panose="020B0500040200020003" pitchFamily="34" charset="-34"/>
                </a:rPr>
                <a:t>อาชีพรับจ้าง</a:t>
              </a:r>
              <a:endParaRPr lang="en-US" sz="1200" dirty="0">
                <a:latin typeface="TH Sarabun New" panose="020B0500040200020003" pitchFamily="34" charset="-34"/>
                <a:ea typeface="Calibri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3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73" y="-15959"/>
            <a:ext cx="13320753" cy="7499516"/>
            <a:chOff x="773" y="-15959"/>
            <a:chExt cx="13320753" cy="7499516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3" y="-15959"/>
              <a:ext cx="13320753" cy="7499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3741843" y="1581150"/>
              <a:ext cx="5838614" cy="5551518"/>
            </a:xfrm>
            <a:prstGeom prst="roundRect">
              <a:avLst>
                <a:gd name="adj" fmla="val 10892"/>
              </a:avLst>
            </a:prstGeom>
            <a:solidFill>
              <a:schemeClr val="bg1">
                <a:alpha val="72000"/>
              </a:schemeClr>
            </a:solidFill>
            <a:ln w="19050">
              <a:solidFill>
                <a:schemeClr val="accent5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3991913" y="-85727"/>
            <a:ext cx="5338474" cy="1168400"/>
            <a:chOff x="678800" y="-85727"/>
            <a:chExt cx="5338474" cy="1168400"/>
          </a:xfrm>
        </p:grpSpPr>
        <p:sp>
          <p:nvSpPr>
            <p:cNvPr id="8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 flipV="1">
              <a:off x="678800" y="0"/>
              <a:ext cx="5338474" cy="381944"/>
            </a:xfrm>
            <a:prstGeom prst="round2Same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797647" y="-85727"/>
              <a:ext cx="5100781" cy="1168400"/>
              <a:chOff x="797647" y="-85727"/>
              <a:chExt cx="5100781" cy="11684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797647" y="-85727"/>
                <a:ext cx="5100781" cy="1168400"/>
                <a:chOff x="797647" y="-85727"/>
                <a:chExt cx="5100781" cy="1168400"/>
              </a:xfrm>
            </p:grpSpPr>
            <p:sp>
              <p:nvSpPr>
                <p:cNvPr id="12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845272" y="-31752"/>
                  <a:ext cx="5053156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3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797647" y="-85727"/>
                  <a:ext cx="5053156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164600" y="167154"/>
                <a:ext cx="4366901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คุณสมบัติของผู้ประกอบอาชีพ</a:t>
                </a:r>
              </a:p>
            </p:txBody>
          </p:sp>
        </p:grpSp>
      </p:grp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8497" y="1830617"/>
            <a:ext cx="4991648" cy="640396"/>
            <a:chOff x="328497" y="1830617"/>
            <a:chExt cx="4991648" cy="64039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991913" y="2150815"/>
              <a:ext cx="1328232" cy="0"/>
            </a:xfrm>
            <a:prstGeom prst="line">
              <a:avLst/>
            </a:prstGeom>
            <a:ln w="76200">
              <a:solidFill>
                <a:srgbClr val="FE9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28497" y="1830617"/>
              <a:ext cx="3795612" cy="640396"/>
              <a:chOff x="328497" y="1830617"/>
              <a:chExt cx="3795612" cy="640396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328497" y="1830617"/>
                <a:ext cx="3795612" cy="640396"/>
              </a:xfrm>
              <a:prstGeom prst="roundRect">
                <a:avLst>
                  <a:gd name="adj" fmla="val 50000"/>
                </a:avLst>
              </a:prstGeom>
              <a:solidFill>
                <a:srgbClr val="FE9700"/>
              </a:solidFill>
              <a:ln w="12700">
                <a:noFill/>
                <a:prstDash val="dash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30089" y="1926149"/>
                <a:ext cx="31790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มีวินัย ซื่อสัตย์ ขยัน และอดทน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28497" y="2920984"/>
            <a:ext cx="4915834" cy="640396"/>
            <a:chOff x="328497" y="2920984"/>
            <a:chExt cx="4915834" cy="64039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3916099" y="3241182"/>
              <a:ext cx="1328232" cy="0"/>
            </a:xfrm>
            <a:prstGeom prst="line">
              <a:avLst/>
            </a:prstGeom>
            <a:ln w="76200">
              <a:solidFill>
                <a:srgbClr val="71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328497" y="2920984"/>
              <a:ext cx="3795612" cy="640396"/>
              <a:chOff x="328497" y="2920984"/>
              <a:chExt cx="3795612" cy="640396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328497" y="2920984"/>
                <a:ext cx="3795612" cy="640396"/>
              </a:xfrm>
              <a:prstGeom prst="roundRect">
                <a:avLst>
                  <a:gd name="adj" fmla="val 50000"/>
                </a:avLst>
              </a:prstGeom>
              <a:solidFill>
                <a:srgbClr val="71C25E"/>
              </a:solidFill>
              <a:ln w="12700">
                <a:noFill/>
                <a:prstDash val="dash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62715" y="3016516"/>
                <a:ext cx="2513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กล้าคิดและกล้าตัดสินใจ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28497" y="4011351"/>
            <a:ext cx="4813332" cy="640396"/>
            <a:chOff x="328497" y="4011351"/>
            <a:chExt cx="4813332" cy="640396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3813597" y="4331549"/>
              <a:ext cx="1328232" cy="0"/>
            </a:xfrm>
            <a:prstGeom prst="line">
              <a:avLst/>
            </a:prstGeom>
            <a:ln w="76200">
              <a:solidFill>
                <a:srgbClr val="30B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/>
          </p:nvGrpSpPr>
          <p:grpSpPr>
            <a:xfrm>
              <a:off x="328497" y="4011351"/>
              <a:ext cx="3795612" cy="640396"/>
              <a:chOff x="328497" y="4011351"/>
              <a:chExt cx="3795612" cy="640396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328497" y="4011351"/>
                <a:ext cx="3795612" cy="640396"/>
              </a:xfrm>
              <a:prstGeom prst="roundRect">
                <a:avLst>
                  <a:gd name="adj" fmla="val 50000"/>
                </a:avLst>
              </a:prstGeom>
              <a:solidFill>
                <a:srgbClr val="33BFB2"/>
              </a:solidFill>
              <a:ln w="12700">
                <a:noFill/>
                <a:prstDash val="dash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32498" y="4106883"/>
                <a:ext cx="31742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แสวงหาความรู้ใหม่ ๆ อยู่เสมอ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28497" y="5101718"/>
            <a:ext cx="4986900" cy="640396"/>
            <a:chOff x="328497" y="5101718"/>
            <a:chExt cx="4986900" cy="64039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3987165" y="5421916"/>
              <a:ext cx="1328232" cy="0"/>
            </a:xfrm>
            <a:prstGeom prst="line">
              <a:avLst/>
            </a:prstGeom>
            <a:ln w="76200">
              <a:solidFill>
                <a:srgbClr val="F64C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28497" y="5101718"/>
              <a:ext cx="3795612" cy="640396"/>
              <a:chOff x="328497" y="5101718"/>
              <a:chExt cx="3795612" cy="640396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328497" y="5101718"/>
                <a:ext cx="3795612" cy="640396"/>
              </a:xfrm>
              <a:prstGeom prst="roundRect">
                <a:avLst>
                  <a:gd name="adj" fmla="val 50000"/>
                </a:avLst>
              </a:prstGeom>
              <a:solidFill>
                <a:srgbClr val="F64C81"/>
              </a:solidFill>
              <a:ln w="12700">
                <a:noFill/>
                <a:prstDash val="dash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97419" y="5197250"/>
                <a:ext cx="3044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รู้จักการวางตัวอย่างเหมาะสม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28497" y="6192083"/>
            <a:ext cx="4813332" cy="640396"/>
            <a:chOff x="328497" y="6192083"/>
            <a:chExt cx="4813332" cy="64039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3813597" y="6530923"/>
              <a:ext cx="1328232" cy="0"/>
            </a:xfrm>
            <a:prstGeom prst="line">
              <a:avLst/>
            </a:prstGeom>
            <a:ln w="76200">
              <a:solidFill>
                <a:srgbClr val="9B58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328497" y="6192083"/>
              <a:ext cx="3795612" cy="640396"/>
              <a:chOff x="328497" y="6192083"/>
              <a:chExt cx="3795612" cy="640396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328497" y="6192083"/>
                <a:ext cx="3795612" cy="640396"/>
              </a:xfrm>
              <a:prstGeom prst="roundRect">
                <a:avLst>
                  <a:gd name="adj" fmla="val 50000"/>
                </a:avLst>
              </a:prstGeom>
              <a:solidFill>
                <a:srgbClr val="9B58A8"/>
              </a:solidFill>
              <a:ln w="12700">
                <a:noFill/>
                <a:prstDash val="dash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48714" y="6287615"/>
                <a:ext cx="29418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มีทักษะการบริหารจัดการที่ดี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7835684" y="1830617"/>
            <a:ext cx="5171469" cy="640396"/>
            <a:chOff x="7835684" y="1830617"/>
            <a:chExt cx="5171469" cy="640396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835684" y="2160864"/>
              <a:ext cx="1328232" cy="0"/>
            </a:xfrm>
            <a:prstGeom prst="line">
              <a:avLst/>
            </a:prstGeom>
            <a:ln w="76200">
              <a:solidFill>
                <a:srgbClr val="9B58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9033164" y="1830617"/>
              <a:ext cx="3973989" cy="640396"/>
              <a:chOff x="9033164" y="1830617"/>
              <a:chExt cx="3973989" cy="640396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9033164" y="1830617"/>
                <a:ext cx="3973989" cy="640396"/>
              </a:xfrm>
              <a:prstGeom prst="roundRect">
                <a:avLst>
                  <a:gd name="adj" fmla="val 50000"/>
                </a:avLst>
              </a:prstGeom>
              <a:solidFill>
                <a:srgbClr val="9B58A8"/>
              </a:solidFill>
              <a:ln w="12700"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575101" y="1926149"/>
                <a:ext cx="28969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มีความรู้ในทักษะเฉพาะด้าน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854395" y="2920984"/>
            <a:ext cx="5152758" cy="640396"/>
            <a:chOff x="7854395" y="2920984"/>
            <a:chExt cx="5152758" cy="64039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7854395" y="3249972"/>
              <a:ext cx="1328232" cy="0"/>
            </a:xfrm>
            <a:prstGeom prst="line">
              <a:avLst/>
            </a:prstGeom>
            <a:ln w="76200">
              <a:solidFill>
                <a:srgbClr val="F64C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9033164" y="2920984"/>
              <a:ext cx="3973989" cy="640396"/>
              <a:chOff x="9033164" y="2920984"/>
              <a:chExt cx="3973989" cy="640396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9033164" y="2920984"/>
                <a:ext cx="3973989" cy="640396"/>
              </a:xfrm>
              <a:prstGeom prst="roundRect">
                <a:avLst>
                  <a:gd name="adj" fmla="val 50000"/>
                </a:avLst>
              </a:prstGeom>
              <a:solidFill>
                <a:srgbClr val="F64C81"/>
              </a:solidFill>
              <a:ln w="12700"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182627" y="3016516"/>
                <a:ext cx="36952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มีจินตนาการและความคิดสร้างสรรค์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8002155" y="4011351"/>
            <a:ext cx="5004998" cy="640396"/>
            <a:chOff x="8002155" y="4011351"/>
            <a:chExt cx="5004998" cy="640396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8002155" y="4331549"/>
              <a:ext cx="1328232" cy="0"/>
            </a:xfrm>
            <a:prstGeom prst="line">
              <a:avLst/>
            </a:prstGeom>
            <a:ln w="76200">
              <a:solidFill>
                <a:srgbClr val="30B6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9033164" y="4011351"/>
              <a:ext cx="3973989" cy="640396"/>
              <a:chOff x="9033164" y="4011351"/>
              <a:chExt cx="3973989" cy="640396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9033164" y="4011351"/>
                <a:ext cx="3973989" cy="640396"/>
              </a:xfrm>
              <a:prstGeom prst="roundRect">
                <a:avLst>
                  <a:gd name="adj" fmla="val 50000"/>
                </a:avLst>
              </a:prstGeom>
              <a:solidFill>
                <a:srgbClr val="33BFB2"/>
              </a:solidFill>
              <a:ln w="12700"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9554524" y="4106883"/>
                <a:ext cx="2951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ตั้งใจและมุ่งมั่นในการทำงาน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738413" y="5101718"/>
            <a:ext cx="5268740" cy="640396"/>
            <a:chOff x="7738413" y="5101718"/>
            <a:chExt cx="5268740" cy="640396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7738413" y="5422085"/>
              <a:ext cx="1473128" cy="0"/>
            </a:xfrm>
            <a:prstGeom prst="line">
              <a:avLst/>
            </a:prstGeom>
            <a:ln w="76200">
              <a:solidFill>
                <a:srgbClr val="71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9033164" y="5101718"/>
              <a:ext cx="3973989" cy="640396"/>
              <a:chOff x="9033164" y="5101718"/>
              <a:chExt cx="3973989" cy="640396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9033164" y="5101718"/>
                <a:ext cx="3973989" cy="640396"/>
              </a:xfrm>
              <a:prstGeom prst="roundRect">
                <a:avLst>
                  <a:gd name="adj" fmla="val 50000"/>
                </a:avLst>
              </a:prstGeom>
              <a:solidFill>
                <a:srgbClr val="71C25E"/>
              </a:solidFill>
              <a:ln w="12700"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681962" y="5197250"/>
                <a:ext cx="26965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มีไหวพริบและสติปัญญาดี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7835684" y="6192083"/>
            <a:ext cx="5171469" cy="640396"/>
            <a:chOff x="7835684" y="6192083"/>
            <a:chExt cx="5171469" cy="64039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7835684" y="6512281"/>
              <a:ext cx="1473128" cy="0"/>
            </a:xfrm>
            <a:prstGeom prst="line">
              <a:avLst/>
            </a:prstGeom>
            <a:ln w="76200">
              <a:solidFill>
                <a:srgbClr val="FE9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9033164" y="6192083"/>
              <a:ext cx="3973989" cy="640396"/>
              <a:chOff x="9033164" y="6192083"/>
              <a:chExt cx="3973989" cy="640396"/>
            </a:xfrm>
          </p:grpSpPr>
          <p:sp>
            <p:nvSpPr>
              <p:cNvPr id="78" name="Rounded Rectangle 77"/>
              <p:cNvSpPr/>
              <p:nvPr/>
            </p:nvSpPr>
            <p:spPr>
              <a:xfrm>
                <a:off x="9033164" y="6192083"/>
                <a:ext cx="3973989" cy="640396"/>
              </a:xfrm>
              <a:prstGeom prst="roundRect">
                <a:avLst>
                  <a:gd name="adj" fmla="val 50000"/>
                </a:avLst>
              </a:prstGeom>
              <a:solidFill>
                <a:srgbClr val="FE9700"/>
              </a:solidFill>
              <a:ln w="12700"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9750890" y="6287615"/>
                <a:ext cx="25587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แก้ปัญหาเฉพาะหน้าได้ดี</a:t>
                </a:r>
                <a:endPara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pic>
        <p:nvPicPr>
          <p:cNvPr id="3074" name="Picture 2" descr="E:\การงานอาชีพ\การงานอาชีพ ม3 หน่วย8 แนวทางการเข้าสู่อาชีพ\Pic\BG คุณสมบัติของผู้ประกอบอาชี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723" y="1195012"/>
            <a:ext cx="3696855" cy="60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6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900" y="634999"/>
            <a:ext cx="12382500" cy="671552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3462338" y="-85725"/>
            <a:ext cx="6397625" cy="1168400"/>
            <a:chOff x="149225" y="-85725"/>
            <a:chExt cx="6397625" cy="1168400"/>
          </a:xfrm>
        </p:grpSpPr>
        <p:sp>
          <p:nvSpPr>
            <p:cNvPr id="8" name="Rectangle: Diagonal Corners Rounded 13">
              <a:extLst>
                <a:ext uri="{FF2B5EF4-FFF2-40B4-BE49-F238E27FC236}">
                  <a16:creationId xmlns:a16="http://schemas.microsoft.com/office/drawing/2014/main" id="{7B5ABE38-725C-4B57-8572-C47B42BBF571}"/>
                </a:ext>
              </a:extLst>
            </p:cNvPr>
            <p:cNvSpPr/>
            <p:nvPr/>
          </p:nvSpPr>
          <p:spPr>
            <a:xfrm flipV="1">
              <a:off x="1492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>
              <a:off x="62960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238125" y="-85725"/>
              <a:ext cx="6219825" cy="1168400"/>
              <a:chOff x="238125" y="-85725"/>
              <a:chExt cx="6219825" cy="1168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238125" y="-85725"/>
                <a:ext cx="6219825" cy="1168400"/>
                <a:chOff x="238125" y="-85725"/>
                <a:chExt cx="6219825" cy="1168400"/>
              </a:xfrm>
            </p:grpSpPr>
            <p:sp>
              <p:nvSpPr>
                <p:cNvPr id="13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285750" y="-31750"/>
                  <a:ext cx="6172200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4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238125" y="-85725"/>
                  <a:ext cx="6172200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176619" y="167154"/>
                <a:ext cx="4342856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การหางาน หรือตำแหน่งที่ว่าง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646923" y="1474928"/>
            <a:ext cx="3225474" cy="646331"/>
            <a:chOff x="604207" y="1185248"/>
            <a:chExt cx="3225474" cy="646331"/>
          </a:xfrm>
        </p:grpSpPr>
        <p:sp>
          <p:nvSpPr>
            <p:cNvPr id="17" name="Rectangle 16"/>
            <p:cNvSpPr/>
            <p:nvPr/>
          </p:nvSpPr>
          <p:spPr>
            <a:xfrm>
              <a:off x="720437" y="1210035"/>
              <a:ext cx="2993014" cy="516466"/>
            </a:xfrm>
            <a:prstGeom prst="rect">
              <a:avLst/>
            </a:prstGeom>
            <a:solidFill>
              <a:srgbClr val="70BD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4207" y="1237127"/>
              <a:ext cx="97758" cy="458893"/>
            </a:xfrm>
            <a:prstGeom prst="rect">
              <a:avLst/>
            </a:prstGeom>
            <a:solidFill>
              <a:srgbClr val="3D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31923" y="1237127"/>
              <a:ext cx="97758" cy="458893"/>
            </a:xfrm>
            <a:prstGeom prst="rect">
              <a:avLst/>
            </a:prstGeom>
            <a:solidFill>
              <a:srgbClr val="3D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5452" y="1185248"/>
              <a:ext cx="27029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การเตรียมตัวหางาน</a:t>
              </a:r>
              <a:endParaRPr lang="en-US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7416732" y="2232862"/>
            <a:ext cx="0" cy="3729421"/>
          </a:xfrm>
          <a:prstGeom prst="line">
            <a:avLst/>
          </a:prstGeom>
          <a:ln>
            <a:solidFill>
              <a:srgbClr val="0FDC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371036" y="2308520"/>
            <a:ext cx="4645140" cy="954107"/>
            <a:chOff x="297576" y="5076732"/>
            <a:chExt cx="4645140" cy="954107"/>
          </a:xfrm>
        </p:grpSpPr>
        <p:sp>
          <p:nvSpPr>
            <p:cNvPr id="48" name="TextBox 47"/>
            <p:cNvSpPr txBox="1"/>
            <p:nvPr/>
          </p:nvSpPr>
          <p:spPr>
            <a:xfrm>
              <a:off x="442766" y="5076732"/>
              <a:ext cx="449995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ประเมินตนเอง </a:t>
              </a: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เป็นการสำรวจความพร้อมของ</a:t>
              </a:r>
              <a:b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ตนเองกับงานที่ต้องการสมัคร</a:t>
              </a:r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71036" y="3238785"/>
            <a:ext cx="4922460" cy="954107"/>
            <a:chOff x="297576" y="5076732"/>
            <a:chExt cx="4922460" cy="954107"/>
          </a:xfrm>
        </p:grpSpPr>
        <p:sp>
          <p:nvSpPr>
            <p:cNvPr id="51" name="TextBox 50"/>
            <p:cNvSpPr txBox="1"/>
            <p:nvPr/>
          </p:nvSpPr>
          <p:spPr>
            <a:xfrm>
              <a:off x="442766" y="5076732"/>
              <a:ext cx="47772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สำรวจงานที่สนใจ </a:t>
              </a: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จดบันทึกข้อมูล จัดทำรายการ</a:t>
              </a:r>
              <a:b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งานที่ต้องการสมัคร เพื่อนำมาใช้ในการตัดสินใจ</a:t>
              </a:r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71036" y="4169050"/>
            <a:ext cx="4815058" cy="954107"/>
            <a:chOff x="297576" y="5076732"/>
            <a:chExt cx="4815058" cy="954107"/>
          </a:xfrm>
        </p:grpSpPr>
        <p:sp>
          <p:nvSpPr>
            <p:cNvPr id="54" name="TextBox 53"/>
            <p:cNvSpPr txBox="1"/>
            <p:nvPr/>
          </p:nvSpPr>
          <p:spPr>
            <a:xfrm>
              <a:off x="442766" y="5076732"/>
              <a:ext cx="466986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หาข้อมูลของงาน </a:t>
              </a: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ศึกษาขอบข่ายของการทำงาน</a:t>
              </a:r>
              <a:b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ว่าเกี่ยวข้องกับสิ่งใด ต้องทำอย่างไร</a:t>
              </a:r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00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71036" y="5099316"/>
            <a:ext cx="4726830" cy="1384995"/>
            <a:chOff x="297576" y="5076732"/>
            <a:chExt cx="4726830" cy="1384995"/>
          </a:xfrm>
        </p:grpSpPr>
        <p:sp>
          <p:nvSpPr>
            <p:cNvPr id="57" name="TextBox 56"/>
            <p:cNvSpPr txBox="1"/>
            <p:nvPr/>
          </p:nvSpPr>
          <p:spPr>
            <a:xfrm>
              <a:off x="442765" y="5076732"/>
              <a:ext cx="458164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กำหนดเป้าหมายในการทำงาน </a:t>
              </a: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สำรวจความ</a:t>
              </a:r>
              <a:b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ต้องการและเป้าหมายของตนเองต่อการทำงาน </a:t>
              </a:r>
              <a:b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800" dirty="0">
                  <a:solidFill>
                    <a:srgbClr val="2176A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เพื่อให้การทำงานประสบผลสำเร็จ</a:t>
              </a:r>
            </a:p>
          </p:txBody>
        </p:sp>
        <p:sp>
          <p:nvSpPr>
            <p:cNvPr id="58" name="Oval 57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2E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sz="4000">
                <a:solidFill>
                  <a:srgbClr val="2176A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026" name="Picture 2" descr="E:\การงานอาชีพ\การงานอาชีพ ม3 หน่วย8 แนวทางการเข้าสู่อาชีพ\Pic\การเตรียมตัวหางาน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485" y="1826201"/>
            <a:ext cx="5895035" cy="49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2" y="-15959"/>
            <a:ext cx="13320755" cy="74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350420"/>
            <a:ext cx="13322300" cy="44767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9900" y="634999"/>
            <a:ext cx="12382500" cy="6715520"/>
          </a:xfrm>
          <a:prstGeom prst="roundRect">
            <a:avLst>
              <a:gd name="adj" fmla="val 343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sp>
        <p:nvSpPr>
          <p:cNvPr id="4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6EC5F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509ECC2-C851-45AE-8C35-04D0DB79610D}"/>
              </a:ext>
            </a:extLst>
          </p:cNvPr>
          <p:cNvGrpSpPr/>
          <p:nvPr/>
        </p:nvGrpSpPr>
        <p:grpSpPr>
          <a:xfrm>
            <a:off x="3462338" y="-85725"/>
            <a:ext cx="6397625" cy="1168400"/>
            <a:chOff x="149225" y="-85725"/>
            <a:chExt cx="6397625" cy="1168400"/>
          </a:xfrm>
        </p:grpSpPr>
        <p:sp>
          <p:nvSpPr>
            <p:cNvPr id="8" name="Rectangle: Diagonal Corners Rounded 13">
              <a:extLst>
                <a:ext uri="{FF2B5EF4-FFF2-40B4-BE49-F238E27FC236}">
                  <a16:creationId xmlns:a16="http://schemas.microsoft.com/office/drawing/2014/main" id="{7B5ABE38-725C-4B57-8572-C47B42BBF571}"/>
                </a:ext>
              </a:extLst>
            </p:cNvPr>
            <p:cNvSpPr/>
            <p:nvPr/>
          </p:nvSpPr>
          <p:spPr>
            <a:xfrm flipV="1">
              <a:off x="1492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Rectangle: Diagonal Corners Rounded 14">
              <a:extLst>
                <a:ext uri="{FF2B5EF4-FFF2-40B4-BE49-F238E27FC236}">
                  <a16:creationId xmlns:a16="http://schemas.microsoft.com/office/drawing/2014/main" id="{4B2B0C3B-2259-4F5D-BAED-2EA978E2CBC5}"/>
                </a:ext>
              </a:extLst>
            </p:cNvPr>
            <p:cNvSpPr/>
            <p:nvPr/>
          </p:nvSpPr>
          <p:spPr>
            <a:xfrm>
              <a:off x="6296025" y="0"/>
              <a:ext cx="250825" cy="381944"/>
            </a:xfrm>
            <a:prstGeom prst="round2Diag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12B586-B071-46AB-97AE-B586CC326032}"/>
                </a:ext>
              </a:extLst>
            </p:cNvPr>
            <p:cNvGrpSpPr/>
            <p:nvPr/>
          </p:nvGrpSpPr>
          <p:grpSpPr>
            <a:xfrm>
              <a:off x="238125" y="-85725"/>
              <a:ext cx="6219825" cy="1168400"/>
              <a:chOff x="238125" y="-85725"/>
              <a:chExt cx="6219825" cy="116840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4C36D58-433B-4682-931A-28E2626378D9}"/>
                  </a:ext>
                </a:extLst>
              </p:cNvPr>
              <p:cNvGrpSpPr/>
              <p:nvPr/>
            </p:nvGrpSpPr>
            <p:grpSpPr>
              <a:xfrm>
                <a:off x="238125" y="-85725"/>
                <a:ext cx="6219825" cy="1168400"/>
                <a:chOff x="238125" y="-85725"/>
                <a:chExt cx="6219825" cy="1168400"/>
              </a:xfrm>
            </p:grpSpPr>
            <p:sp>
              <p:nvSpPr>
                <p:cNvPr id="13" name="Rectangle: Top Corners Rounded 18">
                  <a:extLst>
                    <a:ext uri="{FF2B5EF4-FFF2-40B4-BE49-F238E27FC236}">
                      <a16:creationId xmlns:a16="http://schemas.microsoft.com/office/drawing/2014/main" id="{8355ED6C-76A6-4EFF-997B-2781BE19ECAE}"/>
                    </a:ext>
                  </a:extLst>
                </p:cNvPr>
                <p:cNvSpPr/>
                <p:nvPr/>
              </p:nvSpPr>
              <p:spPr>
                <a:xfrm flipV="1">
                  <a:off x="285750" y="-31750"/>
                  <a:ext cx="6172200" cy="1114425"/>
                </a:xfrm>
                <a:prstGeom prst="round2SameRect">
                  <a:avLst/>
                </a:prstGeom>
                <a:solidFill>
                  <a:srgbClr val="FFFFFF">
                    <a:alpha val="89804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sp>
              <p:nvSpPr>
                <p:cNvPr id="14" name="Rectangle: Top Corners Rounded 19">
                  <a:extLst>
                    <a:ext uri="{FF2B5EF4-FFF2-40B4-BE49-F238E27FC236}">
                      <a16:creationId xmlns:a16="http://schemas.microsoft.com/office/drawing/2014/main" id="{C975D2F9-529E-4AE9-B236-12C95B6B2B26}"/>
                    </a:ext>
                  </a:extLst>
                </p:cNvPr>
                <p:cNvSpPr/>
                <p:nvPr/>
              </p:nvSpPr>
              <p:spPr>
                <a:xfrm flipV="1">
                  <a:off x="238125" y="-85725"/>
                  <a:ext cx="6172200" cy="1114425"/>
                </a:xfrm>
                <a:prstGeom prst="round2SameRect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90BF919-2191-4E1A-A5C2-0A36685162F5}"/>
                  </a:ext>
                </a:extLst>
              </p:cNvPr>
              <p:cNvSpPr txBox="1"/>
              <p:nvPr/>
            </p:nvSpPr>
            <p:spPr>
              <a:xfrm>
                <a:off x="1176619" y="167154"/>
                <a:ext cx="4342856" cy="7078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h-TH" sz="4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การหางาน หรือตำแหน่งที่ว่าง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991951" y="1474927"/>
            <a:ext cx="3225474" cy="646331"/>
            <a:chOff x="5048412" y="1185248"/>
            <a:chExt cx="3225474" cy="646331"/>
          </a:xfrm>
        </p:grpSpPr>
        <p:sp>
          <p:nvSpPr>
            <p:cNvPr id="40" name="Rectangle 39"/>
            <p:cNvSpPr/>
            <p:nvPr/>
          </p:nvSpPr>
          <p:spPr>
            <a:xfrm>
              <a:off x="5164642" y="1210035"/>
              <a:ext cx="2993014" cy="516466"/>
            </a:xfrm>
            <a:prstGeom prst="rect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48412" y="1237127"/>
              <a:ext cx="97758" cy="45889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176128" y="1237127"/>
              <a:ext cx="97758" cy="458893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94806" y="1185248"/>
              <a:ext cx="23326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b="1" dirty="0">
                  <a:ln w="3175">
                    <a:noFill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การสำรวจตนเอง</a:t>
              </a:r>
              <a:endParaRPr lang="en-US" b="1" dirty="0">
                <a:ln w="3175">
                  <a:noFill/>
                </a:ln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cxnSp>
        <p:nvCxnSpPr>
          <p:cNvPr id="85" name="Straight Connector 84"/>
          <p:cNvCxnSpPr/>
          <p:nvPr/>
        </p:nvCxnSpPr>
        <p:spPr>
          <a:xfrm>
            <a:off x="1686822" y="2234523"/>
            <a:ext cx="0" cy="4197983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631890" y="2307926"/>
            <a:ext cx="3660896" cy="461665"/>
            <a:chOff x="297576" y="5076732"/>
            <a:chExt cx="3660896" cy="461665"/>
          </a:xfrm>
        </p:grpSpPr>
        <p:sp>
          <p:nvSpPr>
            <p:cNvPr id="87" name="TextBox 86"/>
            <p:cNvSpPr txBox="1"/>
            <p:nvPr/>
          </p:nvSpPr>
          <p:spPr>
            <a:xfrm>
              <a:off x="442766" y="5076732"/>
              <a:ext cx="3515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ทักษะ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มีความเหมาะสมกับงานประเภทใด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31890" y="2765790"/>
            <a:ext cx="3543877" cy="461665"/>
            <a:chOff x="297576" y="5076732"/>
            <a:chExt cx="354387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442766" y="5076732"/>
              <a:ext cx="3398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จุดเด่น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มีความเด่นชัด โดดเด่นในเรื่องใด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631890" y="3223654"/>
            <a:ext cx="3915774" cy="461665"/>
            <a:chOff x="297576" y="5076732"/>
            <a:chExt cx="3915774" cy="461665"/>
          </a:xfrm>
        </p:grpSpPr>
        <p:sp>
          <p:nvSpPr>
            <p:cNvPr id="93" name="TextBox 92"/>
            <p:cNvSpPr txBox="1"/>
            <p:nvPr/>
          </p:nvSpPr>
          <p:spPr>
            <a:xfrm>
              <a:off x="442766" y="5076732"/>
              <a:ext cx="3770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ผลงานที่ผ่านมา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ผลงานที่ดี ได้รับการยอมรับ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631890" y="3681518"/>
            <a:ext cx="4454383" cy="461665"/>
            <a:chOff x="297576" y="5076732"/>
            <a:chExt cx="4454383" cy="461665"/>
          </a:xfrm>
        </p:grpSpPr>
        <p:sp>
          <p:nvSpPr>
            <p:cNvPr id="96" name="TextBox 95"/>
            <p:cNvSpPr txBox="1"/>
            <p:nvPr/>
          </p:nvSpPr>
          <p:spPr>
            <a:xfrm>
              <a:off x="442766" y="5076732"/>
              <a:ext cx="43091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ชอบ หรือไม่ชอบ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ทบทวนสิ่งที่ผ่านมาว่าชอบหรือไม่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631890" y="4139382"/>
            <a:ext cx="3955849" cy="461665"/>
            <a:chOff x="297576" y="5076732"/>
            <a:chExt cx="3955849" cy="461665"/>
          </a:xfrm>
        </p:grpSpPr>
        <p:sp>
          <p:nvSpPr>
            <p:cNvPr id="99" name="TextBox 98"/>
            <p:cNvSpPr txBox="1"/>
            <p:nvPr/>
          </p:nvSpPr>
          <p:spPr>
            <a:xfrm>
              <a:off x="442766" y="5076732"/>
              <a:ext cx="3810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ข้อจำกัด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มีข้อบกพร่อง หรือจุดอ่อนในเรื่องใด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631890" y="4597246"/>
            <a:ext cx="3785930" cy="461665"/>
            <a:chOff x="297576" y="5076732"/>
            <a:chExt cx="3785930" cy="461665"/>
          </a:xfrm>
        </p:grpSpPr>
        <p:sp>
          <p:nvSpPr>
            <p:cNvPr id="102" name="TextBox 101"/>
            <p:cNvSpPr txBox="1"/>
            <p:nvPr/>
          </p:nvSpPr>
          <p:spPr>
            <a:xfrm>
              <a:off x="442766" y="5076732"/>
              <a:ext cx="36407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ค่านิยม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เรื่องใดควรปฏิบัติและไม่ควรปฏิบัติ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631890" y="5055110"/>
            <a:ext cx="3856462" cy="461665"/>
            <a:chOff x="297576" y="5076732"/>
            <a:chExt cx="3856462" cy="461665"/>
          </a:xfrm>
        </p:grpSpPr>
        <p:sp>
          <p:nvSpPr>
            <p:cNvPr id="105" name="TextBox 104"/>
            <p:cNvSpPr txBox="1"/>
            <p:nvPr/>
          </p:nvSpPr>
          <p:spPr>
            <a:xfrm>
              <a:off x="442766" y="5076732"/>
              <a:ext cx="371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ความสัมพันธ์ต่อผู้อื่น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ปรับตัวเพื่ออยู่ร่วมกัน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631890" y="5512974"/>
            <a:ext cx="3960658" cy="461665"/>
            <a:chOff x="297576" y="5076732"/>
            <a:chExt cx="3960658" cy="461665"/>
          </a:xfrm>
        </p:grpSpPr>
        <p:sp>
          <p:nvSpPr>
            <p:cNvPr id="108" name="TextBox 107"/>
            <p:cNvSpPr txBox="1"/>
            <p:nvPr/>
          </p:nvSpPr>
          <p:spPr>
            <a:xfrm>
              <a:off x="442766" y="5076732"/>
              <a:ext cx="3815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สิ่งแวดล้อมในการทำงาน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เหมาะสมกับอาชีพ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1631890" y="5970841"/>
            <a:ext cx="3559907" cy="461665"/>
            <a:chOff x="297576" y="5076732"/>
            <a:chExt cx="3559907" cy="461665"/>
          </a:xfrm>
        </p:grpSpPr>
        <p:sp>
          <p:nvSpPr>
            <p:cNvPr id="111" name="TextBox 110"/>
            <p:cNvSpPr txBox="1"/>
            <p:nvPr/>
          </p:nvSpPr>
          <p:spPr>
            <a:xfrm>
              <a:off x="442766" y="5076732"/>
              <a:ext cx="3414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รายได้ </a:t>
              </a:r>
              <a:r>
                <a:rPr lang="th-TH" sz="2400" dirty="0">
                  <a:solidFill>
                    <a:srgbClr val="E46C0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ต้องเหมาะสมกับลักษณะของงาน</a:t>
              </a:r>
              <a:endParaRPr lang="en-US" sz="2400" b="1" dirty="0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297576" y="5229771"/>
              <a:ext cx="109865" cy="10986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C0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rgbClr val="E46C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050" name="Picture 2" descr="E:\การงานอาชีพ\การงานอาชีพ ม3 หน่วย8 แนวทางการเข้าสู่อาชีพ\Pic\การสำรวจตนเอง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276" y="1571909"/>
            <a:ext cx="5934075" cy="51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3CC359FF-9E9A-44B9-B78F-641E56BD550A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.\uFFFD\uFFFD`{63FB542D-9CD7-4B5F-A47E-7D790C59FFF3}&quot;,&quot;C:\\Users\\tongchai.cha\\Desktop\\Slide PPT_การงานอาชีพและเทคโนโลยี ม.3&quot;]]"/>
  <p:tag name="ISPRING_PUBLISH_SETTINGS" val="{&quot;commonSettings&quot;:{&quot;webSettings&quot;:{&quot;useMobileViewer&quot;:&quot;T_FALSE&quot;},&quot;lmsSettings&quot;:{&quot;useMobileViewer&quot;:&quot;T_TRU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PRESENTATION_TITLE" val="การงานอาชีพ ม.3 หน่วย2_ผ้าและการตัดเย็บ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11908</TotalTime>
  <Words>1500</Words>
  <Application>Microsoft Office PowerPoint</Application>
  <PresentationFormat>กำหนดเอง</PresentationFormat>
  <Paragraphs>228</Paragraphs>
  <Slides>19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3" baseType="lpstr">
      <vt:lpstr>TH Sarabun New</vt:lpstr>
      <vt:lpstr>Calibri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การงานอาชีพ ม.3 หน่วย2_ผ้าและการตัดเย็บ</dc:title>
  <dc:creator>Paradon Ponsai</dc:creator>
  <cp:lastModifiedBy>นางนุสรา ช่างคิด</cp:lastModifiedBy>
  <cp:revision>909</cp:revision>
  <cp:lastPrinted>2020-03-09T06:20:27Z</cp:lastPrinted>
  <dcterms:created xsi:type="dcterms:W3CDTF">2017-09-19T00:56:44Z</dcterms:created>
  <dcterms:modified xsi:type="dcterms:W3CDTF">2026-01-21T07:17:50Z</dcterms:modified>
</cp:coreProperties>
</file>