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sldIdLst>
    <p:sldId id="264" r:id="rId2"/>
    <p:sldId id="257" r:id="rId3"/>
    <p:sldId id="267" r:id="rId4"/>
    <p:sldId id="268" r:id="rId5"/>
    <p:sldId id="269" r:id="rId6"/>
    <p:sldId id="272" r:id="rId7"/>
    <p:sldId id="273" r:id="rId8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ngsana New" panose="02020603050405020304" pitchFamily="18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3F2"/>
    <a:srgbClr val="FECCD4"/>
    <a:srgbClr val="006600"/>
    <a:srgbClr val="993300"/>
    <a:srgbClr val="ADF250"/>
    <a:srgbClr val="000099"/>
    <a:srgbClr val="FF0066"/>
    <a:srgbClr val="FC9EDA"/>
    <a:srgbClr val="F8F8A2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9389" autoAdjust="0"/>
    <p:restoredTop sz="94554" autoAdjust="0"/>
  </p:normalViewPr>
  <p:slideViewPr>
    <p:cSldViewPr>
      <p:cViewPr varScale="1">
        <p:scale>
          <a:sx n="70" d="100"/>
          <a:sy n="70" d="100"/>
        </p:scale>
        <p:origin x="91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8863B-880E-4D56-BA87-744E39892A31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0338425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8F72E-5DB6-4BF9-8226-EF399A8C4080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8448149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F2A23-88EA-4BE3-8985-ED310854E7F9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31817489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5213B-9F94-4FF7-986C-B410F6950F52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32190034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001A9-FC07-4E83-92C9-C799BDB65E82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9245905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115D-0D2D-45DE-915E-685DA12B367F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297357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006D-0A47-40BE-85BD-975B2BB3FD1B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5795942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947A7-FB32-47A8-9187-BDAC8D0C0A06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04937582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429B-54F5-4B6A-8164-051A790AEA0F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506477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DFB3E-EB00-4669-A422-7E428D36BA37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326934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788C8-DDF9-4290-9D1C-795F20A189AC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7969337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2D6F0-6001-4DC6-9439-0C3E1BE6F4BE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0417870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088D1-4B6A-48AF-A172-25E10366D541}" type="slidenum">
              <a:rPr lang="en-US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965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 spd="slow">
    <p:push dir="u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3.jpeg"/><Relationship Id="rId4" Type="http://schemas.openxmlformats.org/officeDocument/2006/relationships/image" Target="../media/image11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304800" y="2537321"/>
            <a:ext cx="8670202" cy="1752600"/>
          </a:xfrm>
          <a:prstGeom prst="rect">
            <a:avLst/>
          </a:prstGeom>
          <a:solidFill>
            <a:srgbClr val="F8F8A2"/>
          </a:solidFill>
          <a:ln w="57150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h-TH" sz="7200" dirty="0" smtClean="0">
                <a:solidFill>
                  <a:srgbClr val="002060"/>
                </a:solidFill>
              </a:rPr>
              <a:t>การ</a:t>
            </a:r>
            <a:r>
              <a:rPr lang="th-TH" sz="7200" dirty="0">
                <a:solidFill>
                  <a:srgbClr val="002060"/>
                </a:solidFill>
              </a:rPr>
              <a:t>แก้สมการกำลังสองตัวแปรเดียว</a:t>
            </a:r>
            <a:endParaRPr lang="th-TH" sz="7200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10200" y="5683520"/>
            <a:ext cx="2971800" cy="609600"/>
          </a:xfrm>
          <a:prstGeom prst="rect">
            <a:avLst/>
          </a:prstGeom>
          <a:solidFill>
            <a:srgbClr val="ADF2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  <a:cs typeface="+mj-cs"/>
              </a:rPr>
              <a:t>ครูกาญจนา  กลับเป็นสุข</a:t>
            </a:r>
            <a:endParaRPr lang="en-US" dirty="0">
              <a:solidFill>
                <a:schemeClr val="tx1"/>
              </a:solidFill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842131"/>
            <a:ext cx="2362200" cy="16535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5" t="6544" r="72035" b="68980"/>
          <a:stretch/>
        </p:blipFill>
        <p:spPr>
          <a:xfrm>
            <a:off x="8078755" y="4667028"/>
            <a:ext cx="1066800" cy="1676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5" t="6544" r="72035" b="68980"/>
          <a:stretch/>
        </p:blipFill>
        <p:spPr>
          <a:xfrm>
            <a:off x="5029200" y="5574418"/>
            <a:ext cx="595555" cy="935872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5000"/>
                <a:lumOff val="9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12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074" name="Rectangle 2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54090" y="1219200"/>
                <a:ext cx="8156510" cy="4282281"/>
              </a:xfr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>
                <a:normAutofit/>
              </a:bodyPr>
              <a:lstStyle/>
              <a:p>
                <a:pPr eaLnBrk="1" hangingPunct="1">
                  <a:buFontTx/>
                  <a:buNone/>
                </a:pPr>
                <a:r>
                  <a:rPr lang="en-US" sz="2800" b="1" dirty="0" smtClean="0">
                    <a:latin typeface="4804_KwangMD_PukluK" pitchFamily="2" charset="0"/>
                  </a:rPr>
                  <a:t>	</a:t>
                </a:r>
                <a:r>
                  <a:rPr lang="en-US" sz="2800" dirty="0">
                    <a:latin typeface="Angsana New" panose="02020603050405020304" pitchFamily="18" charset="-34"/>
                  </a:rPr>
                  <a:t>	</a:t>
                </a:r>
                <a:r>
                  <a:rPr lang="th-TH" sz="3200" dirty="0">
                    <a:latin typeface="Angsana New" panose="02020603050405020304" pitchFamily="18" charset="-34"/>
                  </a:rPr>
                  <a:t>สมการกำลังสอง (</a:t>
                </a:r>
                <a:r>
                  <a:rPr lang="th-TH" sz="3200" dirty="0" err="1">
                    <a:latin typeface="Angsana New" panose="02020603050405020304" pitchFamily="18" charset="-34"/>
                  </a:rPr>
                  <a:t>Quadratic</a:t>
                </a:r>
                <a:r>
                  <a:rPr lang="th-TH" sz="3200" dirty="0">
                    <a:latin typeface="Angsana New" panose="02020603050405020304" pitchFamily="18" charset="-34"/>
                  </a:rPr>
                  <a:t> </a:t>
                </a:r>
                <a:r>
                  <a:rPr lang="th-TH" sz="3200" dirty="0" err="1">
                    <a:latin typeface="Angsana New" panose="02020603050405020304" pitchFamily="18" charset="-34"/>
                  </a:rPr>
                  <a:t>Equation</a:t>
                </a:r>
                <a:r>
                  <a:rPr lang="en-US" sz="3200" dirty="0">
                    <a:latin typeface="Angsana New" panose="02020603050405020304" pitchFamily="18" charset="-34"/>
                  </a:rPr>
                  <a:t>s</a:t>
                </a:r>
                <a:r>
                  <a:rPr lang="th-TH" sz="3200" dirty="0">
                    <a:latin typeface="Angsana New" panose="02020603050405020304" pitchFamily="18" charset="-34"/>
                  </a:rPr>
                  <a:t>)  คือ สมการพหุนาม </a:t>
                </a:r>
                <a:br>
                  <a:rPr lang="th-TH" sz="3200" dirty="0">
                    <a:latin typeface="Angsana New" panose="02020603050405020304" pitchFamily="18" charset="-34"/>
                  </a:rPr>
                </a:br>
                <a:r>
                  <a:rPr lang="th-TH" sz="3200" dirty="0">
                    <a:latin typeface="Angsana New" panose="02020603050405020304" pitchFamily="18" charset="-34"/>
                  </a:rPr>
                  <a:t>ซึ่งมีตัวแปรในพจน์ใดพจน์หนึ่งที่ยกกำลังสอง เช่น</a:t>
                </a:r>
              </a:p>
              <a:p>
                <a:pPr eaLnBrk="1" hangingPunct="1">
                  <a:buFontTx/>
                  <a:buNone/>
                </a:pPr>
                <a:r>
                  <a:rPr lang="en-US" sz="3200" dirty="0">
                    <a:latin typeface="Angsana New" panose="02020603050405020304" pitchFamily="18" charset="-34"/>
                  </a:rPr>
                  <a:t>		1.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x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Angsana New" panose="02020603050405020304" pitchFamily="18" charset="-34"/>
                  </a:rPr>
                  <a:t> </a:t>
                </a:r>
                <a:r>
                  <a:rPr lang="en-US" sz="3200" dirty="0">
                    <a:latin typeface="Angsana New" panose="02020603050405020304" pitchFamily="18" charset="-34"/>
                  </a:rPr>
                  <a:t>- </a:t>
                </a:r>
                <a:r>
                  <a:rPr lang="th-TH" sz="3200" dirty="0">
                    <a:latin typeface="Angsana New" panose="02020603050405020304" pitchFamily="18" charset="-34"/>
                  </a:rPr>
                  <a:t>3</a:t>
                </a:r>
                <a:r>
                  <a:rPr lang="en-US" sz="3200" dirty="0">
                    <a:latin typeface="Angsana New" panose="02020603050405020304" pitchFamily="18" charset="-34"/>
                  </a:rPr>
                  <a:t>x </a:t>
                </a:r>
                <a:r>
                  <a:rPr lang="th-TH" sz="3200" dirty="0">
                    <a:latin typeface="Angsana New" panose="02020603050405020304" pitchFamily="18" charset="-34"/>
                  </a:rPr>
                  <a:t>-</a:t>
                </a:r>
                <a:r>
                  <a:rPr lang="en-US" sz="3200" dirty="0">
                    <a:latin typeface="Angsana New" panose="02020603050405020304" pitchFamily="18" charset="-34"/>
                  </a:rPr>
                  <a:t> </a:t>
                </a:r>
                <a:r>
                  <a:rPr lang="th-TH" sz="3200" dirty="0">
                    <a:latin typeface="Angsana New" panose="02020603050405020304" pitchFamily="18" charset="-34"/>
                  </a:rPr>
                  <a:t>4</a:t>
                </a:r>
                <a:r>
                  <a:rPr lang="en-US" sz="3200" dirty="0">
                    <a:latin typeface="Angsana New" panose="02020603050405020304" pitchFamily="18" charset="-34"/>
                  </a:rPr>
                  <a:t>  =  0</a:t>
                </a:r>
              </a:p>
              <a:p>
                <a:pPr>
                  <a:buNone/>
                </a:pPr>
                <a:r>
                  <a:rPr lang="en-US" sz="3200" dirty="0">
                    <a:latin typeface="Angsana New" panose="02020603050405020304" pitchFamily="18" charset="-34"/>
                  </a:rPr>
                  <a:t>		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x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ngsana New" panose="02020603050405020304" pitchFamily="18" charset="-34"/>
                  </a:rPr>
                  <a:t> - </a:t>
                </a:r>
                <a:r>
                  <a:rPr lang="th-TH" sz="3200" dirty="0">
                    <a:latin typeface="Angsana New" panose="02020603050405020304" pitchFamily="18" charset="-34"/>
                  </a:rPr>
                  <a:t>9</a:t>
                </a:r>
                <a:r>
                  <a:rPr lang="en-US" sz="3200" dirty="0">
                    <a:latin typeface="Angsana New" panose="02020603050405020304" pitchFamily="18" charset="-34"/>
                  </a:rPr>
                  <a:t>  =  0</a:t>
                </a:r>
              </a:p>
              <a:p>
                <a:pPr>
                  <a:buNone/>
                </a:pPr>
                <a:r>
                  <a:rPr lang="en-US" sz="3200" dirty="0">
                    <a:latin typeface="Angsana New" panose="02020603050405020304" pitchFamily="18" charset="-34"/>
                  </a:rPr>
                  <a:t>		3. </a:t>
                </a:r>
                <a:r>
                  <a:rPr lang="th-TH" sz="3200" dirty="0">
                    <a:latin typeface="Angsana New" panose="02020603050405020304" pitchFamily="18" charset="-34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x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ngsana New" panose="02020603050405020304" pitchFamily="18" charset="-34"/>
                  </a:rPr>
                  <a:t> - 2x  = 0</a:t>
                </a:r>
              </a:p>
              <a:p>
                <a:pPr>
                  <a:buNone/>
                </a:pPr>
                <a:r>
                  <a:rPr lang="en-US" sz="3200" dirty="0">
                    <a:latin typeface="Angsana New" panose="02020603050405020304" pitchFamily="18" charset="-34"/>
                  </a:rPr>
                  <a:t>		4. </a:t>
                </a:r>
                <a:r>
                  <a:rPr lang="th-TH" sz="3200" dirty="0">
                    <a:latin typeface="Angsana New" panose="02020603050405020304" pitchFamily="18" charset="-34"/>
                  </a:rPr>
                  <a:t>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x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ngsana New" panose="02020603050405020304" pitchFamily="18" charset="-34"/>
                  </a:rPr>
                  <a:t> - </a:t>
                </a:r>
                <a:r>
                  <a:rPr lang="th-TH" sz="3200" dirty="0">
                    <a:latin typeface="Angsana New" panose="02020603050405020304" pitchFamily="18" charset="-34"/>
                  </a:rPr>
                  <a:t>2</a:t>
                </a:r>
                <a:r>
                  <a:rPr lang="en-US" sz="3200" dirty="0">
                    <a:latin typeface="Angsana New" panose="02020603050405020304" pitchFamily="18" charset="-34"/>
                  </a:rPr>
                  <a:t>x  =  20</a:t>
                </a:r>
                <a:endParaRPr lang="th-TH" sz="3200" dirty="0">
                  <a:latin typeface="Angsana New" panose="02020603050405020304" pitchFamily="18" charset="-34"/>
                </a:endParaRPr>
              </a:p>
              <a:p>
                <a:pPr>
                  <a:buNone/>
                </a:pPr>
                <a:r>
                  <a:rPr lang="th-TH" sz="3200" dirty="0">
                    <a:latin typeface="Angsana New" panose="02020603050405020304" pitchFamily="18" charset="-34"/>
                  </a:rPr>
                  <a:t>		รูปทั่วไปของสมการกำลังสอง คือ </a:t>
                </a:r>
                <a:r>
                  <a:rPr lang="en-US" sz="3200" dirty="0">
                    <a:latin typeface="Angsana New" panose="02020603050405020304" pitchFamily="18" charset="-34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x</m:t>
                        </m:r>
                      </m:e>
                      <m:sup>
                        <m:r>
                          <m:rPr>
                            <m:nor/>
                          </m:rPr>
                          <a:rPr lang="en-US" sz="3200" b="0" i="0" smtClean="0">
                            <a:latin typeface="Angsana New" panose="02020603050405020304" pitchFamily="18" charset="-34"/>
                            <a:cs typeface="Angsana New" panose="02020603050405020304" pitchFamily="18" charset="-34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ngsana New" panose="02020603050405020304" pitchFamily="18" charset="-34"/>
                  </a:rPr>
                  <a:t> +</a:t>
                </a:r>
                <a:r>
                  <a:rPr lang="en-US" sz="3200" dirty="0" err="1">
                    <a:latin typeface="Angsana New" panose="02020603050405020304" pitchFamily="18" charset="-34"/>
                  </a:rPr>
                  <a:t>bx</a:t>
                </a:r>
                <a:r>
                  <a:rPr lang="en-US" sz="3200" dirty="0">
                    <a:latin typeface="Angsana New" panose="02020603050405020304" pitchFamily="18" charset="-34"/>
                  </a:rPr>
                  <a:t> + c  =  0</a:t>
                </a:r>
              </a:p>
              <a:p>
                <a:pPr>
                  <a:buNone/>
                </a:pPr>
                <a:r>
                  <a:rPr lang="en-US" sz="3200" dirty="0">
                    <a:latin typeface="Angsana New" panose="02020603050405020304" pitchFamily="18" charset="-34"/>
                  </a:rPr>
                  <a:t>    </a:t>
                </a:r>
                <a:r>
                  <a:rPr lang="th-TH" sz="3200" dirty="0">
                    <a:latin typeface="Angsana New" panose="02020603050405020304" pitchFamily="18" charset="-34"/>
                  </a:rPr>
                  <a:t>โดย </a:t>
                </a:r>
                <a:r>
                  <a:rPr lang="en-US" sz="3200" dirty="0">
                    <a:latin typeface="Angsana New" panose="02020603050405020304" pitchFamily="18" charset="-34"/>
                  </a:rPr>
                  <a:t>a</a:t>
                </a:r>
                <a:r>
                  <a:rPr lang="th-TH" sz="3200" dirty="0">
                    <a:latin typeface="Angsana New" panose="02020603050405020304" pitchFamily="18" charset="-34"/>
                  </a:rPr>
                  <a:t>, </a:t>
                </a:r>
                <a:r>
                  <a:rPr lang="en-US" sz="3200" dirty="0">
                    <a:latin typeface="Angsana New" panose="02020603050405020304" pitchFamily="18" charset="-34"/>
                  </a:rPr>
                  <a:t>b </a:t>
                </a:r>
                <a:r>
                  <a:rPr lang="th-TH" sz="3200" dirty="0">
                    <a:latin typeface="Angsana New" panose="02020603050405020304" pitchFamily="18" charset="-34"/>
                  </a:rPr>
                  <a:t>และ </a:t>
                </a:r>
                <a:r>
                  <a:rPr lang="en-US" sz="3200" dirty="0">
                    <a:latin typeface="Angsana New" panose="02020603050405020304" pitchFamily="18" charset="-34"/>
                  </a:rPr>
                  <a:t>c </a:t>
                </a:r>
                <a:r>
                  <a:rPr lang="th-TH" sz="3200" dirty="0">
                    <a:latin typeface="Angsana New" panose="02020603050405020304" pitchFamily="18" charset="-34"/>
                  </a:rPr>
                  <a:t>เป็นค่าคงตัว และ </a:t>
                </a:r>
                <a:r>
                  <a:rPr lang="en-US" sz="3200" dirty="0">
                    <a:latin typeface="Angsana New" panose="02020603050405020304" pitchFamily="18" charset="-34"/>
                  </a:rPr>
                  <a:t>a </a:t>
                </a:r>
                <a:r>
                  <a:rPr lang="th-TH" sz="3200" dirty="0">
                    <a:latin typeface="Angsana New" panose="02020603050405020304" pitchFamily="18" charset="-34"/>
                  </a:rPr>
                  <a:t>ไม่เท่ากับ </a:t>
                </a:r>
                <a:r>
                  <a:rPr lang="en-US" sz="3200" dirty="0">
                    <a:latin typeface="Angsana New" panose="02020603050405020304" pitchFamily="18" charset="-34"/>
                  </a:rPr>
                  <a:t>0</a:t>
                </a:r>
                <a:r>
                  <a:rPr lang="th-TH" sz="3200" dirty="0">
                    <a:latin typeface="Angsana New" panose="02020603050405020304" pitchFamily="18" charset="-34"/>
                  </a:rPr>
                  <a:t> โดยมี </a:t>
                </a:r>
                <a:r>
                  <a:rPr lang="en-US" sz="3200" dirty="0">
                    <a:latin typeface="Angsana New" panose="02020603050405020304" pitchFamily="18" charset="-34"/>
                  </a:rPr>
                  <a:t>x </a:t>
                </a:r>
                <a:r>
                  <a:rPr lang="th-TH" sz="3200" dirty="0">
                    <a:latin typeface="Angsana New" panose="02020603050405020304" pitchFamily="18" charset="-34"/>
                  </a:rPr>
                  <a:t>เป็นตัวแปร</a:t>
                </a:r>
              </a:p>
            </p:txBody>
          </p:sp>
        </mc:Choice>
        <mc:Fallback>
          <p:sp>
            <p:nvSpPr>
              <p:cNvPr id="307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54090" y="1219200"/>
                <a:ext cx="8156510" cy="4282281"/>
              </a:xfrm>
              <a:blipFill rotWithShape="0">
                <a:blip r:embed="rId2"/>
                <a:stretch>
                  <a:fillRect t="-3134" b="-3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835867" y="5859462"/>
            <a:ext cx="8074090" cy="579438"/>
          </a:xfrm>
          <a:prstGeom prst="rect">
            <a:avLst/>
          </a:prstGeom>
          <a:solidFill>
            <a:srgbClr val="FECCD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sz="3200" b="1" dirty="0">
                <a:solidFill>
                  <a:schemeClr val="accent5">
                    <a:lumMod val="50000"/>
                  </a:schemeClr>
                </a:solidFill>
                <a:latin typeface="4815_KwangMD_Catthai" pitchFamily="2" charset="0"/>
              </a:rPr>
              <a:t>เมื่อแยกตัวประกอบแล้ว  สามารถแก้สมการหาค่าตัวแปรได้จากสมการนั้น</a:t>
            </a:r>
          </a:p>
        </p:txBody>
      </p:sp>
      <p:sp>
        <p:nvSpPr>
          <p:cNvPr id="3" name="Rectangle 2"/>
          <p:cNvSpPr/>
          <p:nvPr/>
        </p:nvSpPr>
        <p:spPr>
          <a:xfrm>
            <a:off x="-3110" y="0"/>
            <a:ext cx="9144000" cy="10668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h-TH" sz="4800" b="1" dirty="0">
                <a:solidFill>
                  <a:schemeClr val="bg1"/>
                </a:solidFill>
              </a:rPr>
              <a:t>การแก้สมการกำลังสองตัวแปร</a:t>
            </a:r>
            <a:r>
              <a:rPr lang="th-TH" sz="4800" b="1" dirty="0" smtClean="0">
                <a:solidFill>
                  <a:schemeClr val="bg1"/>
                </a:solidFill>
              </a:rPr>
              <a:t>เดียว</a:t>
            </a:r>
            <a:endParaRPr lang="th-TH" sz="4800" b="1" dirty="0">
              <a:solidFill>
                <a:schemeClr val="bg1"/>
              </a:solidFill>
              <a:latin typeface="Angsana New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1" t="43333" r="48282" b="28889"/>
          <a:stretch/>
        </p:blipFill>
        <p:spPr>
          <a:xfrm>
            <a:off x="8268656" y="4106862"/>
            <a:ext cx="902557" cy="161170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1" t="2633" r="26620" b="70248"/>
          <a:stretch/>
        </p:blipFill>
        <p:spPr>
          <a:xfrm>
            <a:off x="-72104" y="4206081"/>
            <a:ext cx="1138904" cy="2590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00" t="15655" r="9200" b="10000"/>
          <a:stretch/>
        </p:blipFill>
        <p:spPr>
          <a:xfrm>
            <a:off x="6172200" y="2023529"/>
            <a:ext cx="2239285" cy="2236314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 animBg="1"/>
      <p:bldP spid="30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5000"/>
                <a:lumOff val="9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12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4088" y="1257300"/>
            <a:ext cx="8156510" cy="428228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800" b="1" dirty="0" smtClean="0">
                <a:latin typeface="4804_KwangMD_PukluK" pitchFamily="2" charset="0"/>
              </a:rPr>
              <a:t>	</a:t>
            </a:r>
            <a:r>
              <a:rPr lang="en-US" sz="2800" dirty="0">
                <a:latin typeface="Angsana New" panose="02020603050405020304" pitchFamily="18" charset="-34"/>
              </a:rPr>
              <a:t>	</a:t>
            </a:r>
            <a:endParaRPr lang="th-TH" sz="3200" dirty="0">
              <a:latin typeface="Angsana New" panose="02020603050405020304" pitchFamily="18" charset="-34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873967" y="5857987"/>
            <a:ext cx="8074090" cy="584775"/>
          </a:xfrm>
          <a:prstGeom prst="rect">
            <a:avLst/>
          </a:prstGeom>
          <a:solidFill>
            <a:srgbClr val="FECCD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sz="3200" b="1" dirty="0" smtClean="0">
                <a:solidFill>
                  <a:srgbClr val="4472C4">
                    <a:lumMod val="50000"/>
                  </a:srgbClr>
                </a:solidFill>
                <a:latin typeface="4815_KwangMD_Catthai" pitchFamily="2" charset="0"/>
              </a:rPr>
              <a:t>       ดังนั้น  คำตอบของสมการคือ 2   และ  6   </a:t>
            </a:r>
            <a:endParaRPr lang="en-US" sz="3200" b="1" dirty="0" smtClean="0">
              <a:solidFill>
                <a:srgbClr val="4472C4">
                  <a:lumMod val="50000"/>
                </a:srgbClr>
              </a:solidFill>
              <a:latin typeface="4815_KwangMD_Catthai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10" y="0"/>
            <a:ext cx="9144000" cy="10668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h-TH" sz="4800" b="1" dirty="0">
                <a:solidFill>
                  <a:prstClr val="white"/>
                </a:solidFill>
              </a:rPr>
              <a:t>การแก้สมการกำลังสองตัวแปร</a:t>
            </a:r>
            <a:r>
              <a:rPr lang="th-TH" sz="4800" b="1" dirty="0">
                <a:solidFill>
                  <a:prstClr val="white"/>
                </a:solidFill>
              </a:rPr>
              <a:t>เดียว</a:t>
            </a:r>
            <a:endParaRPr lang="th-TH" sz="4800" b="1" dirty="0">
              <a:solidFill>
                <a:prstClr val="white"/>
              </a:solidFill>
              <a:latin typeface="Angsana New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43" t="78799" r="3710" b="2472"/>
          <a:stretch/>
        </p:blipFill>
        <p:spPr>
          <a:xfrm>
            <a:off x="7355035" y="3749275"/>
            <a:ext cx="1423516" cy="17139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1" t="2633" r="26620" b="70248"/>
          <a:stretch/>
        </p:blipFill>
        <p:spPr>
          <a:xfrm>
            <a:off x="-72104" y="4206081"/>
            <a:ext cx="1138904" cy="2590800"/>
          </a:xfrm>
          <a:prstGeom prst="rect">
            <a:avLst/>
          </a:prstGeom>
        </p:spPr>
      </p:pic>
      <p:sp>
        <p:nvSpPr>
          <p:cNvPr id="8" name="Rectangle 2"/>
          <p:cNvSpPr>
            <a:spLocks noGrp="1" noChangeArrowheads="1"/>
          </p:cNvSpPr>
          <p:nvPr>
            <p:ph idx="1"/>
          </p:nvPr>
        </p:nvSpPr>
        <p:spPr>
          <a:xfrm>
            <a:off x="684870" y="838200"/>
            <a:ext cx="91440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th-TH" sz="2800" b="1" dirty="0" smtClean="0">
              <a:solidFill>
                <a:srgbClr val="990000"/>
              </a:solidFill>
              <a:latin typeface="Angsana New" panose="02020603050405020304" pitchFamily="18" charset="-34"/>
              <a:cs typeface="+mj-cs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  ตัวอย่างที่ 1</a:t>
            </a:r>
            <a:r>
              <a:rPr lang="th-TH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จงหาค่า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y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ของสมการ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– 8y + 12 = 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			</a:t>
            </a:r>
            <a:r>
              <a:rPr lang="th-TH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371600" y="2839557"/>
            <a:ext cx="6629400" cy="45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นั่นคือ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 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 - 2 = 0      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หรือ 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y – 6  =  0</a:t>
            </a:r>
            <a:endParaRPr lang="th-TH" b="1" dirty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5359" y="3250835"/>
            <a:ext cx="6934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แก้สมการแบบเชิงเส้นตัวแปรเดียวได้คือ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475792" y="3676795"/>
            <a:ext cx="6781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	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   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 = 2	  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หรือ 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 y = 6</a:t>
            </a:r>
            <a:endParaRPr lang="th-TH" b="1" dirty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914400" y="1766947"/>
            <a:ext cx="152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b="1" u="sng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วิธีทำ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124200" y="2339269"/>
            <a:ext cx="2893741" cy="490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(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 – 2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) (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 – 6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)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  0</a:t>
            </a:r>
          </a:p>
        </p:txBody>
      </p:sp>
      <p:sp>
        <p:nvSpPr>
          <p:cNvPr id="2" name="Rectangle 1"/>
          <p:cNvSpPr/>
          <p:nvPr/>
        </p:nvSpPr>
        <p:spPr>
          <a:xfrm>
            <a:off x="3122342" y="1766947"/>
            <a:ext cx="2820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</a:rPr>
              <a:t>y</a:t>
            </a:r>
            <a:r>
              <a:rPr lang="en-US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</a:rPr>
              <a:t>2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</a:rPr>
              <a:t> – 8y + 12 = 0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1050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 animBg="1"/>
      <p:bldP spid="3082" grpId="0" animBg="1"/>
      <p:bldP spid="11" grpId="0"/>
      <p:bldP spid="15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5000"/>
                <a:lumOff val="9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12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11349" y="1170556"/>
            <a:ext cx="8156510" cy="428228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04_KwangMD_PukluK" pitchFamily="2" charset="0"/>
              </a:rPr>
              <a:t>	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</a:t>
            </a:r>
            <a:endParaRPr lang="th-TH" sz="3200" dirty="0">
              <a:solidFill>
                <a:schemeClr val="tx1">
                  <a:lumMod val="95000"/>
                  <a:lumOff val="5000"/>
                </a:schemeClr>
              </a:solidFill>
              <a:latin typeface="Angsana New" panose="02020603050405020304" pitchFamily="18" charset="-34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835867" y="5859462"/>
            <a:ext cx="8074090" cy="646331"/>
          </a:xfrm>
          <a:prstGeom prst="rect">
            <a:avLst/>
          </a:prstGeom>
          <a:solidFill>
            <a:srgbClr val="FECCD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sz="3600" b="1" dirty="0" smtClean="0">
                <a:solidFill>
                  <a:schemeClr val="accent5">
                    <a:lumMod val="75000"/>
                  </a:schemeClr>
                </a:solidFill>
                <a:latin typeface="4815_KwangMD_Catthai" pitchFamily="2" charset="0"/>
              </a:rPr>
              <a:t>ดังนั้น  คำตอบของสมการคือ  </a:t>
            </a:r>
            <a:endParaRPr lang="th-TH" sz="3600" b="1" dirty="0">
              <a:solidFill>
                <a:schemeClr val="accent5">
                  <a:lumMod val="75000"/>
                </a:schemeClr>
              </a:solidFill>
              <a:latin typeface="4815_KwangMD_Catthai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10" y="0"/>
            <a:ext cx="9144000" cy="10668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h-TH" sz="4800" b="1" dirty="0">
                <a:solidFill>
                  <a:prstClr val="white"/>
                </a:solidFill>
              </a:rPr>
              <a:t>การแก้สมการกำลังสองตัวแปร</a:t>
            </a:r>
            <a:r>
              <a:rPr lang="th-TH" sz="4800" b="1" dirty="0">
                <a:solidFill>
                  <a:prstClr val="white"/>
                </a:solidFill>
              </a:rPr>
              <a:t>เดียว</a:t>
            </a:r>
            <a:endParaRPr lang="th-TH" sz="4800" b="1" dirty="0">
              <a:solidFill>
                <a:prstClr val="white"/>
              </a:solidFill>
              <a:latin typeface="Angsana New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71" t="43333" r="48282" b="28889"/>
          <a:stretch/>
        </p:blipFill>
        <p:spPr>
          <a:xfrm>
            <a:off x="8268656" y="4106862"/>
            <a:ext cx="902557" cy="161170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1" t="2633" r="26620" b="70248"/>
          <a:stretch/>
        </p:blipFill>
        <p:spPr>
          <a:xfrm>
            <a:off x="-72104" y="4206081"/>
            <a:ext cx="1138904" cy="2590800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101790" y="1383733"/>
            <a:ext cx="69342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2  จงหาค่าตัวแปรของสมการ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4x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= 10 - 3x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endParaRPr lang="th-TH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endParaRPr lang="th-TH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endParaRPr lang="th-TH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th-TH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endParaRPr lang="th-TH" sz="2800" dirty="0">
              <a:solidFill>
                <a:schemeClr val="tx1">
                  <a:lumMod val="95000"/>
                  <a:lumOff val="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339332" y="1825062"/>
            <a:ext cx="5791200" cy="1550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th-TH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วิธีทำ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	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4x</a:t>
            </a:r>
            <a:r>
              <a:rPr lang="en-US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+3x-10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 0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	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        (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4x – 5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)(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x + 2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)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=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0</a:t>
            </a:r>
          </a:p>
          <a:p>
            <a:pPr eaLnBrk="1" hangingPunct="1">
              <a:spcBef>
                <a:spcPct val="50000"/>
              </a:spcBef>
            </a:pPr>
            <a:endParaRPr lang="th-TH" dirty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104442" y="3302023"/>
            <a:ext cx="6248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4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x -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5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0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หรือ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x +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0</a:t>
            </a:r>
            <a:endParaRPr lang="th-TH" b="1" dirty="0">
              <a:solidFill>
                <a:schemeClr val="tx1">
                  <a:lumMod val="95000"/>
                  <a:lumOff val="5000"/>
                </a:schemeClr>
              </a:solidFill>
              <a:latin typeface="4815_KwangMD_Catthai" pitchFamily="2" charset="0"/>
              <a:cs typeface="+mj-cs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534692" y="2775067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แก้สมการเชิงเส้นตัวแปรเดียวได้คือ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676400" y="3722914"/>
            <a:ext cx="6248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       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4X = 5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  หรือ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 x   = - 2</a:t>
            </a:r>
            <a:endParaRPr lang="th-TH" b="1" dirty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2743200" y="4865914"/>
            <a:ext cx="2057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ดังนั้น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x =</a:t>
            </a:r>
            <a:endParaRPr lang="th-TH" b="1" dirty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676400" y="420608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   X =</a:t>
            </a:r>
            <a:endParaRPr lang="th-TH" b="1" dirty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4480995" y="4865076"/>
            <a:ext cx="1371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และ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 -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</a:t>
            </a:r>
            <a:endParaRPr lang="th-TH" b="1" dirty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  <a:p>
            <a:pPr eaLnBrk="1" hangingPunct="1">
              <a:spcBef>
                <a:spcPct val="50000"/>
              </a:spcBef>
            </a:pPr>
            <a:endParaRPr lang="th-TH" dirty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5323876" y="5873728"/>
            <a:ext cx="1371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b="1" dirty="0">
                <a:solidFill>
                  <a:schemeClr val="accent5">
                    <a:lumMod val="75000"/>
                  </a:schemeClr>
                </a:solidFill>
                <a:cs typeface="+mj-cs"/>
              </a:rPr>
              <a:t>และ 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cs typeface="+mj-cs"/>
              </a:rPr>
              <a:t> -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Peach TV" pitchFamily="2" charset="0"/>
                <a:cs typeface="+mj-cs"/>
              </a:rPr>
              <a:t>2</a:t>
            </a:r>
            <a:endParaRPr lang="th-TH" b="1" dirty="0">
              <a:solidFill>
                <a:schemeClr val="accent5">
                  <a:lumMod val="75000"/>
                </a:schemeClr>
              </a:solidFill>
              <a:latin typeface="Peach TV" pitchFamily="2" charset="0"/>
              <a:cs typeface="+mj-cs"/>
            </a:endParaRPr>
          </a:p>
          <a:p>
            <a:pPr eaLnBrk="1" hangingPunct="1">
              <a:spcBef>
                <a:spcPct val="50000"/>
              </a:spcBef>
            </a:pPr>
            <a:endParaRPr lang="th-TH" dirty="0">
              <a:solidFill>
                <a:schemeClr val="accent5">
                  <a:lumMod val="75000"/>
                </a:schemeClr>
              </a:solidFill>
              <a:latin typeface="Peach TV" pitchFamily="2" charset="0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872912" y="5769814"/>
                <a:ext cx="348696" cy="72141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th-TH" b="0" i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th-TH" b="0" i="0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cs typeface="+mj-cs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2912" y="5769814"/>
                <a:ext cx="348696" cy="72141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610558" y="4111655"/>
                <a:ext cx="348696" cy="72141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th-TH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th-TH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0558" y="4111655"/>
                <a:ext cx="348696" cy="72141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4076347" y="4766816"/>
                <a:ext cx="348696" cy="72141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th-TH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th-TH" b="0" i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6347" y="4766816"/>
                <a:ext cx="348696" cy="72141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57704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nimBg="1"/>
      <p:bldP spid="3082" grpId="0" animBg="1"/>
      <p:bldP spid="8" grpId="0" build="p"/>
      <p:bldP spid="11" grpId="0"/>
      <p:bldP spid="12" grpId="0"/>
      <p:bldP spid="13" grpId="0"/>
      <p:bldP spid="14" grpId="0"/>
      <p:bldP spid="15" grpId="0"/>
      <p:bldP spid="18" grpId="0"/>
      <p:bldP spid="20" grpId="0"/>
      <p:bldP spid="22" grpId="0"/>
      <p:bldP spid="2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5000"/>
                <a:lumOff val="9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12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67139" y="1159490"/>
            <a:ext cx="8156510" cy="428228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800" b="1" dirty="0" smtClean="0">
                <a:latin typeface="4804_KwangMD_PukluK" pitchFamily="2" charset="0"/>
              </a:rPr>
              <a:t>	</a:t>
            </a:r>
            <a:r>
              <a:rPr lang="en-US" sz="2800" dirty="0">
                <a:latin typeface="Angsana New" panose="02020603050405020304" pitchFamily="18" charset="-34"/>
              </a:rPr>
              <a:t>	</a:t>
            </a:r>
            <a:endParaRPr lang="th-TH" sz="3200" dirty="0">
              <a:latin typeface="Angsana New" panose="02020603050405020304" pitchFamily="18" charset="-34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841310" y="5841597"/>
            <a:ext cx="8074090" cy="646331"/>
          </a:xfrm>
          <a:prstGeom prst="rect">
            <a:avLst/>
          </a:prstGeom>
          <a:solidFill>
            <a:srgbClr val="FECCD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sz="3600" b="1" dirty="0" smtClean="0">
                <a:solidFill>
                  <a:srgbClr val="4472C4">
                    <a:lumMod val="75000"/>
                  </a:srgbClr>
                </a:solidFill>
                <a:latin typeface="4815_KwangMD_Catthai" pitchFamily="2" charset="0"/>
              </a:rPr>
              <a:t>   ดังนั้น  </a:t>
            </a:r>
            <a:r>
              <a:rPr lang="th-TH" sz="3600" b="1" dirty="0">
                <a:solidFill>
                  <a:srgbClr val="4472C4">
                    <a:lumMod val="75000"/>
                  </a:srgbClr>
                </a:solidFill>
                <a:latin typeface="4815_KwangMD_Catthai" pitchFamily="2" charset="0"/>
              </a:rPr>
              <a:t>คำตอบของสมการคือ  </a:t>
            </a:r>
            <a:r>
              <a:rPr lang="th-TH" sz="3600" b="1" dirty="0" smtClean="0">
                <a:solidFill>
                  <a:srgbClr val="4472C4">
                    <a:lumMod val="75000"/>
                  </a:srgbClr>
                </a:solidFill>
                <a:latin typeface="4815_KwangMD_Catthai" pitchFamily="2" charset="0"/>
              </a:rPr>
              <a:t>            </a:t>
            </a:r>
            <a:endParaRPr lang="th-TH" sz="3600" b="1" dirty="0">
              <a:solidFill>
                <a:srgbClr val="4472C4">
                  <a:lumMod val="75000"/>
                </a:srgbClr>
              </a:solidFill>
              <a:latin typeface="4815_KwangMD_Catthai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10" y="0"/>
            <a:ext cx="9144000" cy="10668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h-TH" sz="4800" b="1" dirty="0">
                <a:solidFill>
                  <a:prstClr val="white"/>
                </a:solidFill>
              </a:rPr>
              <a:t>การแก้สมการกำลังสองตัวแปรเดียว</a:t>
            </a:r>
            <a:endParaRPr lang="th-TH" sz="4800" b="1" dirty="0">
              <a:solidFill>
                <a:prstClr val="white"/>
              </a:solidFill>
              <a:latin typeface="Angsana New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86" t="30206" r="24829" b="48218"/>
          <a:stretch/>
        </p:blipFill>
        <p:spPr>
          <a:xfrm>
            <a:off x="7455934" y="3438615"/>
            <a:ext cx="1658361" cy="24708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1" t="2633" r="26620" b="70248"/>
          <a:stretch/>
        </p:blipFill>
        <p:spPr>
          <a:xfrm>
            <a:off x="-72104" y="4206081"/>
            <a:ext cx="1138904" cy="25908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788205" y="5896783"/>
                <a:ext cx="348696" cy="6102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h-TH" b="0" i="1" smtClean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  <a:cs typeface="+mj-cs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solidFill>
                              <a:srgbClr val="4472C4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th-TH" b="0" i="1" smtClean="0">
                            <a:solidFill>
                              <a:srgbClr val="4472C4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th-TH" b="0" i="0" smtClean="0">
                            <a:solidFill>
                              <a:srgbClr val="4472C4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  <m:t>3</m:t>
                        </m:r>
                      </m:den>
                    </m:f>
                  </m:oMath>
                </a14:m>
                <a:r>
                  <a:rPr lang="th-TH" dirty="0" smtClean="0">
                    <a:solidFill>
                      <a:prstClr val="black"/>
                    </a:solidFill>
                    <a:cs typeface="+mj-cs"/>
                  </a:rPr>
                  <a:t>   </a:t>
                </a:r>
                <a:endParaRPr lang="en-US" dirty="0">
                  <a:solidFill>
                    <a:prstClr val="black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205" y="5896783"/>
                <a:ext cx="348696" cy="610295"/>
              </a:xfrm>
              <a:prstGeom prst="rect">
                <a:avLst/>
              </a:prstGeom>
              <a:blipFill rotWithShape="0">
                <a:blip r:embed="rId4"/>
                <a:stretch>
                  <a:fillRect r="-146552" b="-2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859194" y="1175634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Tx/>
              <a:buNone/>
            </a:pP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04_KwangMD_PukluK" pitchFamily="2" charset="0"/>
                <a:cs typeface="+mj-cs"/>
              </a:rPr>
              <a:t>ตัวอย่างที่ 3  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จงแก้สมการ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	6x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– x - 12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0</a:t>
            </a:r>
            <a:endParaRPr lang="th-TH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4815_KwangMD_Catthai" pitchFamily="2" charset="0"/>
              <a:cs typeface="+mj-cs"/>
            </a:endParaRPr>
          </a:p>
          <a:p>
            <a:pPr fontAlgn="auto">
              <a:spcAft>
                <a:spcPts val="0"/>
              </a:spcAft>
              <a:buFontTx/>
              <a:buNone/>
            </a:pP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04_KwangMD_PukluK" pitchFamily="2" charset="0"/>
                <a:cs typeface="+mj-cs"/>
              </a:rPr>
              <a:t>   </a:t>
            </a:r>
            <a:r>
              <a:rPr lang="th-TH" sz="28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วิธีทำ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	       (3x + 4 ) (2x – 3)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 0</a:t>
            </a:r>
          </a:p>
          <a:p>
            <a:pPr fontAlgn="auto">
              <a:spcAft>
                <a:spcPts val="0"/>
              </a:spcAft>
              <a:buFontTx/>
              <a:buNone/>
            </a:pP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        นั่นคือ	  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4815_KwangMD_Catthai" pitchFamily="2" charset="0"/>
              <a:cs typeface="+mj-cs"/>
            </a:endParaRPr>
          </a:p>
          <a:p>
            <a:pPr fontAlgn="auto"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			3x + 4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0  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 หรือ   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x - 3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0</a:t>
            </a:r>
          </a:p>
          <a:p>
            <a:pPr fontAlgn="auto"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	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 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แก้สมการแบบเชิงเส้นตัวแปรเดียวได้คือ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			</a:t>
            </a:r>
          </a:p>
          <a:p>
            <a:pPr fontAlgn="auto"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               3x   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- 4 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 หรือ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	2x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=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4815_KwangMD_Catthai" pitchFamily="2" charset="0"/>
                <a:cs typeface="+mj-cs"/>
              </a:rPr>
              <a:t> 3</a:t>
            </a:r>
            <a:endParaRPr lang="th-TH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4815_KwangMD_Catthai" pitchFamily="2" charset="0"/>
              <a:cs typeface="+mj-cs"/>
            </a:endParaRPr>
          </a:p>
          <a:p>
            <a:pPr fontAlgn="auto">
              <a:spcAft>
                <a:spcPts val="0"/>
              </a:spcAft>
              <a:buFontTx/>
              <a:buNone/>
            </a:pPr>
            <a:endParaRPr lang="th-TH" sz="2800" dirty="0">
              <a:solidFill>
                <a:schemeClr val="tx1">
                  <a:lumMod val="95000"/>
                  <a:lumOff val="5000"/>
                </a:schemeClr>
              </a:solidFill>
              <a:latin typeface="Angsana New" panose="02020603050405020304" pitchFamily="18" charset="-34"/>
              <a:cs typeface="+mj-cs"/>
            </a:endParaRPr>
          </a:p>
        </p:txBody>
      </p:sp>
      <p:graphicFrame>
        <p:nvGraphicFramePr>
          <p:cNvPr id="23" name="Object 1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41918112"/>
              </p:ext>
            </p:extLst>
          </p:nvPr>
        </p:nvGraphicFramePr>
        <p:xfrm>
          <a:off x="3945974" y="3977994"/>
          <a:ext cx="50006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สมการ" r:id="rId5" imgW="253890" imgH="393529" progId="Equation.3">
                  <p:embed/>
                </p:oleObj>
              </mc:Choice>
              <mc:Fallback>
                <p:oleObj name="สมการ" r:id="rId5" imgW="25389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5974" y="3977994"/>
                        <a:ext cx="500063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101788"/>
              </p:ext>
            </p:extLst>
          </p:nvPr>
        </p:nvGraphicFramePr>
        <p:xfrm>
          <a:off x="6725800" y="4023257"/>
          <a:ext cx="30638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สมการ" r:id="rId7" imgW="152334" imgH="393529" progId="Equation.3">
                  <p:embed/>
                </p:oleObj>
              </mc:Choice>
              <mc:Fallback>
                <p:oleObj name="สมการ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5800" y="4023257"/>
                        <a:ext cx="306388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2909887" y="4081414"/>
            <a:ext cx="9465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X  =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 </a:t>
            </a:r>
            <a:endParaRPr lang="th-TH" dirty="0">
              <a:solidFill>
                <a:schemeClr val="tx1">
                  <a:lumMod val="95000"/>
                  <a:lumOff val="5000"/>
                </a:schemeClr>
              </a:solidFill>
              <a:cs typeface="+mj-cs"/>
            </a:endParaRPr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>
            <a:off x="5835917" y="4038620"/>
            <a:ext cx="9116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X  =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 </a:t>
            </a:r>
            <a:endParaRPr lang="th-TH" dirty="0">
              <a:solidFill>
                <a:schemeClr val="tx1">
                  <a:lumMod val="95000"/>
                  <a:lumOff val="5000"/>
                </a:schemeClr>
              </a:solidFill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5574667" y="5836928"/>
                <a:ext cx="522500" cy="6092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h-TH" b="1" dirty="0" smtClean="0">
                        <a:solidFill>
                          <a:srgbClr val="4472C4">
                            <a:lumMod val="75000"/>
                          </a:srgbClr>
                        </a:solidFill>
                        <a:latin typeface="4815_KwangMD_Catthai" pitchFamily="2" charset="0"/>
                      </a:rPr>
                      <m:t>และ</m:t>
                    </m:r>
                    <m:f>
                      <m:fPr>
                        <m:ctrlPr>
                          <a:rPr lang="en-US" i="1" smtClean="0">
                            <a:solidFill>
                              <a:srgbClr val="4472C4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th-TH" b="0" i="1" smtClean="0">
                            <a:solidFill>
                              <a:srgbClr val="4472C4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th-TH" b="0" i="0" smtClean="0">
                            <a:solidFill>
                              <a:srgbClr val="4472C4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  <m:t>2</m:t>
                        </m:r>
                      </m:den>
                    </m:f>
                  </m:oMath>
                </a14:m>
                <a:r>
                  <a:rPr lang="th-TH" dirty="0" smtClean="0">
                    <a:solidFill>
                      <a:prstClr val="black"/>
                    </a:solidFill>
                    <a:cs typeface="+mj-cs"/>
                  </a:rPr>
                  <a:t>   </a:t>
                </a:r>
                <a:endParaRPr lang="en-US" dirty="0">
                  <a:solidFill>
                    <a:prstClr val="black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4667" y="5836928"/>
                <a:ext cx="522500" cy="609269"/>
              </a:xfrm>
              <a:prstGeom prst="rect">
                <a:avLst/>
              </a:prstGeom>
              <a:blipFill rotWithShape="0">
                <a:blip r:embed="rId9"/>
                <a:stretch>
                  <a:fillRect r="-89535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28" b="61416"/>
          <a:stretch/>
        </p:blipFill>
        <p:spPr>
          <a:xfrm>
            <a:off x="7308123" y="1441038"/>
            <a:ext cx="1374322" cy="1574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968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nimBg="1"/>
      <p:bldP spid="3082" grpId="0" animBg="1"/>
      <p:bldP spid="2" grpId="0"/>
      <p:bldP spid="27" grpId="0"/>
      <p:bldP spid="28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5000"/>
                <a:lumOff val="9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12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8156510" cy="4282281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800" b="1" dirty="0" smtClean="0">
                <a:latin typeface="4804_KwangMD_PukluK" pitchFamily="2" charset="0"/>
              </a:rPr>
              <a:t>	</a:t>
            </a:r>
            <a:r>
              <a:rPr lang="en-US" sz="2800" dirty="0">
                <a:latin typeface="Angsana New" panose="02020603050405020304" pitchFamily="18" charset="-34"/>
              </a:rPr>
              <a:t>	</a:t>
            </a:r>
            <a:endParaRPr lang="th-TH" sz="3200" dirty="0">
              <a:latin typeface="Angsana New" panose="02020603050405020304" pitchFamily="18" charset="-34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835867" y="5859462"/>
            <a:ext cx="8074090" cy="584775"/>
          </a:xfrm>
          <a:prstGeom prst="rect">
            <a:avLst/>
          </a:prstGeom>
          <a:solidFill>
            <a:srgbClr val="FECCD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sz="3200" b="1" dirty="0" smtClean="0">
                <a:solidFill>
                  <a:srgbClr val="4472C4">
                    <a:lumMod val="75000"/>
                  </a:srgbClr>
                </a:solidFill>
                <a:latin typeface="4815_KwangMD_Catthai" pitchFamily="2" charset="0"/>
              </a:rPr>
              <a:t>        ดังนั้น  คำตอบของสมการคือ  1 </a:t>
            </a:r>
            <a:endParaRPr lang="th-TH" sz="3200" b="1" dirty="0">
              <a:solidFill>
                <a:srgbClr val="4472C4">
                  <a:lumMod val="50000"/>
                </a:srgbClr>
              </a:solidFill>
              <a:latin typeface="4815_KwangMD_Catthai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10" y="0"/>
            <a:ext cx="9144000" cy="10668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h-TH" sz="4800" b="1" dirty="0">
                <a:solidFill>
                  <a:prstClr val="white"/>
                </a:solidFill>
              </a:rPr>
              <a:t>การแก้สมการกำลังสองตัวแปร</a:t>
            </a:r>
            <a:r>
              <a:rPr lang="th-TH" sz="4800" b="1" dirty="0">
                <a:solidFill>
                  <a:prstClr val="white"/>
                </a:solidFill>
              </a:rPr>
              <a:t>เดียว</a:t>
            </a:r>
            <a:endParaRPr lang="th-TH" sz="4800" b="1" dirty="0">
              <a:solidFill>
                <a:prstClr val="white"/>
              </a:solidFill>
              <a:latin typeface="Angsana New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64" t="71790" r="46489" b="6755"/>
          <a:stretch/>
        </p:blipFill>
        <p:spPr>
          <a:xfrm>
            <a:off x="7553518" y="3733799"/>
            <a:ext cx="1514282" cy="20885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1" t="2633" r="26620" b="70248"/>
          <a:stretch/>
        </p:blipFill>
        <p:spPr>
          <a:xfrm>
            <a:off x="-72104" y="4206081"/>
            <a:ext cx="1138904" cy="2590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11290" y="1375181"/>
            <a:ext cx="82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ตัวอย่างที่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4  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จงแก้สมการ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-6x</a:t>
            </a:r>
            <a:r>
              <a:rPr lang="en-US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2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+ 12x  =  6</a:t>
            </a:r>
            <a:endParaRPr lang="th-TH" b="1" dirty="0">
              <a:solidFill>
                <a:schemeClr val="tx1">
                  <a:lumMod val="95000"/>
                  <a:lumOff val="5000"/>
                </a:schemeClr>
              </a:solidFill>
              <a:latin typeface="Angsana New" panose="02020603050405020304" pitchFamily="18" charset="-34"/>
            </a:endParaRPr>
          </a:p>
          <a:p>
            <a:pPr eaLnBrk="1" hangingPunct="1">
              <a:buFontTx/>
              <a:buNone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     </a:t>
            </a:r>
            <a:r>
              <a:rPr lang="th-TH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วิธีทำ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	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-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6x</a:t>
            </a:r>
            <a:r>
              <a:rPr lang="en-US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2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+ 12x – 6 	=   0</a:t>
            </a:r>
          </a:p>
          <a:p>
            <a:pPr eaLnBrk="1" hangingPunct="1">
              <a:buFontTx/>
              <a:buNone/>
            </a:pP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ดึง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ตัว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ร่วม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-6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(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x</a:t>
            </a:r>
            <a:r>
              <a:rPr lang="en-US" b="1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2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- 2x + 1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)	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=   0</a:t>
            </a:r>
          </a:p>
          <a:p>
            <a:pPr eaLnBrk="1" hangingPunct="1">
              <a:buFontTx/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นำ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-6 หารทั้งสองข้างจะได้</a:t>
            </a:r>
          </a:p>
          <a:p>
            <a:pPr eaLnBrk="1" hangingPunct="1">
              <a:buFontTx/>
              <a:buNone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	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x</a:t>
            </a:r>
            <a:r>
              <a:rPr lang="en-US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2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- 2x +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1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= 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0</a:t>
            </a:r>
          </a:p>
          <a:p>
            <a:pPr eaLnBrk="1" hangingPunct="1">
              <a:buFontTx/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(x – 1) (x -1)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=  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0</a:t>
            </a:r>
          </a:p>
          <a:p>
            <a:pPr eaLnBrk="1" hangingPunct="1">
              <a:buFontTx/>
              <a:buNone/>
            </a:pP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 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แก้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สมการแบบเชิงเส้นตัวแปรเดียวได้คือ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			</a:t>
            </a:r>
          </a:p>
          <a:p>
            <a:pPr eaLnBrk="1" hangingPunct="1">
              <a:buFontTx/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                     </a:t>
            </a:r>
            <a:r>
              <a:rPr lang="th-TH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		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x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= 1  </a:t>
            </a:r>
            <a:r>
              <a:rPr lang="th-TH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  หรือ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x =  1</a:t>
            </a:r>
          </a:p>
          <a:p>
            <a:pPr eaLnBrk="1" hangingPunct="1">
              <a:buFontTx/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ngsana New" panose="02020603050405020304" pitchFamily="18" charset="-34"/>
              </a:rPr>
              <a:t>           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7" t="3569" r="53386" b="57847"/>
          <a:stretch/>
        </p:blipFill>
        <p:spPr>
          <a:xfrm>
            <a:off x="6096000" y="1600201"/>
            <a:ext cx="2561867" cy="182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1851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nimBg="1"/>
      <p:bldP spid="3082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5000"/>
                <a:lumOff val="9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1200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4090" y="1219200"/>
            <a:ext cx="8156510" cy="452596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800" b="1" dirty="0" smtClean="0">
                <a:latin typeface="4804_KwangMD_PukluK" pitchFamily="2" charset="0"/>
              </a:rPr>
              <a:t>	</a:t>
            </a:r>
            <a:r>
              <a:rPr lang="en-US" sz="2800" dirty="0">
                <a:latin typeface="Angsana New" panose="02020603050405020304" pitchFamily="18" charset="-34"/>
              </a:rPr>
              <a:t>	</a:t>
            </a:r>
            <a:endParaRPr lang="th-TH" sz="3200" dirty="0">
              <a:latin typeface="Angsana New" panose="02020603050405020304" pitchFamily="18" charset="-34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835867" y="5859462"/>
            <a:ext cx="8074090" cy="584775"/>
          </a:xfrm>
          <a:prstGeom prst="rect">
            <a:avLst/>
          </a:prstGeom>
          <a:solidFill>
            <a:srgbClr val="FECCD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h-TH" sz="3200" b="1" dirty="0" smtClean="0">
                <a:solidFill>
                  <a:srgbClr val="4472C4">
                    <a:lumMod val="75000"/>
                  </a:srgbClr>
                </a:solidFill>
                <a:latin typeface="4815_KwangMD_Catthai" pitchFamily="2" charset="0"/>
              </a:rPr>
              <a:t>ดังนั้น  คำตอบของสมการคือ            และ  2  </a:t>
            </a:r>
          </a:p>
        </p:txBody>
      </p:sp>
      <p:sp>
        <p:nvSpPr>
          <p:cNvPr id="3" name="Rectangle 2"/>
          <p:cNvSpPr/>
          <p:nvPr/>
        </p:nvSpPr>
        <p:spPr>
          <a:xfrm>
            <a:off x="-3110" y="0"/>
            <a:ext cx="9144000" cy="10668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h-TH" sz="4800" b="1" dirty="0">
                <a:solidFill>
                  <a:prstClr val="white"/>
                </a:solidFill>
              </a:rPr>
              <a:t>การแก้สมการกำลังสองตัวแปร</a:t>
            </a:r>
            <a:r>
              <a:rPr lang="th-TH" sz="4800" b="1" dirty="0">
                <a:solidFill>
                  <a:prstClr val="white"/>
                </a:solidFill>
              </a:rPr>
              <a:t>เดียว</a:t>
            </a:r>
            <a:endParaRPr lang="th-TH" sz="4800" b="1" dirty="0">
              <a:solidFill>
                <a:prstClr val="white"/>
              </a:solidFill>
              <a:latin typeface="Angsana New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98" t="60413" r="3855" b="19826"/>
          <a:stretch/>
        </p:blipFill>
        <p:spPr>
          <a:xfrm>
            <a:off x="7644628" y="4314280"/>
            <a:ext cx="1372542" cy="17436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51" t="2633" r="26620" b="70248"/>
          <a:stretch/>
        </p:blipFill>
        <p:spPr>
          <a:xfrm>
            <a:off x="-72104" y="4206081"/>
            <a:ext cx="1138904" cy="2590800"/>
          </a:xfrm>
          <a:prstGeom prst="rect">
            <a:avLst/>
          </a:prstGeom>
        </p:spPr>
      </p:pic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284673" y="1295400"/>
            <a:ext cx="8153400" cy="46482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th-TH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+mj-cs"/>
              </a:rPr>
              <a:t>    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ตัวอย่างที่ 5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จงแก้สมการ  4.5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– 6y  =  6</a:t>
            </a:r>
            <a:endParaRPr lang="th-TH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     </a:t>
            </a:r>
            <a:r>
              <a:rPr lang="th-TH" sz="28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วิธีทำ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	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		4.5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– 6y – 6 	=   0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		นำ 10 คูณทั้งสองข้างได้	45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– 60y – 60 	=   0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ดึงตัวร่วม 15  ได้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	15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(3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– 4y – 4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)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	=   0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ดังนั้น นำ 15 หารทั้งสองข้างจะได้   3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y</a:t>
            </a:r>
            <a:r>
              <a:rPr lang="en-US" sz="2800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2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– 4y – 4 	=   0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			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	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(3y + 2) (y -2) 	=   0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แก้สมการแบบเชิงเส้นตัวแปรเดียวได้คือ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			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	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3y + 2  =   0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        หรือ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y - 2 	=   0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	  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       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3y  =  -2				    y 	=   2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		    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            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y  =</a:t>
            </a:r>
            <a:r>
              <a:rPr lang="th-TH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each TV" pitchFamily="2" charset="0"/>
                <a:cs typeface="+mj-cs"/>
              </a:rPr>
              <a:t>    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</a:pP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Peach TV" pitchFamily="2" charset="0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352800" y="5121530"/>
                <a:ext cx="762000" cy="6236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h-TH" b="1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cs typeface="+mj-cs"/>
                      </a:rPr>
                      <m:t>−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th-TH" b="1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  <m:t>𝟐</m:t>
                        </m:r>
                      </m:num>
                      <m:den>
                        <m:r>
                          <m:rPr>
                            <m:nor/>
                          </m:rPr>
                          <a:rPr lang="th-TH" b="1" i="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  <m:t>3</m:t>
                        </m:r>
                      </m:den>
                    </m:f>
                  </m:oMath>
                </a14:m>
                <a:r>
                  <a:rPr lang="th-TH" dirty="0" smtClean="0">
                    <a:solidFill>
                      <a:prstClr val="black"/>
                    </a:solidFill>
                    <a:cs typeface="+mj-cs"/>
                  </a:rPr>
                  <a:t>   </a:t>
                </a:r>
                <a:endParaRPr lang="en-US" dirty="0">
                  <a:solidFill>
                    <a:prstClr val="black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5121530"/>
                <a:ext cx="762000" cy="623632"/>
              </a:xfrm>
              <a:prstGeom prst="rect">
                <a:avLst/>
              </a:prstGeom>
              <a:blipFill rotWithShape="0">
                <a:blip r:embed="rId3"/>
                <a:stretch>
                  <a:fillRect r="-14400" b="-25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187890" y="5859462"/>
                <a:ext cx="762000" cy="6236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th-TH" b="1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+mj-cs"/>
                      </a:rPr>
                      <m:t>−</m:t>
                    </m:r>
                    <m:f>
                      <m:fPr>
                        <m:ctrlPr>
                          <a:rPr lang="en-US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th-TH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  <m:t>𝟐</m:t>
                        </m:r>
                      </m:num>
                      <m:den>
                        <m:r>
                          <m:rPr>
                            <m:nor/>
                          </m:rPr>
                          <a:rPr lang="th-TH" b="1" i="0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  <m:t>3</m:t>
                        </m:r>
                      </m:den>
                    </m:f>
                  </m:oMath>
                </a14:m>
                <a:r>
                  <a:rPr lang="th-TH" dirty="0" smtClean="0">
                    <a:solidFill>
                      <a:schemeClr val="accent5">
                        <a:lumMod val="75000"/>
                      </a:schemeClr>
                    </a:solidFill>
                    <a:cs typeface="+mj-cs"/>
                  </a:rPr>
                  <a:t>   </a:t>
                </a:r>
                <a:endParaRPr lang="en-US" dirty="0">
                  <a:solidFill>
                    <a:schemeClr val="accent5">
                      <a:lumMod val="75000"/>
                    </a:schemeClr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890" y="5859462"/>
                <a:ext cx="762000" cy="623632"/>
              </a:xfrm>
              <a:prstGeom prst="rect">
                <a:avLst/>
              </a:prstGeom>
              <a:blipFill rotWithShape="0">
                <a:blip r:embed="rId4"/>
                <a:stretch>
                  <a:fillRect r="-14400" b="-25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3573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 animBg="1"/>
      <p:bldP spid="3082" grpId="0" animBg="1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272</Words>
  <Application>Microsoft Office PowerPoint</Application>
  <PresentationFormat>On-screen Show (4:3)</PresentationFormat>
  <Paragraphs>84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Angsana New</vt:lpstr>
      <vt:lpstr>Calibri</vt:lpstr>
      <vt:lpstr>Cordia New</vt:lpstr>
      <vt:lpstr>Vivaldi</vt:lpstr>
      <vt:lpstr>Wingdings</vt:lpstr>
      <vt:lpstr>4804_KwangMD_PukluK</vt:lpstr>
      <vt:lpstr>4815_KwangMD_Catthai</vt:lpstr>
      <vt:lpstr>Peach TV</vt:lpstr>
      <vt:lpstr>4805KwangMD_Influenza</vt:lpstr>
      <vt:lpstr>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iLLuSioN</dc:creator>
  <cp:lastModifiedBy>Microsoft account</cp:lastModifiedBy>
  <cp:revision>66</cp:revision>
  <dcterms:created xsi:type="dcterms:W3CDTF">2007-01-15T15:59:16Z</dcterms:created>
  <dcterms:modified xsi:type="dcterms:W3CDTF">2020-04-29T06:27:06Z</dcterms:modified>
</cp:coreProperties>
</file>