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6858000" cx="9144000"/>
  <p:notesSz cx="6858000" cy="9144000"/>
  <p:embeddedFontLst>
    <p:embeddedFont>
      <p:font typeface="Sarabun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GoogleSlidesCustomDataVersion2">
      <go:slidesCustomData xmlns:go="http://customooxmlschemas.google.com/" r:id="rId51" roundtripDataSignature="AMtx7mgwJTFdExQyfHAOnYoYV+I4cO9r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32AD226-04D0-4635-AEBE-05E522940EC2}">
  <a:tblStyle styleId="{332AD226-04D0-4635-AEBE-05E522940EC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fill>
          <a:solidFill>
            <a:srgbClr val="FCDCCE"/>
          </a:solidFill>
        </a:fill>
      </a:tcStyle>
    </a:band1H>
    <a:band2H>
      <a:tcTxStyle/>
    </a:band2H>
    <a:band1V>
      <a:tcTxStyle/>
      <a:tcStyle>
        <a:fill>
          <a:solidFill>
            <a:srgbClr val="FCDCCE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DEEE8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FDEEE8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5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Sarabun-bold.fntdata"/><Relationship Id="rId47" Type="http://schemas.openxmlformats.org/officeDocument/2006/relationships/font" Target="fonts/Sarabun-regular.fntdata"/><Relationship Id="rId49" Type="http://schemas.openxmlformats.org/officeDocument/2006/relationships/font" Target="fonts/Sarabun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customschemas.google.com/relationships/presentationmetadata" Target="metadata"/><Relationship Id="rId50" Type="http://schemas.openxmlformats.org/officeDocument/2006/relationships/font" Target="fonts/Sarabun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C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文本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4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19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Relationship Id="rId5" Type="http://schemas.openxmlformats.org/officeDocument/2006/relationships/image" Target="../media/image47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49.png"/><Relationship Id="rId9" Type="http://schemas.openxmlformats.org/officeDocument/2006/relationships/image" Target="../media/image46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54.png"/><Relationship Id="rId8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outube.com/watch?v=spMsaIOe06k" TargetMode="External"/><Relationship Id="rId4" Type="http://schemas.openxmlformats.org/officeDocument/2006/relationships/image" Target="../media/image64.png"/><Relationship Id="rId5" Type="http://schemas.openxmlformats.org/officeDocument/2006/relationships/image" Target="../media/image44.png"/><Relationship Id="rId6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Relationship Id="rId4" Type="http://schemas.openxmlformats.org/officeDocument/2006/relationships/image" Target="../media/image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57.png"/><Relationship Id="rId6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9.png"/><Relationship Id="rId4" Type="http://schemas.openxmlformats.org/officeDocument/2006/relationships/image" Target="../media/image6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7.png"/><Relationship Id="rId4" Type="http://schemas.openxmlformats.org/officeDocument/2006/relationships/image" Target="../media/image85.png"/><Relationship Id="rId5" Type="http://schemas.openxmlformats.org/officeDocument/2006/relationships/image" Target="../media/image66.png"/><Relationship Id="rId6" Type="http://schemas.openxmlformats.org/officeDocument/2006/relationships/image" Target="../media/image7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5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png"/><Relationship Id="rId4" Type="http://schemas.openxmlformats.org/officeDocument/2006/relationships/image" Target="../media/image88.png"/><Relationship Id="rId5" Type="http://schemas.openxmlformats.org/officeDocument/2006/relationships/image" Target="../media/image83.png"/><Relationship Id="rId6" Type="http://schemas.openxmlformats.org/officeDocument/2006/relationships/image" Target="../media/image6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4.png"/><Relationship Id="rId4" Type="http://schemas.openxmlformats.org/officeDocument/2006/relationships/image" Target="../media/image87.png"/><Relationship Id="rId5" Type="http://schemas.openxmlformats.org/officeDocument/2006/relationships/image" Target="../media/image7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Relationship Id="rId5" Type="http://schemas.openxmlformats.org/officeDocument/2006/relationships/image" Target="../media/image8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6.png"/><Relationship Id="rId4" Type="http://schemas.openxmlformats.org/officeDocument/2006/relationships/image" Target="../media/image79.png"/><Relationship Id="rId5" Type="http://schemas.openxmlformats.org/officeDocument/2006/relationships/image" Target="../media/image8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Relationship Id="rId4" Type="http://schemas.openxmlformats.org/officeDocument/2006/relationships/image" Target="../media/image81.png"/><Relationship Id="rId5" Type="http://schemas.openxmlformats.org/officeDocument/2006/relationships/image" Target="../media/image7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4F8FB"/>
            </a:gs>
            <a:gs pos="24778">
              <a:srgbClr val="DFE8F3"/>
            </a:gs>
            <a:gs pos="37148">
              <a:srgbClr val="D3DFEE"/>
            </a:gs>
            <a:gs pos="68000">
              <a:srgbClr val="AEC5E1"/>
            </a:gs>
            <a:gs pos="74000">
              <a:srgbClr val="AEC5E1"/>
            </a:gs>
            <a:gs pos="100000">
              <a:srgbClr val="C8D8EB"/>
            </a:gs>
          </a:gsLst>
          <a:lin ang="5400000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827583" y="188640"/>
            <a:ext cx="7128792" cy="158324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第十四课  钥匙忘拔下来了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8572" y="2276872"/>
            <a:ext cx="3666815" cy="38275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/>
          <p:nvPr>
            <p:ph type="ctrTitle"/>
          </p:nvPr>
        </p:nvSpPr>
        <p:spPr>
          <a:xfrm>
            <a:off x="179512" y="260648"/>
            <a:ext cx="216024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抽</a:t>
            </a:r>
            <a:endParaRPr/>
          </a:p>
        </p:txBody>
      </p:sp>
      <p:sp>
        <p:nvSpPr>
          <p:cNvPr id="162" name="Google Shape;162;p10"/>
          <p:cNvSpPr txBox="1"/>
          <p:nvPr>
            <p:ph idx="1" type="subTitle"/>
          </p:nvPr>
        </p:nvSpPr>
        <p:spPr>
          <a:xfrm>
            <a:off x="395536" y="1704405"/>
            <a:ext cx="6696744" cy="2088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我从书架上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抽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出一本书。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我们通过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抽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签的方式决定考试顺序。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3817169"/>
            <a:ext cx="4210050" cy="28384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038" y="3817169"/>
            <a:ext cx="4260953" cy="28384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/>
          <p:nvPr>
            <p:ph type="ctrTitle"/>
          </p:nvPr>
        </p:nvSpPr>
        <p:spPr>
          <a:xfrm>
            <a:off x="611560" y="260648"/>
            <a:ext cx="734035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CN"/>
              <a:t>挑		选		小说</a:t>
            </a:r>
            <a:endParaRPr/>
          </a:p>
        </p:txBody>
      </p:sp>
      <p:sp>
        <p:nvSpPr>
          <p:cNvPr id="171" name="Google Shape;171;p11"/>
          <p:cNvSpPr txBox="1"/>
          <p:nvPr>
            <p:ph idx="1" type="subTitle"/>
          </p:nvPr>
        </p:nvSpPr>
        <p:spPr>
          <a:xfrm>
            <a:off x="223292" y="1730673"/>
            <a:ext cx="8712968" cy="324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老师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挑选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我去参加歌唱比赛。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挑来挑去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也没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挑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到一个大的苹果。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挑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了几本历史书，麦克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选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了一些中文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小说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我的爸爸是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小说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家。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2" name="Google Shape;1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599" y="4490655"/>
            <a:ext cx="3327661" cy="22162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73" name="Google Shape;1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8348" y="925668"/>
            <a:ext cx="3017912" cy="20144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74" name="Google Shape;17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838" y="5151914"/>
            <a:ext cx="1245105" cy="1621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15756" y="5157192"/>
            <a:ext cx="1288780" cy="16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5048" y="4769402"/>
            <a:ext cx="1244085" cy="1658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>
            <p:ph type="title"/>
          </p:nvPr>
        </p:nvSpPr>
        <p:spPr>
          <a:xfrm>
            <a:off x="251520" y="27867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放寒假		放		寒假	暑假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182" name="Google Shape;182;p12"/>
          <p:cNvSpPr txBox="1"/>
          <p:nvPr>
            <p:ph idx="1" type="body"/>
          </p:nvPr>
        </p:nvSpPr>
        <p:spPr>
          <a:xfrm>
            <a:off x="251520" y="3787731"/>
            <a:ext cx="8229600" cy="2952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你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放寒假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的时候一定要来看我们。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我们从上星期就开始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放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暑假了。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再有两个月就要放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寒假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了。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我们一月十五号就要放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暑假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了。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183" name="Google Shape;18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200" y="3630141"/>
            <a:ext cx="238125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2750" y="5474502"/>
            <a:ext cx="1296144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69516"/>
            <a:ext cx="9163050" cy="275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/>
          <p:nvPr>
            <p:ph type="ctrTitle"/>
          </p:nvPr>
        </p:nvSpPr>
        <p:spPr>
          <a:xfrm>
            <a:off x="179512" y="260648"/>
            <a:ext cx="25922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回去</a:t>
            </a:r>
            <a:endParaRPr/>
          </a:p>
        </p:txBody>
      </p:sp>
      <p:sp>
        <p:nvSpPr>
          <p:cNvPr id="192" name="Google Shape;192;p13"/>
          <p:cNvSpPr txBox="1"/>
          <p:nvPr>
            <p:ph idx="1" type="subTitle"/>
          </p:nvPr>
        </p:nvSpPr>
        <p:spPr>
          <a:xfrm>
            <a:off x="179512" y="1730673"/>
            <a:ext cx="6696744" cy="2850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我们都想买一些书带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回去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回去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的时候和我说一声。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回来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：我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回来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了，什么时候吃饭啊？</a:t>
            </a:r>
            <a:endParaRPr/>
          </a:p>
        </p:txBody>
      </p:sp>
      <p:pic>
        <p:nvPicPr>
          <p:cNvPr id="193" name="Google Shape;19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47148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410" y="4600178"/>
            <a:ext cx="30480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62017" y="260648"/>
            <a:ext cx="3344366" cy="3344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 txBox="1"/>
          <p:nvPr>
            <p:ph type="ctrTitle"/>
          </p:nvPr>
        </p:nvSpPr>
        <p:spPr>
          <a:xfrm>
            <a:off x="251520" y="32405"/>
            <a:ext cx="388843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除了……以外</a:t>
            </a:r>
            <a:endParaRPr/>
          </a:p>
        </p:txBody>
      </p:sp>
      <p:sp>
        <p:nvSpPr>
          <p:cNvPr id="202" name="Google Shape;202;p14"/>
          <p:cNvSpPr txBox="1"/>
          <p:nvPr>
            <p:ph idx="1" type="subTitle"/>
          </p:nvPr>
        </p:nvSpPr>
        <p:spPr>
          <a:xfrm>
            <a:off x="251520" y="1502430"/>
            <a:ext cx="8568952" cy="4590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3076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1.表示在什么之外，还有别的。后边常有 “还/也” </a:t>
            </a:r>
            <a:b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</a:b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-  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除了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小王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以外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，小张，小李也会说英文。</a:t>
            </a:r>
            <a:b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</a:b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-  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除了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散步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以外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，我每天还打羽毛球。</a:t>
            </a:r>
            <a:b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</a:b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2. 表示听说的人或事不包括在内</a:t>
            </a:r>
            <a:b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</a:b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-  这件事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除了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你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以外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，我们都不知道。</a:t>
            </a:r>
            <a:b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</a:b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-  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除了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</a:t>
            </a:r>
            <a:r>
              <a:rPr lang="zh-CN" sz="26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以外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，你们都去过长城了。</a:t>
            </a:r>
            <a:endParaRPr sz="26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lnSpc>
                <a:spcPct val="170000"/>
              </a:lnSpc>
              <a:spcBef>
                <a:spcPts val="555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b="1" lang="zh-CN" sz="3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注释 </a:t>
            </a:r>
            <a:r>
              <a:rPr lang="zh-CN" sz="26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: “以外”不用也可以 </a:t>
            </a:r>
            <a:endParaRPr sz="26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03" name="Google Shape;20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7736" y="4481736"/>
            <a:ext cx="2376264" cy="237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/>
          <p:cNvSpPr txBox="1"/>
          <p:nvPr>
            <p:ph type="title"/>
          </p:nvPr>
        </p:nvSpPr>
        <p:spPr>
          <a:xfrm>
            <a:off x="192517" y="327444"/>
            <a:ext cx="28083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礼品   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09" name="Google Shape;209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2006315"/>
            <a:ext cx="3024336" cy="1633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5"/>
          <p:cNvSpPr txBox="1"/>
          <p:nvPr/>
        </p:nvSpPr>
        <p:spPr>
          <a:xfrm>
            <a:off x="179512" y="1313555"/>
            <a:ext cx="381642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b="0" i="0" lang="zh-CN" sz="2800" u="none" cap="none" strike="noStrik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礼品</a:t>
            </a:r>
            <a:r>
              <a:rPr b="0" i="0" lang="zh-CN" sz="2800" u="none" cap="none" strike="noStrik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包装要收费吗？</a:t>
            </a:r>
            <a:endParaRPr b="0" i="0" sz="2800" u="none" cap="none" strike="noStrike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4860032" y="377208"/>
            <a:ext cx="28083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b="0" i="0" lang="zh-CN" sz="4400" u="none" cap="none" strike="noStrik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商城</a:t>
            </a:r>
            <a:r>
              <a:rPr b="0" i="0" lang="zh-CN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172636" y="3753067"/>
            <a:ext cx="28083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b="0" i="0" lang="zh-CN" sz="4400" u="none" cap="none" strike="noStrik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商品</a:t>
            </a:r>
            <a:endParaRPr b="0" i="0" sz="4400" u="none" cap="none" strike="noStrike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4169309" y="1313555"/>
            <a:ext cx="4610286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zh-CN" sz="2800" u="none" cap="none" strike="noStrik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我家就住在</a:t>
            </a:r>
            <a:r>
              <a:rPr b="1" i="0" lang="zh-CN" sz="2800" u="none" cap="none" strike="noStrik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商场</a:t>
            </a:r>
            <a:r>
              <a:rPr b="0" i="0" lang="zh-CN" sz="2800" u="none" cap="none" strike="noStrik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旁边，买东西很方便。</a:t>
            </a:r>
            <a:endParaRPr b="0" i="0" sz="2800" u="none" cap="none" strike="noStrike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zh-CN" sz="2800" u="none" cap="none" strike="noStrik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我在找</a:t>
            </a:r>
            <a:r>
              <a:rPr b="0" i="0" lang="zh-CN" sz="2800" u="none" cap="none" strike="noStrik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商场</a:t>
            </a:r>
            <a:r>
              <a:rPr b="0" i="0" lang="zh-CN" sz="2800" u="none" cap="none" strike="noStrik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。您能帮帮我吗？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8536" y="2909757"/>
            <a:ext cx="3710787" cy="16866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15" name="Google Shape;215;p15"/>
          <p:cNvSpPr txBox="1"/>
          <p:nvPr/>
        </p:nvSpPr>
        <p:spPr>
          <a:xfrm>
            <a:off x="166401" y="5078694"/>
            <a:ext cx="303121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在这个商场有很多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商品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 sz="28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16" name="Google Shape;21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7614" y="4797152"/>
            <a:ext cx="2783210" cy="18554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"/>
          <p:cNvSpPr txBox="1"/>
          <p:nvPr>
            <p:ph type="title"/>
          </p:nvPr>
        </p:nvSpPr>
        <p:spPr>
          <a:xfrm>
            <a:off x="1048557" y="275979"/>
            <a:ext cx="72111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脸谱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22" name="Google Shape;222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6225" y="4815738"/>
            <a:ext cx="1018291" cy="125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00" y="4670749"/>
            <a:ext cx="1450059" cy="139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68477" y="4743197"/>
            <a:ext cx="1907748" cy="136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30943" y="4723769"/>
            <a:ext cx="1367819" cy="136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18800" y="1182589"/>
            <a:ext cx="5114850" cy="348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06115" y="4749074"/>
            <a:ext cx="1459553" cy="143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95769" y="4707448"/>
            <a:ext cx="1413332" cy="1386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 txBox="1"/>
          <p:nvPr>
            <p:ph type="title"/>
          </p:nvPr>
        </p:nvSpPr>
        <p:spPr>
          <a:xfrm>
            <a:off x="1520303" y="274638"/>
            <a:ext cx="231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饰物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34" name="Google Shape;23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122" y="1328714"/>
            <a:ext cx="3661594" cy="165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8919" y="4299693"/>
            <a:ext cx="2461852" cy="22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425" y="2879352"/>
            <a:ext cx="3151673" cy="177281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7"/>
          <p:cNvSpPr txBox="1"/>
          <p:nvPr/>
        </p:nvSpPr>
        <p:spPr>
          <a:xfrm>
            <a:off x="5940152" y="275060"/>
            <a:ext cx="231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 sz="4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丝织品</a:t>
            </a:r>
            <a:endParaRPr sz="44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38" name="Google Shape;23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94423" y="1417638"/>
            <a:ext cx="3162672" cy="21125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39" name="Google Shape;239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2374" y="3765760"/>
            <a:ext cx="2685551" cy="268555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 txBox="1"/>
          <p:nvPr>
            <p:ph type="title"/>
          </p:nvPr>
        </p:nvSpPr>
        <p:spPr>
          <a:xfrm>
            <a:off x="457200" y="274638"/>
            <a:ext cx="33947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钥匙链（儿）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45" name="Google Shape;24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7864" y="1820466"/>
            <a:ext cx="1572766" cy="209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4610224"/>
            <a:ext cx="1863626" cy="186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6297" y="4120711"/>
            <a:ext cx="1935237" cy="193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054" y="2023690"/>
            <a:ext cx="3100862" cy="204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8"/>
          <p:cNvSpPr txBox="1"/>
          <p:nvPr/>
        </p:nvSpPr>
        <p:spPr>
          <a:xfrm>
            <a:off x="5076056" y="275060"/>
            <a:ext cx="33947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 sz="4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玩具</a:t>
            </a:r>
            <a:endParaRPr sz="44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50" name="Google Shape;25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0072" y="1428605"/>
            <a:ext cx="337965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51534" y="4268315"/>
            <a:ext cx="2344903" cy="234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5924" y="4569860"/>
            <a:ext cx="1903990" cy="190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 txBox="1"/>
          <p:nvPr>
            <p:ph type="title"/>
          </p:nvPr>
        </p:nvSpPr>
        <p:spPr>
          <a:xfrm>
            <a:off x="2910644" y="332656"/>
            <a:ext cx="389877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CN"/>
              <a:t>熊猫</a:t>
            </a:r>
            <a:endParaRPr/>
          </a:p>
        </p:txBody>
      </p:sp>
      <p:pic>
        <p:nvPicPr>
          <p:cNvPr id="258" name="Google Shape;258;p19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1475656"/>
            <a:ext cx="3770842" cy="212109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9" name="Google Shape;25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1228" y="2132856"/>
            <a:ext cx="3456384" cy="25027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60" name="Google Shape;26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0559" y="4149080"/>
            <a:ext cx="3220169" cy="242525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ctrTitle"/>
          </p:nvPr>
        </p:nvSpPr>
        <p:spPr>
          <a:xfrm>
            <a:off x="179512" y="26064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图书城	 	 图书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96" name="Google Shape;96;p2"/>
          <p:cNvSpPr txBox="1"/>
          <p:nvPr>
            <p:ph idx="1" type="subTitle"/>
          </p:nvPr>
        </p:nvSpPr>
        <p:spPr>
          <a:xfrm>
            <a:off x="107504" y="1916832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我和麦克一起骑车到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图书城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图书城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里有许多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图书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我已经去了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图书城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我今天去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图书城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买了许多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图书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088" y="470533"/>
            <a:ext cx="3672021" cy="25202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4770" y="3222956"/>
            <a:ext cx="3672021" cy="27693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肯定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266" name="Google Shape;266;p20"/>
          <p:cNvSpPr txBox="1"/>
          <p:nvPr>
            <p:ph idx="1" type="body"/>
          </p:nvPr>
        </p:nvSpPr>
        <p:spPr>
          <a:xfrm>
            <a:off x="457200" y="1417638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CN"/>
              <a:t>สามารถเป็นได้ทั้ง คำกริยา  คำคุณศัพท์  และคำวิเศษณ์   </a:t>
            </a:r>
            <a:br>
              <a:rPr lang="zh-CN"/>
            </a:br>
            <a:r>
              <a:rPr lang="zh-CN"/>
              <a:t>เช่น  </a:t>
            </a:r>
            <a:endParaRPr/>
          </a:p>
          <a:p>
            <a:pPr indent="-285750" lvl="1" marL="74295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他今天来不来，我不能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肯定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。(คำกริยา)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-285750" lvl="1" marL="74295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他的回答是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肯定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的。(คำคุณศัพท์)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-285750" lvl="1" marL="74295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他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肯定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还没起床。(คำวิเศษณ์)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	เป็นการมองจากมุมมองของประธานของประโยคว่าเป็นการเต็มใจที่จะ  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ยืนยัน  แน่ใจ  แน่นอน 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เอง ไม่ได้มีใครบังคับ</a:t>
            </a:r>
            <a:endParaRPr/>
          </a:p>
          <a:p>
            <a:pPr indent="0" lvl="0" marL="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นอกจากจะมีความหมายว่า 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ยืนยัน  แน่ใจ  แน่นอน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   แล้วยังมีความหมายสื่อถึง  认可=  ยิมยอม   อนุญาต  โอเค    同意 = เห็นด้วย   保证 = รับประกัน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type="ctrTitle"/>
          </p:nvPr>
        </p:nvSpPr>
        <p:spPr>
          <a:xfrm>
            <a:off x="1043739" y="1432079"/>
            <a:ext cx="252028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音像 </a:t>
            </a:r>
            <a:endParaRPr/>
          </a:p>
        </p:txBody>
      </p:sp>
      <p:sp>
        <p:nvSpPr>
          <p:cNvPr id="273" name="Google Shape;273;p21"/>
          <p:cNvSpPr txBox="1"/>
          <p:nvPr>
            <p:ph idx="1" type="subTitle"/>
          </p:nvPr>
        </p:nvSpPr>
        <p:spPr>
          <a:xfrm>
            <a:off x="251782" y="2903220"/>
            <a:ext cx="8568690" cy="395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音像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——录音和录像的合称。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624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音像店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：学校旁边新开了一家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音像店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24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音像书店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：于是我们又走进一家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音像书店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24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音像教材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：我们学校上课采用的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音像教材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比较多。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74" name="Google Shape;2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5976" y="260648"/>
            <a:ext cx="4221274" cy="28282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 txBox="1"/>
          <p:nvPr>
            <p:ph type="ctrTitle"/>
          </p:nvPr>
        </p:nvSpPr>
        <p:spPr>
          <a:xfrm>
            <a:off x="611560" y="61587"/>
            <a:ext cx="388843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这里  那里  </a:t>
            </a:r>
            <a:endParaRPr/>
          </a:p>
        </p:txBody>
      </p:sp>
      <p:sp>
        <p:nvSpPr>
          <p:cNvPr id="281" name="Google Shape;281;p22"/>
          <p:cNvSpPr txBox="1"/>
          <p:nvPr>
            <p:ph idx="1" type="subTitle"/>
          </p:nvPr>
        </p:nvSpPr>
        <p:spPr>
          <a:xfrm>
            <a:off x="179512" y="1219961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这里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有没有根据鲁迅小说拍成的电影DVD。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这里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就是我的学校素叻披他耶。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这里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是711，过一条马路，那里就是我家了。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我喜欢中国，因为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那里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有很多好吃的。</a:t>
            </a:r>
            <a:endParaRPr/>
          </a:p>
        </p:txBody>
      </p:sp>
      <p:pic>
        <p:nvPicPr>
          <p:cNvPr id="282" name="Google Shape;2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3640" y="4553107"/>
            <a:ext cx="2235746" cy="230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512" y="4409176"/>
            <a:ext cx="2304256" cy="2401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 txBox="1"/>
          <p:nvPr>
            <p:ph type="ctrTitle"/>
          </p:nvPr>
        </p:nvSpPr>
        <p:spPr>
          <a:xfrm>
            <a:off x="199662" y="0"/>
            <a:ext cx="2304256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根据</a:t>
            </a:r>
            <a:endParaRPr/>
          </a:p>
        </p:txBody>
      </p:sp>
      <p:sp>
        <p:nvSpPr>
          <p:cNvPr id="290" name="Google Shape;290;p23"/>
          <p:cNvSpPr txBox="1"/>
          <p:nvPr>
            <p:ph idx="1" type="subTitle"/>
          </p:nvPr>
        </p:nvSpPr>
        <p:spPr>
          <a:xfrm>
            <a:off x="199662" y="1268759"/>
            <a:ext cx="8568952" cy="5005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哈利波特这部电影，就是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根据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JK罗琳《哈利波特》的小说改编的。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根据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你的照片，我们很快找到了那个地方。</a:t>
            </a:r>
            <a:endParaRPr/>
          </a:p>
        </p:txBody>
      </p:sp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960" y="2564904"/>
            <a:ext cx="3553456" cy="212561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92" name="Google Shape;29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44" y="2924944"/>
            <a:ext cx="3384376" cy="22576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/>
          <p:nvPr>
            <p:ph type="ctrTitle"/>
          </p:nvPr>
        </p:nvSpPr>
        <p:spPr>
          <a:xfrm>
            <a:off x="6731" y="247187"/>
            <a:ext cx="2304256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于是</a:t>
            </a:r>
            <a:endParaRPr/>
          </a:p>
        </p:txBody>
      </p:sp>
      <p:sp>
        <p:nvSpPr>
          <p:cNvPr id="299" name="Google Shape;299;p24"/>
          <p:cNvSpPr txBox="1"/>
          <p:nvPr>
            <p:ph idx="1" type="subTitle"/>
          </p:nvPr>
        </p:nvSpPr>
        <p:spPr>
          <a:xfrm>
            <a:off x="685458" y="1126800"/>
            <a:ext cx="7845093" cy="4011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เป็นคำเชื่อมสันธาน  ใช้ในประโยคที่มีสองส่วน  โดยที่ส่วนหน้าของประโยคจะเป็นการบอกเหตุ  และ 于是 จะอยู่ส่วนหลังของประโยคเพื่อบอกผลที่ตามมา  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ส่วนหลังชองประโยคที่มี 于是  จะเป็นลำดับเหตุการณ์ต่อเนื่องที่เกิดขึ้นจากส่วนแรกของประโยค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我接到电话通知，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于是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就来了。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听说这部电影很好看，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于是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我也买了一张票。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300" name="Google Shape;30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296" y="4993290"/>
            <a:ext cx="1791899" cy="179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000" y="5021477"/>
            <a:ext cx="1763712" cy="176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/>
          <p:nvPr>
            <p:ph type="ctrTitle"/>
          </p:nvPr>
        </p:nvSpPr>
        <p:spPr>
          <a:xfrm>
            <a:off x="467544" y="946824"/>
            <a:ext cx="1584176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拍</a:t>
            </a:r>
            <a:endParaRPr/>
          </a:p>
        </p:txBody>
      </p:sp>
      <p:sp>
        <p:nvSpPr>
          <p:cNvPr id="308" name="Google Shape;308;p25"/>
          <p:cNvSpPr txBox="1"/>
          <p:nvPr>
            <p:ph idx="1" type="subTitle"/>
          </p:nvPr>
        </p:nvSpPr>
        <p:spPr>
          <a:xfrm>
            <a:off x="212717" y="3281986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1.这里有没有根据鲁迅小说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拍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成的电影DVD。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2.给我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拍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一张照片吧。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3.现在正在进行的是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拍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皮球比赛。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4.他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拍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死了一只蚊子。</a:t>
            </a:r>
            <a:endParaRPr/>
          </a:p>
        </p:txBody>
      </p:sp>
      <p:pic>
        <p:nvPicPr>
          <p:cNvPr id="309" name="Google Shape;30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9792" y="175028"/>
            <a:ext cx="5976664" cy="29060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10" name="Google Shape;31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8144" y="4221088"/>
            <a:ext cx="3045177" cy="22838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/>
          <p:nvPr>
            <p:ph type="ctrTitle"/>
          </p:nvPr>
        </p:nvSpPr>
        <p:spPr>
          <a:xfrm>
            <a:off x="683568" y="332656"/>
            <a:ext cx="1800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盒</a:t>
            </a:r>
            <a:endParaRPr/>
          </a:p>
        </p:txBody>
      </p:sp>
      <p:sp>
        <p:nvSpPr>
          <p:cNvPr id="317" name="Google Shape;317;p26"/>
          <p:cNvSpPr txBox="1"/>
          <p:nvPr>
            <p:ph idx="1" type="subTitle"/>
          </p:nvPr>
        </p:nvSpPr>
        <p:spPr>
          <a:xfrm>
            <a:off x="230065" y="1697180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1.他给了我一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盒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牛奶。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2.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盒子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：这个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盒子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我用来装鞋子了。</a:t>
            </a:r>
            <a:endParaRPr/>
          </a:p>
        </p:txBody>
      </p:sp>
      <p:pic>
        <p:nvPicPr>
          <p:cNvPr id="318" name="Google Shape;31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8046" y="116632"/>
            <a:ext cx="2530971" cy="253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301" y="3922804"/>
            <a:ext cx="2995094" cy="245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7944" y="4101508"/>
            <a:ext cx="2907380" cy="239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1269" y="2673399"/>
            <a:ext cx="2453258" cy="245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"/>
          <p:cNvSpPr txBox="1"/>
          <p:nvPr>
            <p:ph type="ctrTitle"/>
          </p:nvPr>
        </p:nvSpPr>
        <p:spPr>
          <a:xfrm>
            <a:off x="179512" y="14173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学期	上   下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328" name="Google Shape;328;p27"/>
          <p:cNvSpPr txBox="1"/>
          <p:nvPr>
            <p:ph idx="1" type="subTitle"/>
          </p:nvPr>
        </p:nvSpPr>
        <p:spPr>
          <a:xfrm>
            <a:off x="185146" y="3517532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上学期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：高三上学期五月开学九月放假。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下学期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：高三下学期十月开学二月放假。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一学年：一学年有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上学期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下学期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pic>
        <p:nvPicPr>
          <p:cNvPr id="329" name="Google Shape;3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2141" y="5226601"/>
            <a:ext cx="1411957" cy="148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5976" y="209578"/>
            <a:ext cx="4631135" cy="33079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 txBox="1"/>
          <p:nvPr>
            <p:ph type="ctrTitle"/>
          </p:nvPr>
        </p:nvSpPr>
        <p:spPr>
          <a:xfrm>
            <a:off x="179512" y="260648"/>
            <a:ext cx="352839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  纸   纸箱</a:t>
            </a:r>
            <a:endParaRPr/>
          </a:p>
        </p:txBody>
      </p:sp>
      <p:sp>
        <p:nvSpPr>
          <p:cNvPr id="337" name="Google Shape;337;p28"/>
          <p:cNvSpPr txBox="1"/>
          <p:nvPr>
            <p:ph idx="1" type="subTitle"/>
          </p:nvPr>
        </p:nvSpPr>
        <p:spPr>
          <a:xfrm>
            <a:off x="179512" y="1412776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纸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：拿出一张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纸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，现在开始考试。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面巾纸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：您好，可以给我一张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面巾纸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吗？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草稿纸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：数学考试之前，老师先给大家发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草稿纸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纸箱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：就给我们俩一人找了一个小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纸箱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pic>
        <p:nvPicPr>
          <p:cNvPr id="338" name="Google Shape;3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8144" y="260648"/>
            <a:ext cx="2736304" cy="20653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39" name="Google Shape;33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535" y="4845762"/>
            <a:ext cx="2801888" cy="185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5755" y="4388289"/>
            <a:ext cx="2376264" cy="231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79088" y="4817222"/>
            <a:ext cx="1916831" cy="1916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872" y="43586"/>
            <a:ext cx="2003011" cy="200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9"/>
          <p:cNvSpPr txBox="1"/>
          <p:nvPr>
            <p:ph type="ctrTitle"/>
          </p:nvPr>
        </p:nvSpPr>
        <p:spPr>
          <a:xfrm>
            <a:off x="179512" y="260648"/>
            <a:ext cx="280831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饭馆   盘</a:t>
            </a:r>
            <a:endParaRPr/>
          </a:p>
        </p:txBody>
      </p:sp>
      <p:sp>
        <p:nvSpPr>
          <p:cNvPr id="349" name="Google Shape;349;p29"/>
          <p:cNvSpPr txBox="1"/>
          <p:nvPr>
            <p:ph idx="1" type="subTitle"/>
          </p:nvPr>
        </p:nvSpPr>
        <p:spPr>
          <a:xfrm>
            <a:off x="256027" y="1484784"/>
            <a:ext cx="8060389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今天我去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饭馆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吃饭，点了三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盘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菜，没有吃完。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我和麦克走进一个小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饭馆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去吃饭，我们要了一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盘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饺子。</a:t>
            </a:r>
            <a:endParaRPr/>
          </a:p>
        </p:txBody>
      </p:sp>
      <p:pic>
        <p:nvPicPr>
          <p:cNvPr id="350" name="Google Shape;35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0503" y="3645024"/>
            <a:ext cx="4212780" cy="28225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51" name="Google Shape;35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933" y="4077072"/>
            <a:ext cx="3672986" cy="25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>
            <p:ph type="ctrTitle"/>
          </p:nvPr>
        </p:nvSpPr>
        <p:spPr>
          <a:xfrm>
            <a:off x="179512" y="260648"/>
            <a:ext cx="208823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进去</a:t>
            </a:r>
            <a:endParaRPr/>
          </a:p>
        </p:txBody>
      </p:sp>
      <p:sp>
        <p:nvSpPr>
          <p:cNvPr id="105" name="Google Shape;105;p3"/>
          <p:cNvSpPr txBox="1"/>
          <p:nvPr>
            <p:ph idx="1" type="subTitle"/>
          </p:nvPr>
        </p:nvSpPr>
        <p:spPr>
          <a:xfrm>
            <a:off x="251520" y="1916832"/>
            <a:ext cx="8568952" cy="201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每个书店我都想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进去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看看。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进去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之后，我发现食堂已经没有空位子了。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856" y="446183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2972" y="3747460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5454" y="385378"/>
            <a:ext cx="1220564" cy="122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8777" y="620688"/>
            <a:ext cx="5946778" cy="361211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0"/>
          <p:cNvSpPr txBox="1"/>
          <p:nvPr>
            <p:ph type="ctrTitle"/>
          </p:nvPr>
        </p:nvSpPr>
        <p:spPr>
          <a:xfrm>
            <a:off x="755576" y="260648"/>
            <a:ext cx="288032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累   困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360" name="Google Shape;360;p30"/>
          <p:cNvSpPr txBox="1"/>
          <p:nvPr>
            <p:ph idx="1" type="subTitle"/>
          </p:nvPr>
        </p:nvSpPr>
        <p:spPr>
          <a:xfrm>
            <a:off x="251520" y="1484784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困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，回家就睡着了。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今天真是又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困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的一天啊。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走了一天的路我感觉我很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昨晚我三点才睡觉，今天七点就起床了，我好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困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pic>
        <p:nvPicPr>
          <p:cNvPr id="361" name="Google Shape;36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578" y="4682168"/>
            <a:ext cx="2179563" cy="217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39000" y="4819449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2937" y="1249436"/>
            <a:ext cx="3187216" cy="313713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1"/>
          <p:cNvSpPr txBox="1"/>
          <p:nvPr>
            <p:ph type="ctrTitle"/>
          </p:nvPr>
        </p:nvSpPr>
        <p:spPr>
          <a:xfrm>
            <a:off x="179512" y="260648"/>
            <a:ext cx="835292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电梯		维修	修	 	楼梯</a:t>
            </a:r>
            <a:endParaRPr/>
          </a:p>
        </p:txBody>
      </p:sp>
      <p:sp>
        <p:nvSpPr>
          <p:cNvPr id="370" name="Google Shape;370;p31"/>
          <p:cNvSpPr txBox="1"/>
          <p:nvPr>
            <p:ph idx="1" type="subTitle"/>
          </p:nvPr>
        </p:nvSpPr>
        <p:spPr>
          <a:xfrm>
            <a:off x="143857" y="4149080"/>
            <a:ext cx="856895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电梯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坏了，王平给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维修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部打电话。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维修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部的师傅过来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修电梯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因为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电梯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坏了，所以只能走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楼梯</a:t>
            </a:r>
            <a:r>
              <a:rPr lang="zh-CN">
                <a:solidFill>
                  <a:schemeClr val="dk1"/>
                </a:solidFill>
              </a:rPr>
              <a:t>。</a:t>
            </a:r>
            <a:endParaRPr/>
          </a:p>
        </p:txBody>
      </p:sp>
      <p:pic>
        <p:nvPicPr>
          <p:cNvPr id="371" name="Google Shape;37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359" y="1556792"/>
            <a:ext cx="2016224" cy="23614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72" name="Google Shape;37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4128" y="1484784"/>
            <a:ext cx="3267423" cy="24070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9400" y="3789040"/>
            <a:ext cx="2514600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 txBox="1"/>
          <p:nvPr>
            <p:ph type="ctrTitle"/>
          </p:nvPr>
        </p:nvSpPr>
        <p:spPr>
          <a:xfrm>
            <a:off x="3563888" y="654050"/>
            <a:ext cx="223224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只好</a:t>
            </a:r>
            <a:endParaRPr/>
          </a:p>
        </p:txBody>
      </p:sp>
      <p:sp>
        <p:nvSpPr>
          <p:cNvPr id="380" name="Google Shape;380;p32"/>
          <p:cNvSpPr txBox="1"/>
          <p:nvPr>
            <p:ph idx="1" type="subTitle"/>
          </p:nvPr>
        </p:nvSpPr>
        <p:spPr>
          <a:xfrm>
            <a:off x="395536" y="1921483"/>
            <a:ext cx="8568952" cy="2994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电梯坏了，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只好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走楼梯了。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电梯坏了，我住在10层，可是没办法，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只好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爬上去了</a:t>
            </a:r>
            <a:r>
              <a:rPr lang="zh-CN">
                <a:solidFill>
                  <a:schemeClr val="dk1"/>
                </a:solidFill>
              </a:rPr>
              <a:t>。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/>
          <p:nvPr>
            <p:ph type="ctrTitle"/>
          </p:nvPr>
        </p:nvSpPr>
        <p:spPr>
          <a:xfrm>
            <a:off x="1763688" y="404664"/>
            <a:ext cx="5706783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提  	步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387" name="Google Shape;387;p33"/>
          <p:cNvSpPr txBox="1"/>
          <p:nvPr>
            <p:ph idx="1" type="subTitle"/>
          </p:nvPr>
        </p:nvSpPr>
        <p:spPr>
          <a:xfrm>
            <a:off x="156897" y="3789040"/>
            <a:ext cx="8568952" cy="2880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我手里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提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着一箱子书，一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一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地往上爬。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他一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步步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地走向我。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妈妈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提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了一筐鸡蛋。</a:t>
            </a:r>
            <a:endParaRPr/>
          </a:p>
        </p:txBody>
      </p:sp>
      <p:pic>
        <p:nvPicPr>
          <p:cNvPr id="388" name="Google Shape;3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628800"/>
            <a:ext cx="3190585" cy="191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8343" y="1698240"/>
            <a:ext cx="1383657" cy="20754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90" name="Google Shape;39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064" y="1827200"/>
            <a:ext cx="3271350" cy="183889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"/>
          <p:cNvSpPr txBox="1"/>
          <p:nvPr>
            <p:ph type="ctrTitle"/>
          </p:nvPr>
        </p:nvSpPr>
        <p:spPr>
          <a:xfrm>
            <a:off x="688032" y="-27384"/>
            <a:ext cx="7772400" cy="9954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却 	 忽然 	 想起来    钥匙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397" name="Google Shape;397;p34"/>
          <p:cNvSpPr txBox="1"/>
          <p:nvPr>
            <p:ph idx="1" type="subTitle"/>
          </p:nvPr>
        </p:nvSpPr>
        <p:spPr>
          <a:xfrm>
            <a:off x="469746" y="2899742"/>
            <a:ext cx="8208972" cy="40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7500" lnSpcReduction="1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我都走到八楼了，忽然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想起来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我没带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钥匙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要拿出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钥匙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开门的时候，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却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发现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钥匙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不见了。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看起来：他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看起来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有点不太高兴。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听起来：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听起来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你的假期很有趣。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尝起来：榴莲闻起来臭，吃起来可真不错。</a:t>
            </a:r>
            <a:endParaRPr/>
          </a:p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653" y="865383"/>
            <a:ext cx="3134580" cy="19736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1920" y="990173"/>
            <a:ext cx="2231206" cy="14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3126" y="1220110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"/>
          <p:cNvSpPr txBox="1"/>
          <p:nvPr>
            <p:ph type="ctrTitle"/>
          </p:nvPr>
        </p:nvSpPr>
        <p:spPr>
          <a:xfrm>
            <a:off x="649605" y="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插		 拔 		哭笑不得</a:t>
            </a:r>
            <a:endParaRPr/>
          </a:p>
        </p:txBody>
      </p:sp>
      <p:sp>
        <p:nvSpPr>
          <p:cNvPr id="407" name="Google Shape;407;p35"/>
          <p:cNvSpPr txBox="1"/>
          <p:nvPr>
            <p:ph idx="1" type="subTitle"/>
          </p:nvPr>
        </p:nvSpPr>
        <p:spPr>
          <a:xfrm>
            <a:off x="251460" y="2750264"/>
            <a:ext cx="8568690" cy="4135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我想起来钥匙还在门上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插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着呢。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我忘记把钥匙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拔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下来了。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哭笑不得：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哭也不是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笑也不是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，形容处境尴尬，不知如何是好。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他经常干些让人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哭笑不得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的蠢事。</a:t>
            </a:r>
            <a:endParaRPr/>
          </a:p>
        </p:txBody>
      </p:sp>
      <p:pic>
        <p:nvPicPr>
          <p:cNvPr id="408" name="Google Shape;40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126927"/>
            <a:ext cx="1530975" cy="162666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09" name="Google Shape;40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3768" y="1312231"/>
            <a:ext cx="2554498" cy="143753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10" name="Google Shape;41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1930" y="1162791"/>
            <a:ext cx="1736410" cy="173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6"/>
          <p:cNvSpPr txBox="1"/>
          <p:nvPr>
            <p:ph type="ctrTitle"/>
          </p:nvPr>
        </p:nvSpPr>
        <p:spPr>
          <a:xfrm>
            <a:off x="6254444" y="28636"/>
            <a:ext cx="2880320" cy="100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趋向补语</a:t>
            </a:r>
            <a:endParaRPr/>
          </a:p>
        </p:txBody>
      </p:sp>
      <p:sp>
        <p:nvSpPr>
          <p:cNvPr id="417" name="Google Shape;417;p36"/>
          <p:cNvSpPr txBox="1"/>
          <p:nvPr>
            <p:ph idx="1" type="subTitle"/>
          </p:nvPr>
        </p:nvSpPr>
        <p:spPr>
          <a:xfrm>
            <a:off x="251520" y="476672"/>
            <a:ext cx="8424936" cy="4176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简单趋向补语：</a:t>
            </a:r>
            <a:r>
              <a:rPr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บทเสริมบอกทิศทางอย่างง่าย</a:t>
            </a:r>
            <a:br>
              <a:rPr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	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来 去 上 下 进 出 回 过 起 开</a:t>
            </a:r>
            <a:b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</a:b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词组：打来、送去、走下、走出、放回</a:t>
            </a:r>
            <a:endParaRPr/>
          </a:p>
          <a:p>
            <a:pPr indent="0" lvl="0" marL="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复合趋向补语：</a:t>
            </a:r>
            <a:r>
              <a:rPr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บทเสริมที่บอกทิศทางการเคลื่อนไหวแบบ </a:t>
            </a:r>
            <a:r>
              <a:rPr b="1"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ผสม</a:t>
            </a:r>
            <a:br>
              <a:rPr b="1"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aphicFrame>
        <p:nvGraphicFramePr>
          <p:cNvPr id="418" name="Google Shape;418;p36"/>
          <p:cNvGraphicFramePr/>
          <p:nvPr/>
        </p:nvGraphicFramePr>
        <p:xfrm>
          <a:off x="395536" y="40770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{332AD226-04D0-4635-AEBE-05E522940EC2}</a:tableStyleId>
              </a:tblPr>
              <a:tblGrid>
                <a:gridCol w="880100"/>
                <a:gridCol w="880100"/>
                <a:gridCol w="880100"/>
                <a:gridCol w="880100"/>
                <a:gridCol w="880100"/>
                <a:gridCol w="880100"/>
                <a:gridCol w="880100"/>
                <a:gridCol w="880100"/>
                <a:gridCol w="880100"/>
              </a:tblGrid>
              <a:tr h="672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rgbClr val="FF0000"/>
                        </a:solidFill>
                        <a:latin typeface="KaiTi"/>
                        <a:ea typeface="KaiTi"/>
                        <a:cs typeface="KaiTi"/>
                        <a:sym typeface="KaiTi"/>
                      </a:endParaRPr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上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下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进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出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回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过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起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开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</a:tr>
              <a:tr h="672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来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上来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下来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进来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出来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回来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过来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起来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起开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672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KaiTi"/>
                        <a:buNone/>
                      </a:pPr>
                      <a:r>
                        <a:rPr b="1" lang="zh-CN" sz="2400" u="none" cap="none" strike="noStrike">
                          <a:solidFill>
                            <a:srgbClr val="FF0000"/>
                          </a:solidFill>
                          <a:latin typeface="KaiTi"/>
                          <a:ea typeface="KaiTi"/>
                          <a:cs typeface="KaiTi"/>
                          <a:sym typeface="KaiTi"/>
                        </a:rPr>
                        <a:t>去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上去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下去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进去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出去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回去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过去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----</a:t>
                      </a:r>
                      <a:endParaRPr sz="2400" u="none" cap="none" strike="noStrike">
                        <a:latin typeface="KaiTi"/>
                        <a:ea typeface="KaiTi"/>
                        <a:cs typeface="KaiTi"/>
                        <a:sym typeface="KaiT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KaiTi"/>
                        <a:buNone/>
                      </a:pPr>
                      <a:r>
                        <a:rPr lang="zh-CN" sz="2400" u="none" cap="none" strike="noStrike">
                          <a:latin typeface="KaiTi"/>
                          <a:ea typeface="KaiTi"/>
                          <a:cs typeface="KaiTi"/>
                          <a:sym typeface="KaiTi"/>
                        </a:rPr>
                        <a:t>----</a:t>
                      </a:r>
                      <a:endParaRPr sz="2400" u="none" cap="none" strike="noStrike">
                        <a:latin typeface="KaiTi"/>
                        <a:ea typeface="KaiTi"/>
                        <a:cs typeface="KaiTi"/>
                        <a:sym typeface="KaiTi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7"/>
          <p:cNvSpPr txBox="1"/>
          <p:nvPr>
            <p:ph type="ctrTitle"/>
          </p:nvPr>
        </p:nvSpPr>
        <p:spPr>
          <a:xfrm>
            <a:off x="395536" y="260648"/>
            <a:ext cx="79928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iTi"/>
              <a:buNone/>
            </a:pPr>
            <a:r>
              <a:rPr lang="zh-CN" sz="3600">
                <a:latin typeface="KaiTi"/>
                <a:ea typeface="KaiTi"/>
                <a:cs typeface="KaiTi"/>
                <a:sym typeface="KaiTi"/>
              </a:rPr>
              <a:t>1.简单趋向补语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：</a:t>
            </a:r>
            <a:r>
              <a:rPr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zh-CN" sz="320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บทเสริมบอกทิศทางอย่างง่าย</a:t>
            </a:r>
            <a:endParaRPr sz="3200"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425" name="Google Shape;425;p37"/>
          <p:cNvSpPr txBox="1"/>
          <p:nvPr>
            <p:ph idx="1" type="subTitle"/>
          </p:nvPr>
        </p:nvSpPr>
        <p:spPr>
          <a:xfrm>
            <a:off x="374743" y="1556792"/>
            <a:ext cx="8568952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โครงสร้าง :主语 + V +（简单趋向补语词）</a:t>
            </a:r>
            <a:endParaRPr>
              <a:solidFill>
                <a:srgbClr val="FF0000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	</a:t>
            </a:r>
            <a:r>
              <a:rPr b="1"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ประธาน  +  กริยา  +  (บทเสริมบอกทิศทางอย่างง่าย)</a:t>
            </a:r>
            <a:endParaRPr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她跑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书送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妈妈打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一个电话。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8"/>
          <p:cNvSpPr txBox="1"/>
          <p:nvPr>
            <p:ph type="ctrTitle"/>
          </p:nvPr>
        </p:nvSpPr>
        <p:spPr>
          <a:xfrm>
            <a:off x="179512" y="260649"/>
            <a:ext cx="8640960" cy="648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iTi"/>
              <a:buNone/>
            </a:pPr>
            <a:r>
              <a:rPr lang="zh-CN" sz="2800">
                <a:latin typeface="KaiTi"/>
                <a:ea typeface="KaiTi"/>
                <a:cs typeface="KaiTi"/>
                <a:sym typeface="KaiTi"/>
              </a:rPr>
              <a:t>2.复合趋向补语:</a:t>
            </a:r>
            <a:r>
              <a:rPr lang="zh-CN" sz="360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บทเสริมที่บอกทิศทางการเคลื่อนไหวแบบ </a:t>
            </a:r>
            <a:r>
              <a:rPr b="1" lang="zh-CN" sz="360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ผสม</a:t>
            </a:r>
            <a:endParaRPr sz="3600"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432" name="Google Shape;432;p38"/>
          <p:cNvSpPr txBox="1"/>
          <p:nvPr>
            <p:ph idx="1" type="subTitle"/>
          </p:nvPr>
        </p:nvSpPr>
        <p:spPr>
          <a:xfrm>
            <a:off x="251520" y="908720"/>
            <a:ext cx="8568952" cy="576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	ใช้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ตามหลัง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คำกริยา คำคุณศัพท์ เพื่อชี้แจงเกี่ยวกับทิศทางของกระทำหรือเหตุการณ์นั้นๆ  โครงสร้าง :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3000"/>
              <a:buNone/>
            </a:pPr>
            <a:r>
              <a:rPr lang="zh-CN" sz="3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主语 + 动词 + 上/下/进/出/回/过/起 + 来/去</a:t>
            </a:r>
            <a:endParaRPr/>
          </a:p>
          <a:p>
            <a:pPr indent="0" lvl="0" marL="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zh-CN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ประธาน + กริยา + 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上/下/进/出/回/过/起</a:t>
            </a:r>
            <a:r>
              <a:rPr lang="zh-CN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b="1" lang="zh-CN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+</a:t>
            </a:r>
            <a:r>
              <a:rPr lang="zh-CN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来/去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她跑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进来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他走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上去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了。</a:t>
            </a:r>
            <a:endParaRPr sz="36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 txBox="1"/>
          <p:nvPr>
            <p:ph idx="1" type="body"/>
          </p:nvPr>
        </p:nvSpPr>
        <p:spPr>
          <a:xfrm>
            <a:off x="467544" y="1124744"/>
            <a:ext cx="8229600" cy="482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latin typeface="Sarabun"/>
                <a:ea typeface="Sarabun"/>
                <a:cs typeface="Sarabun"/>
                <a:sym typeface="Sarabun"/>
              </a:rPr>
              <a:t>ถ้ากรรมเป็น</a:t>
            </a:r>
            <a:r>
              <a:rPr b="1"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สถานที่ </a:t>
            </a:r>
            <a:r>
              <a:rPr b="1"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(处所)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 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จะต้องวางกรรมไว้หน้า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 来/去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latin typeface="Sarabun"/>
                <a:ea typeface="Sarabun"/>
                <a:cs typeface="Sarabun"/>
                <a:sym typeface="Sarabun"/>
              </a:rPr>
              <a:t> 	เช่น  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他走进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图书馆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去了。</a:t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latin typeface="Sarabun"/>
                <a:ea typeface="Sarabun"/>
                <a:cs typeface="Sarabun"/>
                <a:sym typeface="Sarabun"/>
              </a:rPr>
              <a:t>ถ้ากรรมเป็น</a:t>
            </a:r>
            <a:r>
              <a:rPr b="1"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สิ่งของ </a:t>
            </a:r>
            <a:r>
              <a:rPr b="1"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(事物)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 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จะวางกรรมไว้หน้า หรือหลัง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 来/去 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ก็ได้ </a:t>
            </a:r>
            <a:br>
              <a:rPr lang="zh-CN">
                <a:latin typeface="Sarabun"/>
                <a:ea typeface="Sarabun"/>
                <a:cs typeface="Sarabun"/>
                <a:sym typeface="Sarabun"/>
              </a:rPr>
            </a:br>
            <a:r>
              <a:rPr lang="zh-CN">
                <a:latin typeface="Sarabun"/>
                <a:ea typeface="Sarabun"/>
                <a:cs typeface="Sarabun"/>
                <a:sym typeface="Sarabun"/>
              </a:rPr>
              <a:t>	เช่น 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他带回来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一只箱子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。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หรือ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他带回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一只箱子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来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。</a:t>
            </a:r>
            <a:endParaRPr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>
            <p:ph type="ctrTitle"/>
          </p:nvPr>
        </p:nvSpPr>
        <p:spPr>
          <a:xfrm>
            <a:off x="177306" y="14760"/>
            <a:ext cx="43924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另		另外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114" name="Google Shape;114;p4"/>
          <p:cNvSpPr txBox="1"/>
          <p:nvPr>
            <p:ph idx="1" type="subTitle"/>
          </p:nvPr>
        </p:nvSpPr>
        <p:spPr>
          <a:xfrm>
            <a:off x="251520" y="1484785"/>
            <a:ext cx="8568952" cy="504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sz="2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另外  เป็นคำกริยาวิเศษณ์ มีความหมายว่า </a:t>
            </a:r>
            <a:r>
              <a:rPr b="1" lang="zh-CN" sz="2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นอกจากนั้น และอื่นๆ </a:t>
            </a:r>
            <a:br>
              <a:rPr b="1" lang="zh-CN" sz="2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b="1" lang="zh-CN" sz="2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1.  สามารถนำมันมาไว้ข้างหน้า หรือข้างหลังคำนามก็ได้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CN" sz="2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-  我只用了一点，</a:t>
            </a:r>
            <a:r>
              <a:rPr lang="zh-CN" sz="24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另外</a:t>
            </a:r>
            <a:r>
              <a:rPr lang="zh-CN" sz="2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的都在这儿。</a:t>
            </a:r>
            <a:endParaRPr sz="24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-514350" lvl="0" marL="51435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 startAt="2"/>
            </a:pPr>
            <a:r>
              <a:rPr b="1" lang="zh-CN" sz="2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ข้างหลังของศัพท์สามารถตามด้วย จำนวนและลักษณะนาม </a:t>
            </a:r>
            <a:endParaRPr b="1" sz="2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-457200" lvl="0" marL="457200" rtl="0" algn="just">
              <a:lnSpc>
                <a:spcPct val="17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iTi"/>
              <a:buChar char="-"/>
            </a:pPr>
            <a:r>
              <a:rPr lang="zh-CN" sz="2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他翻译了三章，</a:t>
            </a:r>
            <a:r>
              <a:rPr lang="zh-CN" sz="24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另外</a:t>
            </a:r>
            <a:r>
              <a:rPr lang="zh-CN" sz="2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三章你来翻吧。</a:t>
            </a:r>
            <a:endParaRPr sz="24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-457200" lvl="0" marL="457200" rtl="0" algn="just">
              <a:lnSpc>
                <a:spcPct val="17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iTi"/>
              <a:buChar char="-"/>
            </a:pPr>
            <a:r>
              <a:rPr lang="zh-CN" sz="2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那是</a:t>
            </a:r>
            <a:r>
              <a:rPr lang="zh-CN" sz="24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另外</a:t>
            </a:r>
            <a:r>
              <a:rPr lang="zh-CN" sz="2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一个问题，我们现在不谈。</a:t>
            </a:r>
            <a:endParaRPr sz="24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 txBox="1"/>
          <p:nvPr>
            <p:ph idx="1" type="body"/>
          </p:nvPr>
        </p:nvSpPr>
        <p:spPr>
          <a:xfrm>
            <a:off x="457200" y="476672"/>
            <a:ext cx="8229600" cy="5649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latin typeface="Sarabun"/>
                <a:ea typeface="Sarabun"/>
                <a:cs typeface="Sarabun"/>
                <a:sym typeface="Sarabun"/>
              </a:rPr>
              <a:t> 	ถ้าหากคำกริยา</a:t>
            </a:r>
            <a:r>
              <a:rPr b="1" lang="zh-CN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ไม่มีกรรม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“了”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 จะวางไว้หลังคำกริยา หน้าบทเสริม หรือวางไว้ท้ายประโยคก็ได้ </a:t>
            </a:r>
            <a:br>
              <a:rPr lang="zh-CN">
                <a:latin typeface="Sarabun"/>
                <a:ea typeface="Sarabun"/>
                <a:cs typeface="Sarabun"/>
                <a:sym typeface="Sarabun"/>
              </a:rPr>
            </a:br>
            <a:r>
              <a:rPr lang="zh-CN">
                <a:latin typeface="Sarabun"/>
                <a:ea typeface="Sarabun"/>
                <a:cs typeface="Sarabun"/>
                <a:sym typeface="Sarabun"/>
              </a:rPr>
              <a:t>	เช่น </a:t>
            </a:r>
            <a:r>
              <a:rPr lang="zh-CN" sz="3000">
                <a:latin typeface="KaiTi"/>
                <a:ea typeface="KaiTi"/>
                <a:cs typeface="KaiTi"/>
                <a:sym typeface="KaiTi"/>
              </a:rPr>
              <a:t>一下课，同学们就</a:t>
            </a:r>
            <a:r>
              <a:rPr lang="zh-CN" sz="3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跑</a:t>
            </a:r>
            <a:r>
              <a:rPr lang="zh-CN" sz="3000">
                <a:latin typeface="KaiTi"/>
                <a:ea typeface="KaiTi"/>
                <a:cs typeface="KaiTi"/>
                <a:sym typeface="KaiTi"/>
              </a:rPr>
              <a:t>了</a:t>
            </a:r>
            <a:r>
              <a:rPr lang="zh-CN" sz="3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出去</a:t>
            </a:r>
            <a:r>
              <a:rPr lang="zh-CN" sz="3000">
                <a:latin typeface="KaiTi"/>
                <a:ea typeface="KaiTi"/>
                <a:cs typeface="KaiTi"/>
                <a:sym typeface="KaiTi"/>
              </a:rPr>
              <a:t>。</a:t>
            </a:r>
            <a:r>
              <a:rPr lang="zh-CN" sz="3000">
                <a:latin typeface="Sarabun"/>
                <a:ea typeface="Sarabun"/>
                <a:cs typeface="Sarabun"/>
                <a:sym typeface="Sarabun"/>
              </a:rPr>
              <a:t>หรือ </a:t>
            </a:r>
            <a:r>
              <a:rPr lang="zh-CN" sz="3000">
                <a:latin typeface="KaiTi"/>
                <a:ea typeface="KaiTi"/>
                <a:cs typeface="KaiTi"/>
                <a:sym typeface="KaiTi"/>
              </a:rPr>
              <a:t>一下课，同学们就</a:t>
            </a:r>
            <a:r>
              <a:rPr lang="zh-CN" sz="3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跑出去</a:t>
            </a:r>
            <a:r>
              <a:rPr lang="zh-CN" sz="3000">
                <a:latin typeface="KaiTi"/>
                <a:ea typeface="KaiTi"/>
                <a:cs typeface="KaiTi"/>
                <a:sym typeface="KaiTi"/>
              </a:rPr>
              <a:t>了。</a:t>
            </a:r>
            <a:endParaRPr sz="3000"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latin typeface="Sarabun"/>
                <a:ea typeface="Sarabun"/>
                <a:cs typeface="Sarabun"/>
                <a:sym typeface="Sarabun"/>
              </a:rPr>
              <a:t>	แต่ถ้ากรรมเป็นสถานที่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（处所） “了” 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ควรวางไว้ท้ายประโยค </a:t>
            </a:r>
            <a:br>
              <a:rPr lang="zh-CN">
                <a:latin typeface="Sarabun"/>
                <a:ea typeface="Sarabun"/>
                <a:cs typeface="Sarabun"/>
                <a:sym typeface="Sarabun"/>
              </a:rPr>
            </a:br>
            <a:r>
              <a:rPr lang="zh-CN">
                <a:latin typeface="Sarabun"/>
                <a:ea typeface="Sarabun"/>
                <a:cs typeface="Sarabun"/>
                <a:sym typeface="Sarabun"/>
              </a:rPr>
              <a:t>	เช่น 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他走下楼去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了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。</a:t>
            </a:r>
            <a:endParaRPr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latin typeface="Sarabun"/>
                <a:ea typeface="Sarabun"/>
                <a:cs typeface="Sarabun"/>
                <a:sym typeface="Sarabun"/>
              </a:rPr>
              <a:t>	ถ้ากรรมเป็นสิ่งของ （事物） “了” ควรวางไว้หลังบทเสริม หน้ากรรม (กรรมอยู่หลังสุด) </a:t>
            </a:r>
            <a:endParaRPr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latin typeface="Sarabun"/>
                <a:ea typeface="Sarabun"/>
                <a:cs typeface="Sarabun"/>
                <a:sym typeface="Sarabun"/>
              </a:rPr>
              <a:t>	เช่น  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我给你买回来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了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一件衣服</a:t>
            </a:r>
            <a:r>
              <a:rPr lang="zh-CN">
                <a:latin typeface="Sarabun"/>
                <a:ea typeface="Sarabun"/>
                <a:cs typeface="Sarabun"/>
                <a:sym typeface="Sarabun"/>
              </a:rPr>
              <a:t>。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/>
          <p:nvPr>
            <p:ph idx="1" type="body"/>
          </p:nvPr>
        </p:nvSpPr>
        <p:spPr>
          <a:xfrm>
            <a:off x="457200" y="764704"/>
            <a:ext cx="8229600" cy="5040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CN" sz="2400">
                <a:latin typeface="Sarabun"/>
                <a:ea typeface="Sarabun"/>
                <a:cs typeface="Sarabun"/>
                <a:sym typeface="Sarabun"/>
              </a:rPr>
              <a:t>另外  เป็น</a:t>
            </a:r>
            <a:r>
              <a:rPr lang="zh-CN" sz="240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คำกริยาวิเศษณ์ ทำหน้าที่ขยายคำกริยา </a:t>
            </a:r>
            <a:r>
              <a:rPr lang="zh-CN" sz="2400">
                <a:latin typeface="Sarabun"/>
                <a:ea typeface="Sarabun"/>
                <a:cs typeface="Sarabun"/>
                <a:sym typeface="Sarabun"/>
              </a:rPr>
              <a:t>มักจะใช้ร่วมกับคำกริยาวิเศษณ์อื่นๆ เช่น  还、再、又  เป็นต้น ตำแหน่งของพวกมันจะอยู่ข้างหน้า ข้างหลังของ “另外”ก็ได้ ประโยคเหล่านี้ เปลี่ยนไปใช้“另外的”ก็ได้ใช้ในรูปประโยคที่</a:t>
            </a:r>
            <a:br>
              <a:rPr lang="zh-CN" sz="2400">
                <a:latin typeface="Sarabun"/>
                <a:ea typeface="Sarabun"/>
                <a:cs typeface="Sarabun"/>
                <a:sym typeface="Sarabun"/>
              </a:rPr>
            </a:br>
            <a:r>
              <a:rPr lang="zh-CN" sz="2400">
                <a:latin typeface="Sarabun"/>
                <a:ea typeface="Sarabun"/>
                <a:cs typeface="Sarabun"/>
                <a:sym typeface="Sarabun"/>
              </a:rPr>
              <a:t>“另外的”อยู่ข้างหน้าคำนาม แล้วความหมายของประโยคส่วนหลังจะไม่เปลี่ยนแปลง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zh-CN" sz="2000">
                <a:latin typeface="KaiTi"/>
                <a:ea typeface="KaiTi"/>
                <a:cs typeface="KaiTi"/>
                <a:sym typeface="KaiTi"/>
              </a:rPr>
              <a:t>不要让他去了，我们</a:t>
            </a:r>
            <a:r>
              <a:rPr lang="zh-CN" sz="2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另外</a:t>
            </a:r>
            <a:r>
              <a:rPr lang="zh-CN" sz="2000">
                <a:latin typeface="KaiTi"/>
                <a:ea typeface="KaiTi"/>
                <a:cs typeface="KaiTi"/>
                <a:sym typeface="KaiTi"/>
              </a:rPr>
              <a:t>再找人吧。</a:t>
            </a:r>
            <a:endParaRPr sz="2000">
              <a:latin typeface="KaiTi"/>
              <a:ea typeface="KaiTi"/>
              <a:cs typeface="KaiTi"/>
              <a:sym typeface="KaiTi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zh-CN" sz="2000">
                <a:latin typeface="KaiTi"/>
                <a:ea typeface="KaiTi"/>
                <a:cs typeface="KaiTi"/>
                <a:sym typeface="KaiTi"/>
              </a:rPr>
              <a:t>不要让他去了，我们再找</a:t>
            </a:r>
            <a:r>
              <a:rPr lang="zh-CN" sz="2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另外的</a:t>
            </a:r>
            <a:r>
              <a:rPr lang="zh-CN" sz="2000">
                <a:latin typeface="KaiTi"/>
                <a:ea typeface="KaiTi"/>
                <a:cs typeface="KaiTi"/>
                <a:sym typeface="KaiTi"/>
              </a:rPr>
              <a:t>人吧。</a:t>
            </a:r>
            <a:endParaRPr sz="2000">
              <a:latin typeface="KaiTi"/>
              <a:ea typeface="KaiTi"/>
              <a:cs typeface="KaiTi"/>
              <a:sym typeface="KaiTi"/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rabun"/>
              <a:buNone/>
            </a:pPr>
            <a:r>
              <a:t/>
            </a:r>
            <a:endParaRPr sz="2400">
              <a:latin typeface="KaiTi"/>
              <a:ea typeface="KaiTi"/>
              <a:cs typeface="KaiTi"/>
              <a:sym typeface="KaiTi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CN" sz="2400"/>
              <a:t>“另外”คำนี้ยังเป็นคำสันธานได้อีกด้วย นำมาใช้เชื่อมประโยค มีความหมายว่า </a:t>
            </a:r>
            <a:r>
              <a:rPr b="1" lang="zh-CN" sz="2400"/>
              <a:t>นอกจากนี้ </a:t>
            </a:r>
            <a:r>
              <a:rPr lang="zh-CN" sz="2400"/>
              <a:t>ใช้ในประโยคที่พูดถึงเรื่องหนึ่งอยู่ แล้วจะพูดเสริมอีกเรื่องหนึ่ง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zh-CN" sz="2000">
                <a:latin typeface="KaiTi"/>
                <a:ea typeface="KaiTi"/>
                <a:cs typeface="KaiTi"/>
                <a:sym typeface="KaiTi"/>
              </a:rPr>
              <a:t>今天我买了一件衣服，</a:t>
            </a:r>
            <a:r>
              <a:rPr lang="zh-CN" sz="2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另外</a:t>
            </a:r>
            <a:r>
              <a:rPr lang="zh-CN" sz="2000">
                <a:latin typeface="KaiTi"/>
                <a:ea typeface="KaiTi"/>
                <a:cs typeface="KaiTi"/>
                <a:sym typeface="KaiTi"/>
              </a:rPr>
              <a:t>还买了一条裤子。</a:t>
            </a:r>
            <a:endParaRPr sz="2000">
              <a:latin typeface="KaiTi"/>
              <a:ea typeface="KaiTi"/>
              <a:cs typeface="KaiTi"/>
              <a:sym typeface="KaiTi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zh-CN" sz="2000">
                <a:latin typeface="KaiTi"/>
                <a:ea typeface="KaiTi"/>
                <a:cs typeface="KaiTi"/>
                <a:sym typeface="KaiTi"/>
              </a:rPr>
              <a:t>我想去看看他，</a:t>
            </a:r>
            <a:r>
              <a:rPr lang="zh-CN" sz="20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另外</a:t>
            </a:r>
            <a:r>
              <a:rPr lang="zh-CN" sz="2000">
                <a:latin typeface="KaiTi"/>
                <a:ea typeface="KaiTi"/>
                <a:cs typeface="KaiTi"/>
                <a:sym typeface="KaiTi"/>
              </a:rPr>
              <a:t>，我自己想出去散散心。</a:t>
            </a:r>
            <a:endParaRPr sz="2000">
              <a:latin typeface="KaiTi"/>
              <a:ea typeface="KaiTi"/>
              <a:cs typeface="KaiTi"/>
              <a:sym typeface="KaiT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ctrTitle"/>
          </p:nvPr>
        </p:nvSpPr>
        <p:spPr>
          <a:xfrm>
            <a:off x="179512" y="26064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各种各样	各	样</a:t>
            </a:r>
            <a:endParaRPr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126" name="Google Shape;126;p6"/>
          <p:cNvSpPr txBox="1"/>
          <p:nvPr>
            <p:ph idx="1" type="subTitle"/>
          </p:nvPr>
        </p:nvSpPr>
        <p:spPr>
          <a:xfrm>
            <a:off x="179512" y="1628800"/>
            <a:ext cx="8568952" cy="4608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书店里有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各种各样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的书。</a:t>
            </a:r>
            <a:endParaRPr sz="28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我喜欢吃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各种各样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的水果。</a:t>
            </a:r>
            <a:endParaRPr sz="28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我们班的学生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各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个都很努力。</a:t>
            </a:r>
            <a:endParaRPr sz="28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样子：他的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样子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看起来是生气了。 </a:t>
            </a:r>
            <a:endParaRPr sz="28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模样：他和他爸爸长得一个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模样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 sz="28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9274" y="260648"/>
            <a:ext cx="3392294" cy="299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0568" y="3351561"/>
            <a:ext cx="3218434" cy="333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>
            <p:ph type="ctrTitle"/>
          </p:nvPr>
        </p:nvSpPr>
        <p:spPr>
          <a:xfrm>
            <a:off x="251520" y="421705"/>
            <a:ext cx="25922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兴奋</a:t>
            </a:r>
            <a:endParaRPr/>
          </a:p>
        </p:txBody>
      </p:sp>
      <p:sp>
        <p:nvSpPr>
          <p:cNvPr id="135" name="Google Shape;135;p7"/>
          <p:cNvSpPr txBox="1"/>
          <p:nvPr>
            <p:ph idx="1" type="subTitle"/>
          </p:nvPr>
        </p:nvSpPr>
        <p:spPr>
          <a:xfrm>
            <a:off x="596627" y="1758277"/>
            <a:ext cx="8568952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看到书店里有各种各样的书，我很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兴奋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一想到明天放假，我就十分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兴奋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5712" y="3707802"/>
            <a:ext cx="5070742" cy="315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0912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>
            <p:ph type="ctrTitle"/>
          </p:nvPr>
        </p:nvSpPr>
        <p:spPr>
          <a:xfrm>
            <a:off x="356184" y="872803"/>
            <a:ext cx="216024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书架</a:t>
            </a:r>
            <a:endParaRPr/>
          </a:p>
        </p:txBody>
      </p:sp>
      <p:sp>
        <p:nvSpPr>
          <p:cNvPr id="144" name="Google Shape;144;p8"/>
          <p:cNvSpPr txBox="1"/>
          <p:nvPr>
            <p:ph idx="1" type="subTitle"/>
          </p:nvPr>
        </p:nvSpPr>
        <p:spPr>
          <a:xfrm>
            <a:off x="186408" y="2924944"/>
            <a:ext cx="4680520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书店里有许多的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书架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我从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书架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上拿了一本书。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1956" y="2348880"/>
            <a:ext cx="4452044" cy="445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816" y="300726"/>
            <a:ext cx="5400600" cy="20421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/>
          <p:nvPr>
            <p:ph type="ctrTitle"/>
          </p:nvPr>
        </p:nvSpPr>
        <p:spPr>
          <a:xfrm>
            <a:off x="701570" y="116632"/>
            <a:ext cx="216024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下来</a:t>
            </a:r>
            <a:endParaRPr/>
          </a:p>
        </p:txBody>
      </p:sp>
      <p:sp>
        <p:nvSpPr>
          <p:cNvPr id="153" name="Google Shape;153;p9"/>
          <p:cNvSpPr txBox="1"/>
          <p:nvPr>
            <p:ph idx="1" type="subTitle"/>
          </p:nvPr>
        </p:nvSpPr>
        <p:spPr>
          <a:xfrm>
            <a:off x="179512" y="1412776"/>
            <a:ext cx="5832648" cy="2664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我从书架上拿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下来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一本书。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上学要迟到了，你怎么还不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下来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？</a:t>
            </a:r>
            <a:endParaRPr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indent="0" lvl="0" marL="0" rtl="0" algn="just">
              <a:lnSpc>
                <a:spcPct val="1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下去：我</a:t>
            </a:r>
            <a:r>
              <a:rPr lang="zh-CN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下去</a:t>
            </a:r>
            <a:r>
              <a:rPr lang="zh-CN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了，你再等我一下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4103340"/>
            <a:ext cx="3924436" cy="26162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192" y="2636912"/>
            <a:ext cx="2615305" cy="36888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2019-10-02T09:31:00Z</dcterms:created>
  <dc:creator>李轩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2052-11.1.0.8808</vt:lpwstr>
  </property>
</Properties>
</file>