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9" r:id="rId16"/>
    <p:sldId id="278" r:id="rId17"/>
    <p:sldId id="270" r:id="rId18"/>
    <p:sldId id="271" r:id="rId19"/>
    <p:sldId id="276" r:id="rId20"/>
    <p:sldId id="277" r:id="rId21"/>
    <p:sldId id="280" r:id="rId22"/>
    <p:sldId id="281" r:id="rId23"/>
    <p:sldId id="283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773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34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781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8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788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653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87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88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96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022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292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72BE-6E91-4FD3-88D5-F29C3EE3EFE3}" type="datetimeFigureOut">
              <a:rPr lang="th-TH" smtClean="0"/>
              <a:t>02/02/69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7951-FA7A-4C1B-91CB-3D62BC9A0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572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470025"/>
          </a:xfrm>
        </p:spPr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บทที่ 5  วงกลม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0800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.1 มุมที่จุดศูนย์กลางและมุมในส่วนโค้งของวงกลม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.2 คอร์ดของวงกลม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.3 เส้นสัมผัสวงกลม</a:t>
            </a:r>
          </a:p>
        </p:txBody>
      </p:sp>
    </p:spTree>
    <p:extLst>
      <p:ext uri="{BB962C8B-B14F-4D97-AF65-F5344CB8AC3E}">
        <p14:creationId xmlns:p14="http://schemas.microsoft.com/office/powerpoint/2010/main" val="325215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h-TH" u="sng" dirty="0">
                <a:latin typeface="TH SarabunPSK" pitchFamily="34" charset="-34"/>
                <a:cs typeface="TH SarabunPSK" pitchFamily="34" charset="-34"/>
              </a:rPr>
              <a:t>แบบฝึกหัด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340768"/>
            <a:ext cx="7560840" cy="4453955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1.</a:t>
            </a: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2.</a:t>
            </a: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3.</a:t>
            </a: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 descr="C:\Users\User\Desktop\Screenshot 2021-11-21 1821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2690"/>
            <a:ext cx="3749014" cy="14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Screenshot 2021-11-21 1822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3958187" cy="13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Screenshot 2021-11-21 1822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4000422" cy="1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Screenshot 2021-11-21 1823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19" y="1196752"/>
            <a:ext cx="3544482" cy="12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644008" y="1252690"/>
            <a:ext cx="51194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71453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60840" cy="1008112"/>
          </a:xfrm>
        </p:spPr>
        <p:txBody>
          <a:bodyPr>
            <a:noAutofit/>
          </a:bodyPr>
          <a:lstStyle/>
          <a:p>
            <a:pPr algn="l"/>
            <a:r>
              <a:rPr lang="th-TH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ทฤษฎีบท 2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ในวงกลมเดียวกัน  มุมในส่วนโค้งที่รองรับด้วยส่วนโค้งเดียวกันจะมีขนาดเท่ากัน</a:t>
            </a:r>
          </a:p>
        </p:txBody>
      </p:sp>
      <p:pic>
        <p:nvPicPr>
          <p:cNvPr id="8194" name="Picture 2" descr="C:\Users\User\Desktop\Screenshot 2021-11-21 1750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Screenshot 2021-11-21 1750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17" y="3816185"/>
            <a:ext cx="2293550" cy="7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2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u="sng" dirty="0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จงหาขนาดของมุมต่อไปนี้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088232" cy="201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1935227" cy="216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52379"/>
            <a:ext cx="2088232" cy="22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71" y="3501008"/>
            <a:ext cx="2078009" cy="205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47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creenshot 2021-11-30 0951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46178"/>
          <a:stretch>
            <a:fillRect/>
          </a:stretch>
        </p:blipFill>
        <p:spPr bwMode="auto">
          <a:xfrm>
            <a:off x="1115616" y="1988840"/>
            <a:ext cx="6617188" cy="18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C4A2711E-1261-E0F0-1522-D261A08DCBFB}"/>
              </a:ext>
            </a:extLst>
          </p:cNvPr>
          <p:cNvSpPr txBox="1">
            <a:spLocks/>
          </p:cNvSpPr>
          <p:nvPr/>
        </p:nvSpPr>
        <p:spPr>
          <a:xfrm>
            <a:off x="899592" y="69269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ทฤษฎีบท </a:t>
            </a:r>
            <a:r>
              <a:rPr lang="en-US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มุมในครึ่งวงกลมมีขนาด 90 องศา หรือหนึ่งมุมฉาก</a:t>
            </a:r>
          </a:p>
        </p:txBody>
      </p:sp>
    </p:spTree>
    <p:extLst>
      <p:ext uri="{BB962C8B-B14F-4D97-AF65-F5344CB8AC3E}">
        <p14:creationId xmlns:p14="http://schemas.microsoft.com/office/powerpoint/2010/main" val="294686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61357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u="sng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3600">
                <a:latin typeface="TH SarabunPSK" pitchFamily="34" charset="-34"/>
                <a:cs typeface="TH SarabunPSK" pitchFamily="34" charset="-34"/>
              </a:rPr>
              <a:t>  จงหาขนาดของมุมต่อไปนี้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161080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45" y="1242256"/>
            <a:ext cx="1697706" cy="17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3"/>
          <a:stretch/>
        </p:blipFill>
        <p:spPr bwMode="auto">
          <a:xfrm>
            <a:off x="3491880" y="3465996"/>
            <a:ext cx="1985885" cy="188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8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768752" cy="29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63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" y="548680"/>
            <a:ext cx="759309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0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1"/>
            <a:ext cx="6552728" cy="288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50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305415" cy="423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1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6"/>
          <a:stretch>
            <a:fillRect/>
          </a:stretch>
        </p:blipFill>
        <p:spPr bwMode="auto">
          <a:xfrm>
            <a:off x="611560" y="2346942"/>
            <a:ext cx="7172325" cy="256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2314838F-A9B8-AC4D-5272-A305B59563B9}"/>
              </a:ext>
            </a:extLst>
          </p:cNvPr>
          <p:cNvSpPr txBox="1">
            <a:spLocks/>
          </p:cNvSpPr>
          <p:nvPr/>
        </p:nvSpPr>
        <p:spPr>
          <a:xfrm>
            <a:off x="971600" y="1015763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ทฤษฎีบท 4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สี่เหลี่ยมที่แนบในวงกลม ผลบวกของขนาดของมุมตรงข้ามเท่ากับ 180 องศา หรือสองมุมฉาก</a:t>
            </a:r>
          </a:p>
        </p:txBody>
      </p:sp>
    </p:spTree>
    <p:extLst>
      <p:ext uri="{BB962C8B-B14F-4D97-AF65-F5344CB8AC3E}">
        <p14:creationId xmlns:p14="http://schemas.microsoft.com/office/powerpoint/2010/main" val="374508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/>
          <a:p>
            <a:pPr algn="l"/>
            <a:r>
              <a:rPr lang="th-TH" u="sng" dirty="0"/>
              <a:t>ทบทวน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196752"/>
            <a:ext cx="8136904" cy="5112568"/>
          </a:xfrm>
        </p:spPr>
        <p:txBody>
          <a:bodyPr>
            <a:normAutofit fontScale="85000" lnSpcReduction="20000"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วงกลมมีส่วนต่าง ๆ ดังนี้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มุมภายในของรูปสามเหลี่ยมเท่ากับ 180 องศา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มุมภายในของรูปสี่เหลี่ยมเท่ากับ 360 องศา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รูปสามเหลี่ยมสองรูปเท่ากันทุกประการ ก็ต่อเมื่อ ด้านคู่ที่สมนัยกันและมุมคู่ที่สมนัยกันของรูปสามเหลี่ยมสองรูปนั้น มีขนาดเท่ากันเป็นคู่ ๆ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สมบัติของรูปสามเหลี่ยมหน้าจั่ว</a:t>
            </a: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19845" r="2205" b="18573"/>
          <a:stretch/>
        </p:blipFill>
        <p:spPr bwMode="auto">
          <a:xfrm>
            <a:off x="2123728" y="1844824"/>
            <a:ext cx="3888432" cy="201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68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78904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u="sng" dirty="0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จงหาขนาดของมุมต่อไปนี้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59"/>
            <a:ext cx="1656184" cy="146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059832" y="1715958"/>
            <a:ext cx="664542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X 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…………………………………………………………………………….…..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18" y="3008567"/>
            <a:ext cx="1681361" cy="14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3059832" y="3449987"/>
            <a:ext cx="664542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X 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= …………………………………………………………………………….…..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965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" y="180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023643" cy="164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77099"/>
            <a:ext cx="58959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98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6311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1"/>
            <a:ext cx="5610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5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7890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.2 คอร์ดของวงกลม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031304" y="1637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คอร์ด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chord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) คือ ส่วนของเส้นตรงที่มีจุดปลายทั้งสอง</a:t>
            </a:r>
          </a:p>
          <a:p>
            <a:pPr algn="l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อยู่บนวงกลมเดียวกัน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162554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0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91580" y="404664"/>
            <a:ext cx="756084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ทฤษฎีบท 5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ส่วนของเส้นตรงซึ่งผ่านจุดศูนย์กลางของวงกลม และตัดกับคอร์ดที่ไม่ใช่เส้นผ่านศูนย์กลาง จะมีสมบัติดังนี้</a:t>
            </a:r>
          </a:p>
          <a:p>
            <a:pPr algn="l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      1. ถ้าส่วนของเส้นตรงแบ่งครึ่งคอร์ด แล้วส่วนของเส้นตรงนั้นจะ</a:t>
            </a:r>
          </a:p>
          <a:p>
            <a:pPr algn="l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ตั้งฉากกับคอร์ด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888432" cy="155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899592" y="3886201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      2. ถ้าส่วนของเส้นตรงตั้งฉากกับคอร์ด แล้วส่วนของเส้นตรงนั้นจะแบ่งครึ่งคอร์ด</a:t>
            </a:r>
            <a:endParaRPr lang="th-TH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54531"/>
            <a:ext cx="3809802" cy="153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7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764704"/>
            <a:ext cx="727280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ทฤษฎีบท 6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ในวงกลมวงเดียวกัน ถ้าคอร์ดสองเส้นยาวเท่ากัน แล้วคอร์ดทั้งสองนั้นจะอยู่ห่างจากจุดศูนย์กลางเป็นระยะทางเท่ากัน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22404"/>
            <a:ext cx="6275462" cy="239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405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764704"/>
            <a:ext cx="67687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จากวงกลมที่กำหนดให้ จงหาค่า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x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y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36" y="1642700"/>
            <a:ext cx="1944278" cy="181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5302"/>
            <a:ext cx="1955412" cy="174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06" y="3803578"/>
            <a:ext cx="1901308" cy="198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47049"/>
            <a:ext cx="2038032" cy="19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41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63" y="1052736"/>
            <a:ext cx="2141941" cy="197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91" y="1138281"/>
            <a:ext cx="2016224" cy="196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2028494" cy="200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5004"/>
            <a:ext cx="1939082" cy="207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555776" y="4293096"/>
            <a:ext cx="144016" cy="20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124159" y="5013176"/>
            <a:ext cx="144016" cy="20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436095" y="4235657"/>
            <a:ext cx="219141" cy="20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444208" y="4293095"/>
            <a:ext cx="144016" cy="20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655237" y="5091369"/>
            <a:ext cx="144016" cy="209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512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764704"/>
            <a:ext cx="67687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.3 เส้นสัมผัสวงกลม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196008" y="1657234"/>
            <a:ext cx="6832376" cy="907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เส้นสัมผัสวงกลม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คือ เส้นตรงที่ที่ตัดวงกลมเพียงจุดเดียวเท่านั้น และเรียกจุดนั้นว่า จุดสัมผัส</a:t>
            </a:r>
          </a:p>
        </p:txBody>
      </p:sp>
    </p:spTree>
    <p:extLst>
      <p:ext uri="{BB962C8B-B14F-4D97-AF65-F5344CB8AC3E}">
        <p14:creationId xmlns:p14="http://schemas.microsoft.com/office/powerpoint/2010/main" val="350720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764704"/>
            <a:ext cx="69127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ทฤษฎีบท 7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เส้นสัมผัสของวงกลมจะตั้งฉากกับรัศมีของวงกลมที่จุดสัมผัส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40" y="2564904"/>
            <a:ext cx="64610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7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9248" y="418654"/>
            <a:ext cx="7715200" cy="778098"/>
          </a:xfrm>
        </p:spPr>
        <p:txBody>
          <a:bodyPr>
            <a:normAutofit/>
          </a:bodyPr>
          <a:lstStyle/>
          <a:p>
            <a:pPr algn="l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2.1 มุมที่จุดศูนย์กลางและมุมในส่วนโค้งของวงกลม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052736"/>
            <a:ext cx="8208912" cy="5544616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เมื่อเราแบ่งเส้นรอบวงกลมออกเป็น 2 ส่วน ในกรณีที่ส่วนโค้งทั้งสองยาวเท่ากัน </a:t>
            </a:r>
          </a:p>
          <a:p>
            <a:pPr marL="0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จะเรียกส่วนโค้งแต่ละส่วนว่า 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ครึ่งวงกลม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ดังรูป</a:t>
            </a:r>
          </a:p>
          <a:p>
            <a:pPr>
              <a:buFont typeface="Arial" charset="0"/>
              <a:buChar char="•"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แต่หากส่วนโค้งทั้งสองยาวไม่เท่ากัน ดังรูป </a:t>
            </a: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26332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Screenshot 2021-11-21 1728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3963"/>
            <a:ext cx="2893312" cy="16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779912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จะเรียกส่วนโค้งที่ยาวกว่าว่า ส่วนโค้งใหญ่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major arc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และเรียกส่วนโค้งที่สั้นกว่าว่า ส่วนโค้งน้อย (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minor arc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4387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764704"/>
            <a:ext cx="69127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ทฤษฎีบท 8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ส่วนของเส้นตรง 2 เส้น ที่ลากจากจุดจุดหนึ่งภายนอกวงกลมมาสัมผัสวงกลมวงเดียวเดียวกันจะยาวเท่ากัน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39" y="2319206"/>
            <a:ext cx="5066506" cy="272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735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764704"/>
            <a:ext cx="71287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ทฤษฎีบท 9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มุมที่เกิดจากคอร์ดและเส้นสัมผัสของวงกลมที่จุดสัมผัสจะมีขนาดเท่ากับมุมในส่วนโค้งของวงกลมที่อยู่ตรงข้ามกับคอร์ดนั้น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00527"/>
            <a:ext cx="6029076" cy="263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34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764704"/>
            <a:ext cx="67687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จากวงกลมที่กำหนดให้ จงหาขนาดของมุมต่อไปนี้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03" y="1844824"/>
            <a:ext cx="2497063" cy="18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187624" y="1784400"/>
            <a:ext cx="576064" cy="63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1.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48064" y="1844824"/>
            <a:ext cx="576064" cy="63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2.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" r="16307"/>
          <a:stretch/>
        </p:blipFill>
        <p:spPr bwMode="auto">
          <a:xfrm>
            <a:off x="5652120" y="1988840"/>
            <a:ext cx="2088232" cy="192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916088" y="4168553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X =…………………………….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5652120" y="4149080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X =…………………………….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43808" y="3284984"/>
            <a:ext cx="144711" cy="11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43808" y="3343847"/>
            <a:ext cx="144711" cy="85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43808" y="3356992"/>
            <a:ext cx="72008" cy="7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996208" y="3356992"/>
            <a:ext cx="102526" cy="7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885298" y="3356992"/>
            <a:ext cx="102526" cy="7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797639" y="2226568"/>
            <a:ext cx="150625" cy="12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156176" y="2852936"/>
            <a:ext cx="22043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532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331640" y="1052736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3.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83" y="1414963"/>
            <a:ext cx="256184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835696" y="3861048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X =…………………………….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5076056" y="1154292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4.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516216" y="184482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948264" y="2636912"/>
            <a:ext cx="72008" cy="1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47934"/>
            <a:ext cx="2946842" cy="213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5490587" y="3861048"/>
            <a:ext cx="506462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BAC=……………………..…..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.......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ACB=…………………………………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6258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43608" y="891434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5.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932040" y="908720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6.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619672" y="3284984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OA =………………………….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436096" y="3168330"/>
            <a:ext cx="2365292" cy="52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BC = …………………………….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52105"/>
            <a:ext cx="264067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17345"/>
            <a:ext cx="3197721" cy="174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6501532" y="2060848"/>
            <a:ext cx="187362" cy="17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915816" y="227687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53662" y="2420888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228184" y="263691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396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5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มุมที่จุดศูนย์กลางของวงกลม (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central angle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   มุมที่จุดศูนย์กลางของวงกลม คือ มุมที่มีจุดศูนย์กลางของวงกลมเป็นจุดยอดมุม </a:t>
            </a:r>
          </a:p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 และแขนทั้งสองของมุมตัดวงกลม</a:t>
            </a:r>
          </a:p>
        </p:txBody>
      </p:sp>
      <p:pic>
        <p:nvPicPr>
          <p:cNvPr id="3074" name="Picture 2" descr="C:\Users\User\Desktop\Screenshot 2021-11-21 173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32448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creenshot 2021-11-21 1736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869160"/>
            <a:ext cx="6912768" cy="11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4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มุมในส่วนโค้งของวงกลม (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inscribed angle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     มุมในส่วนโค้งของวงกลม คือ มุมที่มีจุดยอดมุมอยู่บนวงกลม และแขน   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   ทั้งสองของมุมตัดวงกลม</a:t>
            </a:r>
          </a:p>
        </p:txBody>
      </p:sp>
      <p:pic>
        <p:nvPicPr>
          <p:cNvPr id="4098" name="Picture 2" descr="C:\Users\User\Desktop\Screenshot 2021-11-21 1733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33487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creenshot 2021-11-21 1736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4"/>
          <a:stretch/>
        </p:blipFill>
        <p:spPr bwMode="auto">
          <a:xfrm>
            <a:off x="1907704" y="5085184"/>
            <a:ext cx="5184576" cy="6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1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25544" cy="1070992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  ในกรณีที่มุมในส่วนโค้งของวงกลมมีแขนทั้งสองของมุมผ่านจุดปลายทั้งสอง</a:t>
            </a:r>
            <a:br>
              <a:rPr lang="th-TH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ของเส้นผ่านศูนย์กลาง จะเรียกมุมในส่วนโค้งนั้นว่า   </a:t>
            </a:r>
            <a:r>
              <a:rPr lang="th-TH" sz="2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มุมในครึ่งวงกลม 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angle inscribed in a semicircle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5122" name="Picture 2" descr="C:\Users\User\Desktop\Screenshot 2021-11-21 1734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354965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Screenshot 2021-11-21 17434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0" b="16041"/>
          <a:stretch/>
        </p:blipFill>
        <p:spPr bwMode="auto">
          <a:xfrm>
            <a:off x="1547665" y="4365104"/>
            <a:ext cx="5562914" cy="13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9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ความสัมพันธ์ระหว่างมุมที่จุดศูนย์กลางของวงกลมและ</a:t>
            </a:r>
            <a:br>
              <a:rPr lang="th-TH" sz="3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มุมในส่วนโค้งของวงกลม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44216"/>
            <a:ext cx="8003232" cy="1180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ทฤษฎีบท 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 ในวงกลมเดียวกัน มุมที่จุดศูนย์กลางของวงกลมจะมีขนาด  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                 เป็นสองเท่าของมุมในส่วนโค้งของวงกลมที่รองรับด้วยส่วนโค้งเดียวกัน</a:t>
            </a:r>
          </a:p>
        </p:txBody>
      </p:sp>
      <p:pic>
        <p:nvPicPr>
          <p:cNvPr id="6146" name="Picture 2" descr="C:\Users\User\Desktop\Screenshot 2021-11-21 175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53" y="2852936"/>
            <a:ext cx="1872208" cy="17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creenshot 2021-11-21 1750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53" y="4758027"/>
            <a:ext cx="18851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8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u="sng" dirty="0"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จงหาขนาดของมุม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x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  <p:pic>
        <p:nvPicPr>
          <p:cNvPr id="7170" name="Picture 2" descr="C:\Users\User\Desktop\Screenshot 2021-11-21 1754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46" y="1278260"/>
            <a:ext cx="21145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99592" y="1363688"/>
            <a:ext cx="1008112" cy="913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/>
              <a:t>1.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99592" y="3068960"/>
            <a:ext cx="1008112" cy="913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/>
              <a:t>2.</a:t>
            </a: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899592" y="4509120"/>
            <a:ext cx="1008112" cy="913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/>
              <a:t>3.</a:t>
            </a:r>
          </a:p>
        </p:txBody>
      </p:sp>
      <p:pic>
        <p:nvPicPr>
          <p:cNvPr id="7171" name="Picture 3" descr="C:\Users\User\Desktop\Screenshot 2021-11-21 1754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21" y="2938378"/>
            <a:ext cx="19304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Screenshot 2021-11-21 1754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28" y="4653136"/>
            <a:ext cx="24193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3688332" y="1597546"/>
            <a:ext cx="46805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h-TH" sz="2800" dirty="0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3995936" y="1597546"/>
            <a:ext cx="3456384" cy="913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/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3995936" y="3436333"/>
            <a:ext cx="3456384" cy="913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/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3995936" y="5330025"/>
            <a:ext cx="3456384" cy="913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/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67281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pinimg.com/564x/3c/d4/dd/3cd4dda6b2067d2259e4f43d4fe97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u="sng" dirty="0"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 descr="C:\Users\User\Desktop\Screenshot 2021-11-21 1815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3404" b="1"/>
          <a:stretch/>
        </p:blipFill>
        <p:spPr bwMode="auto">
          <a:xfrm>
            <a:off x="1835696" y="764704"/>
            <a:ext cx="6785546" cy="24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Screenshot 2021-11-21 1817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56792"/>
            <a:ext cx="2007096" cy="18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691680" y="2020832"/>
            <a:ext cx="1584176" cy="13681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44208" y="1124744"/>
            <a:ext cx="2177034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25078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718</Words>
  <Application>Microsoft Office PowerPoint</Application>
  <PresentationFormat>นำเสนอทางหน้าจอ (4:3)</PresentationFormat>
  <Paragraphs>94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39" baseType="lpstr">
      <vt:lpstr>Arial</vt:lpstr>
      <vt:lpstr>Calibri</vt:lpstr>
      <vt:lpstr>TH SarabunPSK</vt:lpstr>
      <vt:lpstr>ชุดรูปแบบของ Office</vt:lpstr>
      <vt:lpstr>บทที่ 5  วงกลม</vt:lpstr>
      <vt:lpstr>ทบทวน</vt:lpstr>
      <vt:lpstr>2.1 มุมที่จุดศูนย์กลางและมุมในส่วนโค้งของวงกลม</vt:lpstr>
      <vt:lpstr>มุมที่จุดศูนย์กลางของวงกลม (central angle)</vt:lpstr>
      <vt:lpstr>มุมในส่วนโค้งของวงกลม (inscribed angle)</vt:lpstr>
      <vt:lpstr>   ในกรณีที่มุมในส่วนโค้งของวงกลมมีแขนทั้งสองของมุมผ่านจุดปลายทั้งสอง ของเส้นผ่านศูนย์กลาง จะเรียกมุมในส่วนโค้งนั้นว่า   มุมในครึ่งวงกลม  (angle inscribed in a semicircle)</vt:lpstr>
      <vt:lpstr>ความสัมพันธ์ระหว่างมุมที่จุดศูนย์กลางของวงกลมและ มุมในส่วนโค้งของวงกลม</vt:lpstr>
      <vt:lpstr>ตัวอย่าง  จงหาขนาดของมุม x  </vt:lpstr>
      <vt:lpstr>ตัวอย่าง</vt:lpstr>
      <vt:lpstr>แบบฝึกหัด</vt:lpstr>
      <vt:lpstr>ทฤษฎีบท 2   ในวงกลมเดียวกัน  มุมในส่วนโค้งที่รองรับด้วยส่วนโค้งเดียวกันจะมีขนาดเท่ากัน</vt:lpstr>
      <vt:lpstr>ตัวอย่าง  จงหาขนาดของมุมต่อไปนี้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  วงกลม</dc:title>
  <dc:creator>User</dc:creator>
  <cp:lastModifiedBy>Srp Match</cp:lastModifiedBy>
  <cp:revision>46</cp:revision>
  <dcterms:created xsi:type="dcterms:W3CDTF">2021-11-21T10:10:54Z</dcterms:created>
  <dcterms:modified xsi:type="dcterms:W3CDTF">2026-02-02T06:37:49Z</dcterms:modified>
</cp:coreProperties>
</file>