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300" r:id="rId2"/>
    <p:sldId id="264" r:id="rId3"/>
    <p:sldId id="282" r:id="rId4"/>
    <p:sldId id="265" r:id="rId5"/>
    <p:sldId id="283" r:id="rId6"/>
    <p:sldId id="266" r:id="rId7"/>
    <p:sldId id="284" r:id="rId8"/>
    <p:sldId id="257" r:id="rId9"/>
    <p:sldId id="285" r:id="rId10"/>
    <p:sldId id="258" r:id="rId11"/>
    <p:sldId id="286" r:id="rId12"/>
    <p:sldId id="287" r:id="rId13"/>
    <p:sldId id="293" r:id="rId14"/>
    <p:sldId id="259" r:id="rId15"/>
    <p:sldId id="296" r:id="rId16"/>
    <p:sldId id="290" r:id="rId17"/>
    <p:sldId id="298" r:id="rId18"/>
    <p:sldId id="260" r:id="rId19"/>
    <p:sldId id="267" r:id="rId20"/>
    <p:sldId id="291" r:id="rId21"/>
    <p:sldId id="268" r:id="rId22"/>
    <p:sldId id="269" r:id="rId23"/>
    <p:sldId id="270" r:id="rId24"/>
    <p:sldId id="271" r:id="rId25"/>
    <p:sldId id="272" r:id="rId26"/>
    <p:sldId id="273" r:id="rId27"/>
    <p:sldId id="292" r:id="rId28"/>
    <p:sldId id="275" r:id="rId29"/>
    <p:sldId id="276" r:id="rId30"/>
    <p:sldId id="277" r:id="rId31"/>
    <p:sldId id="274" r:id="rId32"/>
    <p:sldId id="278" r:id="rId33"/>
    <p:sldId id="279" r:id="rId34"/>
    <p:sldId id="280" r:id="rId35"/>
    <p:sldId id="281" r:id="rId36"/>
    <p:sldId id="297" r:id="rId37"/>
    <p:sldId id="261" r:id="rId38"/>
    <p:sldId id="262" r:id="rId39"/>
    <p:sldId id="263" r:id="rId40"/>
    <p:sldId id="288" r:id="rId41"/>
    <p:sldId id="294" r:id="rId42"/>
    <p:sldId id="289" r:id="rId43"/>
    <p:sldId id="299" r:id="rId44"/>
  </p:sldIdLst>
  <p:sldSz cx="12192000" cy="6858000"/>
  <p:notesSz cx="6858000" cy="9144000"/>
  <p:embeddedFontLst>
    <p:embeddedFont>
      <p:font typeface="tcha8lucy" panose="020B0502040204020203" charset="0"/>
      <p:regular r:id="rId45"/>
    </p:embeddedFont>
    <p:embeddedFont>
      <p:font typeface="Calibri" panose="020F0502020204030204" pitchFamily="34" charset="0"/>
      <p:regular r:id="rId46"/>
      <p:bold r:id="rId47"/>
      <p:italic r:id="rId48"/>
      <p:boldItalic r:id="rId49"/>
    </p:embeddedFont>
    <p:embeddedFont>
      <p:font typeface="Angsana New" panose="02020603050405020304" pitchFamily="18" charset="-34"/>
      <p:regular r:id="rId50"/>
      <p:bold r:id="rId51"/>
      <p:italic r:id="rId52"/>
      <p:boldItalic r:id="rId53"/>
    </p:embeddedFont>
    <p:embeddedFont>
      <p:font typeface="JS Chawlewhieng" panose="020B0502040204020203" charset="-34"/>
      <p:regular r:id="rId54"/>
    </p:embeddedFont>
    <p:embeddedFont>
      <p:font typeface="CatThai02" panose="020B0502040204020203" charset="0"/>
      <p:regular r:id="rId55"/>
    </p:embeddedFont>
    <p:embeddedFont>
      <p:font typeface="Calibri Light" panose="020F0302020204030204" pitchFamily="34" charset="0"/>
      <p:regular r:id="rId56"/>
      <p:italic r:id="rId57"/>
    </p:embeddedFont>
    <p:embeddedFont>
      <p:font typeface="Cordia New" panose="020B0304020202020204" pitchFamily="34" charset="-34"/>
      <p:regular r:id="rId58"/>
      <p:bold r:id="rId59"/>
      <p:italic r:id="rId60"/>
      <p:boldItalic r:id="rId6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02103"/>
    <a:srgbClr val="A6432C"/>
    <a:srgbClr val="E5937F"/>
    <a:srgbClr val="F8E8D8"/>
    <a:srgbClr val="E87E6E"/>
    <a:srgbClr val="F5FF75"/>
    <a:srgbClr val="153515"/>
    <a:srgbClr val="CC0000"/>
    <a:srgbClr val="D3C537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941" autoAdjust="0"/>
    <p:restoredTop sz="94660"/>
  </p:normalViewPr>
  <p:slideViewPr>
    <p:cSldViewPr snapToGrid="0">
      <p:cViewPr varScale="1">
        <p:scale>
          <a:sx n="74" d="100"/>
          <a:sy n="74" d="100"/>
        </p:scale>
        <p:origin x="2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38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3.fntdata"/><Relationship Id="rId50" Type="http://schemas.openxmlformats.org/officeDocument/2006/relationships/font" Target="fonts/font6.fntdata"/><Relationship Id="rId55" Type="http://schemas.openxmlformats.org/officeDocument/2006/relationships/font" Target="fonts/font11.fntdata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1.fntdata"/><Relationship Id="rId53" Type="http://schemas.openxmlformats.org/officeDocument/2006/relationships/font" Target="fonts/font9.fntdata"/><Relationship Id="rId58" Type="http://schemas.openxmlformats.org/officeDocument/2006/relationships/font" Target="fonts/font14.fntdata"/><Relationship Id="rId5" Type="http://schemas.openxmlformats.org/officeDocument/2006/relationships/slide" Target="slides/slide4.xml"/><Relationship Id="rId61" Type="http://schemas.openxmlformats.org/officeDocument/2006/relationships/font" Target="fonts/font17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4.fntdata"/><Relationship Id="rId56" Type="http://schemas.openxmlformats.org/officeDocument/2006/relationships/font" Target="fonts/font12.fntdata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7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2.fntdata"/><Relationship Id="rId59" Type="http://schemas.openxmlformats.org/officeDocument/2006/relationships/font" Target="fonts/font15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10.fntdata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5.fntdata"/><Relationship Id="rId57" Type="http://schemas.openxmlformats.org/officeDocument/2006/relationships/font" Target="fonts/font13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8.fntdata"/><Relationship Id="rId60" Type="http://schemas.openxmlformats.org/officeDocument/2006/relationships/font" Target="fonts/font16.fntdata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8T04:38:21.18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0 264 24575,'14'0'0,"0"2"0,0 0 0,0 1 0,0 0 0,-1 1 0,1 1 0,19 9 0,-6-1 0,-1 1 0,36 27 0,-32-18 0,-12-9 0,0 0 0,1-1 0,1-1 0,0-1 0,24 11 0,-39-21 0,-1 1 0,1-1 0,-1 0 0,1 0 0,0 0 0,-1 0 0,1-1 0,0 0 0,-1 0 0,1 0 0,0 0 0,-1-1 0,1 0 0,0 0 0,-1 0 0,1-1 0,-1 1 0,0-1 0,1 0 0,-1-1 0,0 1 0,0 0 0,0-1 0,-1 0 0,1 0 0,-1 0 0,1-1 0,-1 1 0,0-1 0,0 0 0,2-4 0,10-18 22,-1 0-1,-2 0 1,-1-2 0,0 1-1,12-58 1,-13 44-770,30-74 1,-14 61-6079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8T04:38:37.59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24575,'9'1'0,"0"0"0,0 1 0,-1 0 0,1 0 0,0 1 0,-1 0 0,0 1 0,0 0 0,0 0 0,0 0 0,-1 1 0,1 1 0,-1-1 0,-1 1 0,1 0 0,-1 0 0,0 1 0,0 0 0,7 11 0,6 11 0,0 1 0,-2 1 0,20 51 0,20 87 0,-20-52 0,63 240 0,-82-283 0,9 12-1365,-13-53-5461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8T04:39:01.33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0 264 24575,'14'0'0,"0"2"0,0 0 0,0 1 0,0 0 0,-1 1 0,1 1 0,19 9 0,-6-1 0,-1 1 0,36 27 0,-32-18 0,-12-9 0,0 0 0,1-1 0,1-1 0,0-1 0,24 11 0,-39-21 0,-1 1 0,1-1 0,-1 0 0,1 0 0,0 0 0,-1 0 0,1-1 0,0 0 0,-1 0 0,1 0 0,0 0 0,-1-1 0,1 0 0,0 0 0,-1 0 0,1-1 0,-1 1 0,0-1 0,1 0 0,-1-1 0,0 1 0,0 0 0,0-1 0,-1 0 0,1 0 0,-1 0 0,1-1 0,-1 1 0,0-1 0,0 0 0,2-4 0,10-18 22,-1 0-1,-2 0 1,-1-2 0,0 1-1,12-58 1,-13 44-770,30-74 1,-14 61-6079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8T04:39:01.33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24575,'9'1'0,"0"0"0,0 1 0,-1 0 0,1 0 0,0 1 0,-1 0 0,0 1 0,0 0 0,0 0 0,0 0 0,-1 1 0,1 1 0,-1-1 0,-1 1 0,1 0 0,-1 0 0,0 1 0,0 0 0,7 11 0,6 11 0,0 1 0,-2 1 0,20 51 0,20 87 0,-20-52 0,63 240 0,-82-283 0,9 12-1365,-13-53-5461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9T08:01:09.049"/>
    </inkml:context>
    <inkml:brush xml:id="br0">
      <inkml:brushProperty name="width" value="0.1" units="cm"/>
      <inkml:brushProperty name="height" value="0.1" units="cm"/>
      <inkml:brushProperty name="color" value="#902103"/>
    </inkml:brush>
  </inkml:definitions>
  <inkml:trace contextRef="#ctx0" brushRef="#br0">0 1229 24575,'10'-1'0,"0"-1"0,0 0 0,0 0 0,0-1 0,0 0 0,-1-1 0,1 0 0,11-8 0,-14 8 0,0 0 0,1 0 0,-1 1 0,1-1 0,-1 2 0,1-1 0,0 1 0,0 1 0,0-1 0,0 1 0,0 1 0,14 0 0,-19 0 0,0 1 0,-1 1 0,1-1 0,0 0 0,0 1 0,0-1 0,-1 1 0,1 0 0,-1 0 0,0 0 0,1 0 0,-1 0 0,0 0 0,0 1 0,0-1 0,0 1 0,-1-1 0,1 1 0,-1 0 0,0 0 0,1 0 0,-1 0 0,-1 0 0,1 0 0,0 0 0,-1 0 0,1 5 0,1 11 0,-1 1 0,0-1 0,-4 27 0,1-20 0,2 41 0,0-60 0,0-35 0,0 26 0,-1-150 0,1 150 0,-1 0 0,1 0 0,-1 0 0,0 0 0,1 0 0,-1 0 0,0 0 0,0 0 0,0 1 0,-1-1 0,1 0 0,0 1 0,-1-1 0,1 1 0,-1-1 0,1 1 0,-1 0 0,-3-2 0,-42-17 0,3 12 0,29 9 0,19 3 0,1 0 0,-1 1 0,0-1 0,0 1 0,0 0 0,-1 0 0,0 0 0,0 0 0,0 1 0,-1-1 0,1 1 0,-1 0 0,0-1 0,-1 1 0,0 0 0,0 0 0,1 8 0,0 16 0,-2 0 0,-3 40 0,0-8 0,2-38 0,0-14 0,1 1 0,0 0 0,0-1 0,1 1 0,0-1 0,0 1 0,2-1 0,-1 1 0,1-1 0,1 0 0,0 0 0,0-1 0,11 18 0,21 35 0,-30-50 0,0-1 0,0 0 0,1 0 0,0-1 0,1 0 0,0 0 0,0-1 0,15 13 0,-22-21 0,0 0 0,0 0 0,0 0 0,1 0 0,-1-1 0,0 1 0,1 0 0,-1-1 0,0 1 0,1-1 0,-1 1 0,1-1 0,-1 1 0,1-1 0,-1 0 0,1 0 0,-1 0 0,0 0 0,1 0 0,-1 0 0,1 0 0,-1-1 0,1 1 0,2-1 0,-2-1 0,-1 1 0,1 0 0,-1-1 0,0 1 0,1-1 0,-1 0 0,0 1 0,0-1 0,0 0 0,0 0 0,0 0 0,0 0 0,-1 1 0,1-1 0,0-4 0,1-9 0,0 1 0,-1-1 0,-1-26 0,0 38 0,0-9 0,-2 0 0,1 0 0,-1 0 0,-1 0 0,0 0 0,-1 1 0,0-1 0,0 1 0,-2 0 0,1 0 0,-1 1 0,-1 0 0,-11-14 0,13 16 0,0 0 0,1 0 0,0 0 0,0-1 0,1 1 0,0-1 0,0 0 0,1 0 0,0 0 0,1 0 0,0 0 0,0 0 0,1 0 0,1-18 0,2-217 0,-2 235 0,0 1 0,1 0 0,0 0 0,0 0 0,0 0 0,1 0 0,1 0 0,-1 1 0,1-1 0,1 1 0,-1 0 0,1 0 0,1 1 0,5-7 0,9-7 0,1 1 0,42-28 0,-54 41 0,-5 1 0,1 0 0,-2-1 0,1 1 0,0-1 0,-1 0 0,0 1 0,-1-2 0,1 1 0,-1 0 0,0 0 0,1-11 0,-1 9 0,0 0 0,0 0 0,0 1 0,1-1 0,1 1 0,-1 0 0,1 0 0,6-8 0,-9 14 0,0 0 0,0 0 0,1 0 0,-1 0 0,0 0 0,1 0 0,-1 0 0,0 1 0,1-1 0,-1 0 0,1 1 0,-1-1 0,1 1 0,0 0 0,-1-1 0,1 1 0,-1 0 0,3 0 0,0 1 0,1 0 0,-1 0 0,0 0 0,-1 0 0,1 1 0,0-1 0,0 1 0,-1 0 0,1 0 0,3 3 0,-4-3 0,-1 0 0,1 0 0,-1 0 0,0 0 0,1 0 0,-1 1 0,0-1 0,-1 0 0,1 1 0,0 0 0,-1-1 0,1 1 0,-1 0 0,0 0 0,0 0 0,0 0 0,0 0 0,-1 0 0,1 0 0,-1 5 0,0-6 0,0 0 0,0 0 0,-1 0 0,1 0 0,-1 0 0,1 0 0,-1 0 0,0-1 0,0 1 0,0 0 0,0 0 0,0-1 0,0 1 0,0 0 0,-1-1 0,1 1 0,0-1 0,-1 0 0,0 1 0,1-1 0,-1 0 0,0 0 0,1 0 0,-1 0 0,0 0 0,0-1 0,0 1 0,0-1 0,0 1 0,0-1 0,-4 1 0,-63 7 0,46-6 0,1 0 0,0 2 0,0 1 0,-30 9 0,49-12 0,-20 5 0,0 2 0,0 1 0,1 1 0,0 0 0,1 2 0,1 0 0,-20 17 0,40-29 0,-1 0 0,1 0 0,-1-1 0,1 1 0,-1 0 0,1-1 0,-1 1 0,0 0 0,1-1 0,-1 1 0,0-1 0,1 0 0,-1 1 0,0-1 0,0 1 0,0-1 0,0 0 0,1 0 0,-1 1 0,0-1 0,0 0 0,0 0 0,0 0 0,0 0 0,1 0 0,-2 0 0,3-20 0,21-34 0,-11 34 0,1 1 0,0 0 0,23-24 0,-28 35 0,1 0 0,0 0 0,0 1 0,0 0 0,1 0 0,0 1 0,1 0 0,-1 1 0,12-4 0,-21 8 0,1 1 0,-1-1 0,1 1 0,-1 0 0,1-1 0,0 1 0,-1 0 0,1-1 0,0 1 0,-1 0 0,1 0 0,0 0 0,-1 0 0,1 0 0,0 0 0,-1 0 0,1 0 0,0 0 0,-1 0 0,1 0 0,0 0 0,0 0 0,-1 1 0,1-1 0,-1 0 0,1 0 0,0 1 0,-1-1 0,1 0 0,-1 1 0,1-1 0,-1 1 0,1-1 0,-1 1 0,1-1 0,-1 1 0,1-1 0,-1 1 0,1-1 0,-1 1 0,0 0 0,0-1 0,1 1 0,-1-1 0,0 1 0,0 0 0,1-1 0,-1 1 0,0 0 0,0-1 0,0 1 0,0 0 0,0 0 0,0-1 0,0 1 0,-1 0 0,1-1 0,0 1 0,0 0 0,-1 4 0,0 0 0,-1-1 0,1 1 0,-1-1 0,0 1 0,0-1 0,-3 5 0,-6 4 0,-1-1 0,-1 0 0,0-1 0,0 0 0,-1-1 0,-24 13 0,-18 14 0,41-25 0,3-2 0,0-1 0,-1 0 0,1 0 0,-2-2 0,1 1 0,-1-2 0,0 0 0,-21 6 0,183-20 0,-106 0 0,68-21 0,-97 25 0,-1-1 0,1 0 0,-1 0 0,-1-1 0,1-1 0,-1 0 0,0-1 0,0 0 0,14-15 0,-22 19 0,-1 1 0,1-1 0,-1 1 0,0-1 0,-1 0 0,1 1 0,-1-1 0,1 0 0,-1 0 0,0 0 0,-1 0 0,2-7 0,-4-55 0,0 53 0,1 0 0,1 1 0,2-26 0,0 30 0,0-1 0,0 1 0,1 0 0,0-1 0,0 1 0,1 0 0,0 1 0,0-1 0,1 1 0,0 0 0,0 0 0,1 0 0,0 1 0,0 0 0,0 0 0,12-8 0,-9 8 0,1 1 0,1 0 0,-1 1 0,0 0 0,1 0 0,0 1 0,0 0 0,0 1 0,0 1 0,0-1 0,1 2 0,15 0 0,-23 0 0,11 1 0,-1 0 0,1-1 0,-1-1 0,0-1 0,1 0 0,15-4 0,-26 5 0,0-1 0,0 0 0,-1 0 0,1 0 0,0-1 0,-1 1 0,1-1 0,-1 0 0,0 0 0,0 0 0,0 0 0,0 0 0,0-1 0,-1 0 0,0 1 0,1-1 0,-1 0 0,-1 0 0,1 0 0,-1 0 0,1 0 0,-1 0 0,0-1 0,0-7 0,2-12 0,-2 1 0,-2-39 0,0-14 0,2 70 0,0 1 0,1 0 0,0 0 0,0-1 0,0 1 0,0 0 0,1 0 0,0 1 0,0-1 0,0 1 0,0-1 0,1 1 0,0 0 0,0 0 0,0 1 0,0-1 0,0 1 0,1 0 0,0 0 0,8-4 0,4-2 0,0 1 0,1 1 0,-1 0 0,35-7 0,15-8 0,-53 17 0,-44 17 0,-111 37 0,97-36 0,1 1 0,1 3 0,0 1 0,-49 30 0,45-14 0,2 1 0,-50 51 0,46-41 0,40-37 0,1 1 0,-1-1 0,2 1 0,-1 1 0,1-1 0,0 1 0,1 0 0,-5 14 0,-2 10 0,-9 44 0,4-14 0,16-60 0,-1 0 0,0 1 0,0-1 0,0 0 0,0 0 0,-1 0 0,0 0 0,0-1 0,0 1 0,0-1 0,0 0 0,-1 0 0,1 0 0,-1 0 0,-5 3 0,-5 1 0,0 0 0,-1-1 0,-18 6 0,23-10 0,0 1 0,1 1 0,-1 0 0,1 0 0,0 1 0,0 0 0,0 0 0,1 1 0,-10 8 0,5 1 0,-3 3 0,0-1 0,-1 0 0,-1-1 0,0-1 0,-22 14 0,27-17 0,0-1 0,13-11 0,0 0 0,-1 0 0,1 0 0,0 0 0,0-1 0,-1 1 0,1 0 0,0 0 0,-1 0 0,1 0 0,0-1 0,0 1 0,-1 0 0,1 0 0,0 0 0,0-1 0,0 1 0,-1 0 0,1 0 0,0-1 0,0 1 0,0 0 0,0 0 0,-1-1 0,1 1 0,0 0 0,0-1 0,0 1 0,0 0 0,0-1 0,0 1 0,0 0 0,0-1 0,0 1 0,0 0 0,0-1 0,0 1 0,0 0 0,0 0 0,0-1 0,1 1 0,-1 0 0,0-1 0,0 1 0,0 0 0,1-1 0,0-11 0,1 0 0,0-1 0,1 1 0,1 1 0,0-1 0,0 0 0,1 1 0,0 0 0,1 0 0,1 1 0,0-1 0,0 1 0,1 1 0,13-14 0,6-2 0,0 1 0,1 1 0,52-31 0,3-8 0,-37 25 0,14-11 0,-37 28 0,1 1 0,1 1 0,1 2 0,32-17 0,-22 15 0,0-2 0,-2-2 0,33-25 0,-53 35 0,-1-1 0,-1 0 0,0-1 0,19-29 0,-19 26 0,1 0 0,28-29 0,-39 44 0,-1 1 0,0 0 0,1 0 0,-1-1 0,1 1 0,-1 0 0,1 0 0,-1 0 0,1 1 0,0-1 0,-1 0 0,1 1 0,0-1 0,2 0 0,-4 1 0,1 0 0,-1 1 0,1-1 0,-1 0 0,1 0 0,-1 0 0,0 0 0,1 1 0,-1-1 0,1 0 0,-1 0 0,1 1 0,-1-1 0,0 0 0,1 1 0,-1-1 0,0 1 0,1-1 0,-1 0 0,0 1 0,0-1 0,1 1 0,-1-1 0,0 1 0,0-1 0,0 1 0,0-1 0,1 1 0,-1-1 0,0 0 0,0 2 0,0 2 0,0 1 0,0-1 0,-1 0 0,1 1 0,-1-1 0,0 1 0,0-1 0,0 0 0,-4 8 0,-13 20 0,-1 0 0,-1-2 0,-26 30 0,40-54 0,1-1 0,-1 0 0,0 1 0,-1-2 0,-6 5 0,7-5 0,0 0 0,0 0 0,1 1 0,-1-1 0,-7 10 0,13-14 0,0 0 0,0 0 0,0 0 0,0 0 0,-1 1 0,1-1 0,0 0 0,0 0 0,0 0 0,0 0 0,0 0 0,0 1 0,0-1 0,0 0 0,0 0 0,0 0 0,0 0 0,0 0 0,0 1 0,0-1 0,0 0 0,0 0 0,0 0 0,0 0 0,0 1 0,0-1 0,0 0 0,0 0 0,0 0 0,0 0 0,0 0 0,0 1 0,0-1 0,0 0 0,1 0 0,-1 0 0,0 0 0,0 0 0,0 0 0,0 0 0,0 1 0,0-1 0,1 0 0,-1 0 0,0 0 0,0 0 0,0 0 0,0 0 0,0 0 0,1 0 0,-1 0 0,0 0 0,0 0 0,0 0 0,0 0 0,0 0 0,1 0 0,-1 0 0,0 0 0,18-1 0,17-6 0,-14-2 0,-6 4 0,0-1 0,0-1 0,21-13 0,-32 18 0,-1-1 0,1 1 0,-1-1 0,0 0 0,0 0 0,0 0 0,-1 0 0,1-1 0,-1 1 0,1-1 0,-1 0 0,0 1 0,-1-1 0,1 0 0,-1 0 0,1 0 0,-1 0 0,0-7 0,2-8 0,1 1 0,0 0 0,1-1 0,1 1 0,11-22 0,50-84 0,-51 96 0,-11 20-80,0 0 0,1 1-1,0 0 1,0 0 0,0 1-1,1 0 1,0 0 0,1 0-1,-1 1 1,1 0 0,0 1 0,0 0-1,0 0 1,1 0 0,-1 1-1,14-3 1,1 1-6746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9T08:01:14.245"/>
    </inkml:context>
    <inkml:brush xml:id="br0">
      <inkml:brushProperty name="width" value="0.1" units="cm"/>
      <inkml:brushProperty name="height" value="0.1" units="cm"/>
      <inkml:brushProperty name="color" value="#CC0000"/>
    </inkml:brush>
  </inkml:definitions>
  <inkml:trace contextRef="#ctx0" brushRef="#br0">214 72 24575,'-18'17'0,"-1"-1"0,-22 13 0,21-15 0,1 0 0,1 1 0,-23 24 0,37-35 0,0 0 0,1 1 0,-1 0 0,1 0 0,0 0 0,1 0 0,-1 0 0,1 1 0,0-1 0,0 1 0,0 0 0,1 0 0,0-1 0,0 1 0,1 0 0,-1 0 0,1 0 0,1 6 0,-1-11 0,0-1 0,0 0 0,0 1 0,0-1 0,0 0 0,0 1 0,1-1 0,-1 0 0,0 1 0,0-1 0,0 0 0,0 1 0,0-1 0,1 0 0,-1 0 0,0 1 0,0-1 0,0 0 0,1 0 0,-1 1 0,0-1 0,0 0 0,1 0 0,-1 0 0,0 1 0,1-1 0,-1 0 0,0 0 0,1 0 0,-1 0 0,0 0 0,1 0 0,-1 0 0,0 0 0,1 1 0,-1-1 0,0 0 0,1-1 0,-1 1 0,0 0 0,1 0 0,-1 0 0,0 0 0,1 0 0,20-12 0,15-21 0,53-79 0,-59 72 0,-30 40 0,0-1 0,0 1 0,1 0 0,-1-1 0,0 1 0,1-1 0,-1 1 0,0 0 0,1-1 0,-1 1 0,0 0 0,1 0 0,-1-1 0,1 1 0,-1 0 0,0 0 0,1 0 0,-1-1 0,1 1 0,-1 0 0,1 0 0,-1 0 0,1 0 0,-1 0 0,1 0 0,-1 0 0,1 0 0,-1 0 0,1 0 0,-1 0 0,0 0 0,1 0 0,-1 1 0,1-1 0,0 0 0,13 18 0,6 36 0,-17-46 0,9 43 0,-1 0 0,4 64 0,-12-88 0,-9-79 0,1 4 0,-13-48 0,10 61 0,7 24 0,-1 0 0,-1 1 0,0-1 0,0 0 0,-1 1 0,-1 0 0,1 0 0,-2 0 0,1 1 0,-1-1 0,-14-15 0,19 24 0,-1 0 0,1 0 0,0 0 0,0-1 0,0 1 0,0-1 0,0 1 0,0 0 0,0-1 0,0 0 0,1 1 0,-1-1 0,1 1 0,-1-1 0,1 0 0,0 0 0,-1 1 0,1-1 0,0 0 0,0 1 0,0-1 0,0 0 0,0 0 0,1 1 0,-1-1 0,1 0 0,-1 1 0,1-1 0,-1 0 0,1 1 0,1-2 0,0 0 0,0 0 0,1 1 0,-1-1 0,0 1 0,1 0 0,0 0 0,0 0 0,0 0 0,-1 0 0,2 1 0,-1-1 0,0 1 0,0 0 0,0 0 0,1 0 0,3 0 0,-4 0 0,-1 1 0,1-1 0,0 1 0,-1 0 0,1 0 0,0 0 0,-1 0 0,1 0 0,0 1 0,-1-1 0,1 1 0,0 0 0,-1-1 0,1 1 0,-1 0 0,0 1 0,1-1 0,-1 0 0,0 1 0,0-1 0,3 3 0,-2 0 0,0 0 0,0 0 0,-1 0 0,1 0 0,-1 0 0,0 0 0,0 0 0,-1 1 0,1-1 0,-1 1 0,1 5 0,1 12 0,-1 0 0,-1-1 0,-1 1 0,-4 23 0,2-35 0,0 1 0,-1-1 0,0 0 0,-1 1 0,0-2 0,-1 1 0,-12 18 0,11-17 0,-1 0 0,1 0 0,1 1 0,0 0 0,-4 18 0,-2 20 0,4-21 0,1 1 0,2 0 0,-2 47 0,6-66 0,0 3 0,1 0 0,0 0 0,4 20 0,-4-30 0,0 0 0,1 0 0,-1 0 0,1 0 0,0 0 0,0 0 0,0-1 0,0 1 0,1-1 0,-1 0 0,1 0 0,0 0 0,0 0 0,0 0 0,0 0 0,5 2 0,-7-4 0,0-1 0,0 1 0,1 0 0,-1-1 0,0 1 0,1 0 0,-1-1 0,0 0 0,1 1 0,-1-1 0,0 0 0,1 0 0,-1 1 0,1-1 0,-1 0 0,1-1 0,-1 1 0,1 0 0,-1 0 0,0 0 0,1-1 0,-1 1 0,0-1 0,1 1 0,1-2 0,-1 0 0,0 0 0,1 0 0,-1 0 0,0 0 0,0-1 0,0 1 0,0-1 0,0 1 0,-1-1 0,1 0 0,0-3 0,2-4 0,-1 1 0,0-1 0,0 1 0,-1-1 0,0 0 0,0-15 0,-4 2 0,-1 0 0,-1 0 0,-1 1 0,-1 0 0,-18-42 0,-7-30 0,17 46 0,8 30 0,1 1 0,0-1 0,1 0 0,1 0 0,1 0 0,0-1 0,2-30 0,1 45 5,0 1 0,0-1-1,1 1 1,-1 0-1,1 0 1,0 0 0,-1 0-1,2 0 1,-1 0 0,0 0-1,0 1 1,1-1 0,0 1-1,-1-1 1,1 1 0,0 0-1,0 0 1,0 1 0,0-1-1,1 0 1,-1 1-1,0 0 1,1 0 0,5-1-1,10-3-344,0 2 0,0 0 1,22-1-1,-39 4 218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9T08:01:18.019"/>
    </inkml:context>
    <inkml:brush xml:id="br0">
      <inkml:brushProperty name="width" value="0.1" units="cm"/>
      <inkml:brushProperty name="height" value="0.1" units="cm"/>
      <inkml:brushProperty name="color" value="#902103"/>
    </inkml:brush>
  </inkml:definitions>
  <inkml:trace contextRef="#ctx0" brushRef="#br0">1 0 24575,'1'26'0,"2"1"0,1-1 0,9 34 0,-7-35 0,0 0 0,-2 0 0,1 44 0,-19 236 0,15-279 0,2 0 0,1 0 0,11 40 0,-4-17 0,-9-44-114,-1 1 1,-1-1-1,1 1 0,-1-1 0,0 1 1,0-1-1,0 1 0,-1 0 0,0-1 1,0 0-1,-2 8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9T08:01:19.935"/>
    </inkml:context>
    <inkml:brush xml:id="br0">
      <inkml:brushProperty name="width" value="0.1" units="cm"/>
      <inkml:brushProperty name="height" value="0.1" units="cm"/>
      <inkml:brushProperty name="color" value="#902103"/>
    </inkml:brush>
  </inkml:definitions>
  <inkml:trace contextRef="#ctx0" brushRef="#br0">0 0 24575,'3'1'0,"-1"-1"0,1 1 0,-1-1 0,1 1 0,-1 0 0,0 0 0,1 0 0,-1 0 0,0 1 0,1-1 0,-1 0 0,0 1 0,0 0 0,0-1 0,-1 1 0,1 0 0,0 0 0,-1 0 0,1 0 0,-1 1 0,1-1 0,-1 0 0,0 0 0,0 1 0,0-1 0,-1 1 0,1-1 0,0 1 0,-1-1 0,0 1 0,1 3 0,1 12 0,0 1 0,-1 0 0,-2 21 0,1-31 0,-1 24 0,1 67 0,1-91 0,1 0 0,-1 1 0,1-1 0,1 0 0,0 0 0,0 0 0,1 0 0,6 11 0,-2-4 0,-1 0 0,-1 1 0,0 0 0,-1 1 0,-1-1 0,2 22 0,1-1 0,-6-31-136,0 0-1,0 1 1,-1-1-1,0 0 1,0 1-1,0-1 1,-1 0-1,-1 0 0,-2 12 1,-2-1-6690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สไลด์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45BD10DC-C338-25A4-DAFB-7C03FDDCFE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ชื่อเรื่องรอง 2">
            <a:extLst>
              <a:ext uri="{FF2B5EF4-FFF2-40B4-BE49-F238E27FC236}">
                <a16:creationId xmlns="" xmlns:a16="http://schemas.microsoft.com/office/drawing/2014/main" id="{9313A6E4-4FF4-64F2-B5FB-60F5AB1F7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h-TH"/>
              <a:t>คลิกเพื่อแก้ไขสไตล์ชื่อเรื่องรองต้นแบบ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="" xmlns:a16="http://schemas.microsoft.com/office/drawing/2014/main" id="{352363EA-D279-C671-BB08-984FA3928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="" xmlns:a16="http://schemas.microsoft.com/office/drawing/2014/main" id="{167904EE-CB4B-C596-8B5B-46C19EB44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="" xmlns:a16="http://schemas.microsoft.com/office/drawing/2014/main" id="{D8500A4D-0474-5BB7-E45B-30A1971C9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92087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FB282E37-9B30-BC0D-BE4F-4DEF8F383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="" xmlns:a16="http://schemas.microsoft.com/office/drawing/2014/main" id="{AEB0BBFB-4F97-5C24-EC0F-B21C40733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="" xmlns:a16="http://schemas.microsoft.com/office/drawing/2014/main" id="{AEF856F8-B888-9369-53E8-291569DC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="" xmlns:a16="http://schemas.microsoft.com/office/drawing/2014/main" id="{F8BAF506-BCA8-A55A-C307-DF8C14AB7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="" xmlns:a16="http://schemas.microsoft.com/office/drawing/2014/main" id="{3321700B-E185-F8A4-70B9-B592E4EDD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357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ส่วนหัวของ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F2766E43-56D5-AE28-9CDA-A75334DDB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="" xmlns:a16="http://schemas.microsoft.com/office/drawing/2014/main" id="{1E8524BE-7A09-4B98-EFEA-1CA2FFB3B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="" xmlns:a16="http://schemas.microsoft.com/office/drawing/2014/main" id="{BA059A9F-9AAF-4863-D770-9B607B8EE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="" xmlns:a16="http://schemas.microsoft.com/office/drawing/2014/main" id="{7D2DE175-E070-8A92-C20C-ABC03FA8D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="" xmlns:a16="http://schemas.microsoft.com/office/drawing/2014/main" id="{5DD141EB-F76D-0633-095A-284C11C14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435412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เนื้อหา 2 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0CD90803-1387-D5C2-234E-F90EAAB96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="" xmlns:a16="http://schemas.microsoft.com/office/drawing/2014/main" id="{2949AA46-3D4E-817C-534B-933A26F9AC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เนื้อหา 3">
            <a:extLst>
              <a:ext uri="{FF2B5EF4-FFF2-40B4-BE49-F238E27FC236}">
                <a16:creationId xmlns="" xmlns:a16="http://schemas.microsoft.com/office/drawing/2014/main" id="{CDB65A49-BA67-51FE-F483-13588C8A8C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="" xmlns:a16="http://schemas.microsoft.com/office/drawing/2014/main" id="{8D85047F-1D7A-33E2-0C99-73E1F2BF4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="" xmlns:a16="http://schemas.microsoft.com/office/drawing/2014/main" id="{C91823EC-2FB8-2CC4-81BE-6FECDB7A1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="" xmlns:a16="http://schemas.microsoft.com/office/drawing/2014/main" id="{70CEB157-35F9-E3E4-7E6B-B0AD66D3B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03225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การเปรียบเทียบ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4D1E8CEA-FBCD-BCB2-D4E8-437348F7C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="" xmlns:a16="http://schemas.microsoft.com/office/drawing/2014/main" id="{595C79B9-9EC2-0678-029D-C6986809B7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ตัวแทนเนื้อหา 3">
            <a:extLst>
              <a:ext uri="{FF2B5EF4-FFF2-40B4-BE49-F238E27FC236}">
                <a16:creationId xmlns="" xmlns:a16="http://schemas.microsoft.com/office/drawing/2014/main" id="{F8F85978-144D-B8FE-A79F-F7D67621C9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5" name="ตัวแทนข้อความ 4">
            <a:extLst>
              <a:ext uri="{FF2B5EF4-FFF2-40B4-BE49-F238E27FC236}">
                <a16:creationId xmlns="" xmlns:a16="http://schemas.microsoft.com/office/drawing/2014/main" id="{4F8C176C-09DE-7EDA-4EE8-0807D52D4F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6" name="ตัวแทนเนื้อหา 5">
            <a:extLst>
              <a:ext uri="{FF2B5EF4-FFF2-40B4-BE49-F238E27FC236}">
                <a16:creationId xmlns="" xmlns:a16="http://schemas.microsoft.com/office/drawing/2014/main" id="{830C65A2-37BC-44C7-E7FA-23F87E8C04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7" name="ตัวแทนวันที่ 6">
            <a:extLst>
              <a:ext uri="{FF2B5EF4-FFF2-40B4-BE49-F238E27FC236}">
                <a16:creationId xmlns="" xmlns:a16="http://schemas.microsoft.com/office/drawing/2014/main" id="{59696A04-53D0-1433-8D70-9897DAB42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8" name="ตัวแทนท้ายกระดาษ 7">
            <a:extLst>
              <a:ext uri="{FF2B5EF4-FFF2-40B4-BE49-F238E27FC236}">
                <a16:creationId xmlns="" xmlns:a16="http://schemas.microsoft.com/office/drawing/2014/main" id="{ECD6C5C2-CA9C-B5EC-21A0-F43AE1E71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ตัวแทนหมายเลขสไลด์ 8">
            <a:extLst>
              <a:ext uri="{FF2B5EF4-FFF2-40B4-BE49-F238E27FC236}">
                <a16:creationId xmlns="" xmlns:a16="http://schemas.microsoft.com/office/drawing/2014/main" id="{AFC771E3-A3C6-4B57-B160-4CDE30B6C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5798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เฉพาะ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370CBC91-562D-E5AB-E733-D0382FC16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วันที่ 2">
            <a:extLst>
              <a:ext uri="{FF2B5EF4-FFF2-40B4-BE49-F238E27FC236}">
                <a16:creationId xmlns="" xmlns:a16="http://schemas.microsoft.com/office/drawing/2014/main" id="{E33786DA-3FCC-F5F6-732B-EC61095F9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4" name="ตัวแทนท้ายกระดาษ 3">
            <a:extLst>
              <a:ext uri="{FF2B5EF4-FFF2-40B4-BE49-F238E27FC236}">
                <a16:creationId xmlns="" xmlns:a16="http://schemas.microsoft.com/office/drawing/2014/main" id="{8E8F618C-FC57-B6B2-C495-104C075C7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ตัวแทนหมายเลขสไลด์ 4">
            <a:extLst>
              <a:ext uri="{FF2B5EF4-FFF2-40B4-BE49-F238E27FC236}">
                <a16:creationId xmlns="" xmlns:a16="http://schemas.microsoft.com/office/drawing/2014/main" id="{6EA5A3C9-A2B3-3104-30D0-F64FC78F8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226132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ว่างเปล่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วันที่ 1">
            <a:extLst>
              <a:ext uri="{FF2B5EF4-FFF2-40B4-BE49-F238E27FC236}">
                <a16:creationId xmlns="" xmlns:a16="http://schemas.microsoft.com/office/drawing/2014/main" id="{82EB5980-6BAE-7D7A-0348-7AA7945B0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3" name="ตัวแทนท้ายกระดาษ 2">
            <a:extLst>
              <a:ext uri="{FF2B5EF4-FFF2-40B4-BE49-F238E27FC236}">
                <a16:creationId xmlns="" xmlns:a16="http://schemas.microsoft.com/office/drawing/2014/main" id="{3F80FB6C-3319-EA98-B2A1-0E9F89227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ตัวแทนหมายเลขสไลด์ 3">
            <a:extLst>
              <a:ext uri="{FF2B5EF4-FFF2-40B4-BE49-F238E27FC236}">
                <a16:creationId xmlns="" xmlns:a16="http://schemas.microsoft.com/office/drawing/2014/main" id="{F36ECE9F-AA86-376D-7DAA-634D4F02B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790971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เนื้อหา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B4CB8FF8-D67B-27E8-96D9-91C5BA0B9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="" xmlns:a16="http://schemas.microsoft.com/office/drawing/2014/main" id="{EBE91D26-92C3-3668-7E09-21069C4EA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ข้อความ 3">
            <a:extLst>
              <a:ext uri="{FF2B5EF4-FFF2-40B4-BE49-F238E27FC236}">
                <a16:creationId xmlns="" xmlns:a16="http://schemas.microsoft.com/office/drawing/2014/main" id="{4F5B5601-C0A9-B646-1C7A-CF45D734A1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="" xmlns:a16="http://schemas.microsoft.com/office/drawing/2014/main" id="{1421FBBD-8FA8-4B47-4C08-F0952355C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="" xmlns:a16="http://schemas.microsoft.com/office/drawing/2014/main" id="{7668CBB8-28A3-8B62-0AC3-8766E4459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="" xmlns:a16="http://schemas.microsoft.com/office/drawing/2014/main" id="{6DF9251F-08B9-EB5F-5FB4-4CADE9BA7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04622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รูปภาพ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B7F6BCA7-2B8D-3BEC-D27B-289F4BD27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รูปภาพ 2">
            <a:extLst>
              <a:ext uri="{FF2B5EF4-FFF2-40B4-BE49-F238E27FC236}">
                <a16:creationId xmlns="" xmlns:a16="http://schemas.microsoft.com/office/drawing/2014/main" id="{9814E506-818B-441E-A09F-87F2A078BB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ตัวแทนข้อความ 3">
            <a:extLst>
              <a:ext uri="{FF2B5EF4-FFF2-40B4-BE49-F238E27FC236}">
                <a16:creationId xmlns="" xmlns:a16="http://schemas.microsoft.com/office/drawing/2014/main" id="{E55831D4-99B3-BAFA-A7F7-C5657D318A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="" xmlns:a16="http://schemas.microsoft.com/office/drawing/2014/main" id="{22AE9FFA-36E6-D444-C9BC-E81CC3264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="" xmlns:a16="http://schemas.microsoft.com/office/drawing/2014/main" id="{F5B06E38-D525-2AFA-CA3E-FB1F50492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="" xmlns:a16="http://schemas.microsoft.com/office/drawing/2014/main" id="{C8ADBA2D-7CCD-CB87-47CE-14B273E76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23254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ชื่อเรื่องและข้อความ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="" xmlns:a16="http://schemas.microsoft.com/office/drawing/2014/main" id="{A36B2C26-A98B-4F9C-703D-2FF39FED4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แนวตั้ง 2">
            <a:extLst>
              <a:ext uri="{FF2B5EF4-FFF2-40B4-BE49-F238E27FC236}">
                <a16:creationId xmlns="" xmlns:a16="http://schemas.microsoft.com/office/drawing/2014/main" id="{15B559AD-4874-A345-1D95-38FD6F5C41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="" xmlns:a16="http://schemas.microsoft.com/office/drawing/2014/main" id="{E3002C72-4408-5400-1101-60092C750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="" xmlns:a16="http://schemas.microsoft.com/office/drawing/2014/main" id="{F6EF796E-F1CF-A3A6-83AE-17CF0847D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="" xmlns:a16="http://schemas.microsoft.com/office/drawing/2014/main" id="{D44014FD-EA52-537D-5FDE-E0C8DB602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751928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ข้อความและชื่อเรื่อง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แนวตั้ง 1">
            <a:extLst>
              <a:ext uri="{FF2B5EF4-FFF2-40B4-BE49-F238E27FC236}">
                <a16:creationId xmlns="" xmlns:a16="http://schemas.microsoft.com/office/drawing/2014/main" id="{9D23AF15-E19B-6C26-A620-7C105C85B7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แนวตั้ง 2">
            <a:extLst>
              <a:ext uri="{FF2B5EF4-FFF2-40B4-BE49-F238E27FC236}">
                <a16:creationId xmlns="" xmlns:a16="http://schemas.microsoft.com/office/drawing/2014/main" id="{AD1E7F29-8AE5-571A-5869-BB10C3D01C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="" xmlns:a16="http://schemas.microsoft.com/office/drawing/2014/main" id="{B7032FCA-1397-E0DE-5371-E3E6F9C9E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="" xmlns:a16="http://schemas.microsoft.com/office/drawing/2014/main" id="{EA17D02D-158D-23B7-1E7F-99A3FC206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="" xmlns:a16="http://schemas.microsoft.com/office/drawing/2014/main" id="{80769CEB-7B44-60BE-9806-600FDACF8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492048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ชื่อเรื่อง 1">
            <a:extLst>
              <a:ext uri="{FF2B5EF4-FFF2-40B4-BE49-F238E27FC236}">
                <a16:creationId xmlns="" xmlns:a16="http://schemas.microsoft.com/office/drawing/2014/main" id="{CBEC1FF8-E81C-E4CC-7D77-277428E60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="" xmlns:a16="http://schemas.microsoft.com/office/drawing/2014/main" id="{BEFA4E66-37F0-6F3F-BFDF-D525A23D23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="" xmlns:a16="http://schemas.microsoft.com/office/drawing/2014/main" id="{496E2F95-4578-43C4-B2AC-01F31194C7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7DDDC-365E-4A58-9433-BEA0B46ADC2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="" xmlns:a16="http://schemas.microsoft.com/office/drawing/2014/main" id="{A3B3DB8C-1247-7B14-6F73-34FEDBD5BE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="" xmlns:a16="http://schemas.microsoft.com/office/drawing/2014/main" id="{A0135A09-A53F-8876-78CD-D402C058CF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0754B-93AC-476A-A8F3-048F6F44F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077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12" Type="http://schemas.openxmlformats.org/officeDocument/2006/relationships/image" Target="../media/image8.gif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2.jpg"/><Relationship Id="rId9" Type="http://schemas.openxmlformats.org/officeDocument/2006/relationships/image" Target="../media/image6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sv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8.gif"/><Relationship Id="rId10" Type="http://schemas.openxmlformats.org/officeDocument/2006/relationships/image" Target="../media/image12.png"/><Relationship Id="rId4" Type="http://schemas.openxmlformats.org/officeDocument/2006/relationships/image" Target="../media/image10.jp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svg"/><Relationship Id="rId12" Type="http://schemas.openxmlformats.org/officeDocument/2006/relationships/image" Target="../media/image16.jpeg"/><Relationship Id="rId2" Type="http://schemas.openxmlformats.org/officeDocument/2006/relationships/audio" Target="../media/media3.m4a"/><Relationship Id="rId16" Type="http://schemas.openxmlformats.org/officeDocument/2006/relationships/image" Target="../media/image9.png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11" Type="http://schemas.openxmlformats.org/officeDocument/2006/relationships/image" Target="../media/image15.jpeg"/><Relationship Id="rId5" Type="http://schemas.openxmlformats.org/officeDocument/2006/relationships/image" Target="../media/image8.gif"/><Relationship Id="rId15" Type="http://schemas.openxmlformats.org/officeDocument/2006/relationships/image" Target="../media/image12.png"/><Relationship Id="rId10" Type="http://schemas.microsoft.com/office/2007/relationships/hdphoto" Target="../media/hdphoto2.wdp"/><Relationship Id="rId4" Type="http://schemas.openxmlformats.org/officeDocument/2006/relationships/image" Target="../media/image13.jpg"/><Relationship Id="rId9" Type="http://schemas.openxmlformats.org/officeDocument/2006/relationships/image" Target="../media/image14.png"/><Relationship Id="rId14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12" Type="http://schemas.openxmlformats.org/officeDocument/2006/relationships/image" Target="../media/image1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svg"/><Relationship Id="rId11" Type="http://schemas.microsoft.com/office/2007/relationships/hdphoto" Target="../media/hdphoto4.wdp"/><Relationship Id="rId5" Type="http://schemas.openxmlformats.org/officeDocument/2006/relationships/image" Target="../media/image5.png"/><Relationship Id="rId10" Type="http://schemas.openxmlformats.org/officeDocument/2006/relationships/image" Target="../media/image21.png"/><Relationship Id="rId4" Type="http://schemas.openxmlformats.org/officeDocument/2006/relationships/image" Target="../media/image19.jpg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23.jpeg"/><Relationship Id="rId7" Type="http://schemas.openxmlformats.org/officeDocument/2006/relationships/image" Target="../media/image5.png"/><Relationship Id="rId12" Type="http://schemas.openxmlformats.org/officeDocument/2006/relationships/image" Target="../media/image12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11" Type="http://schemas.microsoft.com/office/2007/relationships/hdphoto" Target="../media/hdphoto5.wdp"/><Relationship Id="rId5" Type="http://schemas.microsoft.com/office/2007/relationships/hdphoto" Target="../media/hdphoto3.wdp"/><Relationship Id="rId10" Type="http://schemas.openxmlformats.org/officeDocument/2006/relationships/image" Target="../media/image26.png"/><Relationship Id="rId4" Type="http://schemas.openxmlformats.org/officeDocument/2006/relationships/image" Target="../media/image24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8.png"/><Relationship Id="rId7" Type="http://schemas.openxmlformats.org/officeDocument/2006/relationships/image" Target="../media/image6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1.png"/><Relationship Id="rId7" Type="http://schemas.openxmlformats.org/officeDocument/2006/relationships/image" Target="../media/image6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30.png"/><Relationship Id="rId7" Type="http://schemas.openxmlformats.org/officeDocument/2006/relationships/image" Target="../media/image6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microsoft.com/office/2007/relationships/hdphoto" Target="../media/hdphoto6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31.png"/><Relationship Id="rId7" Type="http://schemas.openxmlformats.org/officeDocument/2006/relationships/image" Target="../media/image6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microsoft.com/office/2007/relationships/hdphoto" Target="../media/hdphoto7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8.wdp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6.png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9.wdp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image" Target="../media/image6.png"/><Relationship Id="rId4" Type="http://schemas.openxmlformats.org/officeDocument/2006/relationships/image" Target="../media/image6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4.png"/><Relationship Id="rId7" Type="http://schemas.openxmlformats.org/officeDocument/2006/relationships/image" Target="../media/image6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2.png"/><Relationship Id="rId4" Type="http://schemas.microsoft.com/office/2007/relationships/hdphoto" Target="../media/hdphoto10.wdp"/><Relationship Id="rId9" Type="http://schemas.microsoft.com/office/2007/relationships/hdphoto" Target="../media/hdphoto1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2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Relationship Id="rId6" Type="http://schemas.microsoft.com/office/2007/relationships/hdphoto" Target="../media/hdphoto6.wdp"/><Relationship Id="rId5" Type="http://schemas.openxmlformats.org/officeDocument/2006/relationships/image" Target="../media/image30.png"/><Relationship Id="rId4" Type="http://schemas.microsoft.com/office/2007/relationships/hdphoto" Target="../media/hdphoto3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microsoft.com/office/2007/relationships/hdphoto" Target="../media/hdphoto3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5.png"/><Relationship Id="rId3" Type="http://schemas.openxmlformats.org/officeDocument/2006/relationships/image" Target="../media/image39.png"/><Relationship Id="rId7" Type="http://schemas.microsoft.com/office/2007/relationships/hdphoto" Target="../media/hdphoto13.wdp"/><Relationship Id="rId12" Type="http://schemas.openxmlformats.org/officeDocument/2006/relationships/image" Target="../media/image44.png"/><Relationship Id="rId2" Type="http://schemas.openxmlformats.org/officeDocument/2006/relationships/image" Target="../media/image38.jpg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11" Type="http://schemas.microsoft.com/office/2007/relationships/hdphoto" Target="../media/hdphoto15.wdp"/><Relationship Id="rId5" Type="http://schemas.openxmlformats.org/officeDocument/2006/relationships/image" Target="../media/image40.png"/><Relationship Id="rId15" Type="http://schemas.microsoft.com/office/2007/relationships/hdphoto" Target="../media/hdphoto3.wdp"/><Relationship Id="rId10" Type="http://schemas.openxmlformats.org/officeDocument/2006/relationships/image" Target="../media/image43.png"/><Relationship Id="rId4" Type="http://schemas.microsoft.com/office/2007/relationships/hdphoto" Target="../media/hdphoto12.wdp"/><Relationship Id="rId9" Type="http://schemas.microsoft.com/office/2007/relationships/hdphoto" Target="../media/hdphoto14.wdp"/><Relationship Id="rId1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microsoft.com/office/2007/relationships/hdphoto" Target="../media/hdphoto4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microsoft.com/office/2007/relationships/hdphoto" Target="../media/hdphoto16.wdp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13" Type="http://schemas.openxmlformats.org/officeDocument/2006/relationships/image" Target="../media/image12.png"/><Relationship Id="rId3" Type="http://schemas.openxmlformats.org/officeDocument/2006/relationships/image" Target="../media/image42.png"/><Relationship Id="rId7" Type="http://schemas.openxmlformats.org/officeDocument/2006/relationships/image" Target="../media/image51.png"/><Relationship Id="rId12" Type="http://schemas.microsoft.com/office/2007/relationships/hdphoto" Target="../media/hdphoto7.wdp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5.wdp"/><Relationship Id="rId11" Type="http://schemas.openxmlformats.org/officeDocument/2006/relationships/image" Target="../media/image52.png"/><Relationship Id="rId5" Type="http://schemas.openxmlformats.org/officeDocument/2006/relationships/image" Target="../media/image43.png"/><Relationship Id="rId10" Type="http://schemas.microsoft.com/office/2007/relationships/hdphoto" Target="../media/hdphoto3.wdp"/><Relationship Id="rId4" Type="http://schemas.microsoft.com/office/2007/relationships/hdphoto" Target="../media/hdphoto14.wdp"/><Relationship Id="rId9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12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52.png"/><Relationship Id="rId4" Type="http://schemas.microsoft.com/office/2007/relationships/hdphoto" Target="../media/hdphoto14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microsoft.com/office/2007/relationships/hdphoto" Target="../media/hdphoto7.wdp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55.png"/><Relationship Id="rId7" Type="http://schemas.microsoft.com/office/2007/relationships/hdphoto" Target="../media/hdphoto16.wdp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microsoft.com/office/2007/relationships/hdphoto" Target="../media/hdphoto7.wdp"/><Relationship Id="rId4" Type="http://schemas.openxmlformats.org/officeDocument/2006/relationships/image" Target="../media/image5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12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5" Type="http://schemas.openxmlformats.org/officeDocument/2006/relationships/image" Target="../media/image56.png"/><Relationship Id="rId4" Type="http://schemas.microsoft.com/office/2007/relationships/hdphoto" Target="../media/hdphoto7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microsoft.com/office/2007/relationships/hdphoto" Target="../media/hdphoto16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2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5" Type="http://schemas.openxmlformats.org/officeDocument/2006/relationships/image" Target="../media/image56.png"/><Relationship Id="rId4" Type="http://schemas.microsoft.com/office/2007/relationships/hdphoto" Target="../media/hdphoto3.wdp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customXml" Target="../ink/ink2.xml"/><Relationship Id="rId3" Type="http://schemas.openxmlformats.org/officeDocument/2006/relationships/image" Target="../media/image58.png"/><Relationship Id="rId7" Type="http://schemas.openxmlformats.org/officeDocument/2006/relationships/image" Target="../media/image30.png"/><Relationship Id="rId12" Type="http://schemas.openxmlformats.org/officeDocument/2006/relationships/image" Target="../media/image420.pn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8.wdp"/><Relationship Id="rId11" Type="http://schemas.openxmlformats.org/officeDocument/2006/relationships/customXml" Target="../ink/ink1.xml"/><Relationship Id="rId5" Type="http://schemas.openxmlformats.org/officeDocument/2006/relationships/image" Target="../media/image59.png"/><Relationship Id="rId15" Type="http://schemas.openxmlformats.org/officeDocument/2006/relationships/image" Target="../media/image12.png"/><Relationship Id="rId10" Type="http://schemas.microsoft.com/office/2007/relationships/hdphoto" Target="../media/hdphoto3.wdp"/><Relationship Id="rId4" Type="http://schemas.microsoft.com/office/2007/relationships/hdphoto" Target="../media/hdphoto17.wdp"/><Relationship Id="rId9" Type="http://schemas.openxmlformats.org/officeDocument/2006/relationships/image" Target="../media/image20.png"/><Relationship Id="rId14" Type="http://schemas.openxmlformats.org/officeDocument/2006/relationships/image" Target="../media/image43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0.png"/><Relationship Id="rId13" Type="http://schemas.openxmlformats.org/officeDocument/2006/relationships/image" Target="../media/image12.png"/><Relationship Id="rId3" Type="http://schemas.openxmlformats.org/officeDocument/2006/relationships/image" Target="../media/image20.png"/><Relationship Id="rId7" Type="http://schemas.openxmlformats.org/officeDocument/2006/relationships/customXml" Target="../ink/ink3.xml"/><Relationship Id="rId12" Type="http://schemas.microsoft.com/office/2007/relationships/hdphoto" Target="../media/hdphoto19.wdp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11" Type="http://schemas.openxmlformats.org/officeDocument/2006/relationships/image" Target="../media/image60.png"/><Relationship Id="rId5" Type="http://schemas.openxmlformats.org/officeDocument/2006/relationships/image" Target="../media/image30.png"/><Relationship Id="rId10" Type="http://schemas.openxmlformats.org/officeDocument/2006/relationships/image" Target="../media/image430.png"/><Relationship Id="rId4" Type="http://schemas.microsoft.com/office/2007/relationships/hdphoto" Target="../media/hdphoto3.wdp"/><Relationship Id="rId9" Type="http://schemas.openxmlformats.org/officeDocument/2006/relationships/customXml" Target="../ink/ink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12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20.png"/><Relationship Id="rId4" Type="http://schemas.microsoft.com/office/2007/relationships/hdphoto" Target="../media/hdphoto7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2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53.png"/><Relationship Id="rId4" Type="http://schemas.microsoft.com/office/2007/relationships/hdphoto" Target="../media/hdphoto3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microsoft.com/office/2007/relationships/hdphoto" Target="../media/hdphoto3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customXml" Target="../ink/ink6.xml"/><Relationship Id="rId13" Type="http://schemas.openxmlformats.org/officeDocument/2006/relationships/image" Target="../media/image670.png"/><Relationship Id="rId3" Type="http://schemas.openxmlformats.org/officeDocument/2006/relationships/image" Target="../media/image66.png"/><Relationship Id="rId7" Type="http://schemas.openxmlformats.org/officeDocument/2006/relationships/image" Target="../media/image640.png"/><Relationship Id="rId12" Type="http://schemas.openxmlformats.org/officeDocument/2006/relationships/customXml" Target="../ink/ink8.xml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5.xml"/><Relationship Id="rId11" Type="http://schemas.openxmlformats.org/officeDocument/2006/relationships/image" Target="../media/image660.png"/><Relationship Id="rId5" Type="http://schemas.microsoft.com/office/2007/relationships/hdphoto" Target="../media/hdphoto20.wdp"/><Relationship Id="rId10" Type="http://schemas.openxmlformats.org/officeDocument/2006/relationships/customXml" Target="../ink/ink7.xml"/><Relationship Id="rId4" Type="http://schemas.openxmlformats.org/officeDocument/2006/relationships/image" Target="../media/image67.png"/><Relationship Id="rId9" Type="http://schemas.openxmlformats.org/officeDocument/2006/relationships/image" Target="../media/image650.png"/><Relationship Id="rId14" Type="http://schemas.openxmlformats.org/officeDocument/2006/relationships/image" Target="../media/image1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20.wdp"/><Relationship Id="rId4" Type="http://schemas.openxmlformats.org/officeDocument/2006/relationships/image" Target="../media/image6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2.pn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30.png"/><Relationship Id="rId4" Type="http://schemas.microsoft.com/office/2007/relationships/hdphoto" Target="../media/hdphoto3.wdp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2.pn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30.png"/><Relationship Id="rId4" Type="http://schemas.microsoft.com/office/2007/relationships/hdphoto" Target="../media/hdphoto3.wdp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microsoft.com/office/2007/relationships/hdphoto" Target="../media/hdphoto11.wdp"/><Relationship Id="rId3" Type="http://schemas.openxmlformats.org/officeDocument/2006/relationships/image" Target="../media/image21.png"/><Relationship Id="rId7" Type="http://schemas.openxmlformats.org/officeDocument/2006/relationships/image" Target="../media/image6.png"/><Relationship Id="rId12" Type="http://schemas.openxmlformats.org/officeDocument/2006/relationships/image" Target="../media/image35.pn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11" Type="http://schemas.openxmlformats.org/officeDocument/2006/relationships/image" Target="../media/image72.png"/><Relationship Id="rId5" Type="http://schemas.openxmlformats.org/officeDocument/2006/relationships/image" Target="../media/image5.png"/><Relationship Id="rId10" Type="http://schemas.openxmlformats.org/officeDocument/2006/relationships/image" Target="../media/image7.png"/><Relationship Id="rId4" Type="http://schemas.microsoft.com/office/2007/relationships/hdphoto" Target="../media/hdphoto4.wdp"/><Relationship Id="rId9" Type="http://schemas.microsoft.com/office/2007/relationships/hdphoto" Target="../media/hdphoto3.wdp"/><Relationship Id="rId14" Type="http://schemas.openxmlformats.org/officeDocument/2006/relationships/image" Target="../media/image12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21.wdp"/><Relationship Id="rId12" Type="http://schemas.microsoft.com/office/2007/relationships/hdphoto" Target="../media/hdphoto22.wdp"/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4.png"/><Relationship Id="rId11" Type="http://schemas.openxmlformats.org/officeDocument/2006/relationships/image" Target="../media/image75.png"/><Relationship Id="rId5" Type="http://schemas.openxmlformats.org/officeDocument/2006/relationships/image" Target="../media/image6.png"/><Relationship Id="rId10" Type="http://schemas.openxmlformats.org/officeDocument/2006/relationships/image" Target="../media/image7.png"/><Relationship Id="rId4" Type="http://schemas.openxmlformats.org/officeDocument/2006/relationships/image" Target="../media/image6.svg"/><Relationship Id="rId9" Type="http://schemas.microsoft.com/office/2007/relationships/hdphoto" Target="../media/hdphoto3.wdp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23.wdp"/><Relationship Id="rId12" Type="http://schemas.microsoft.com/office/2007/relationships/hdphoto" Target="../media/hdphoto24.wdp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png"/><Relationship Id="rId11" Type="http://schemas.openxmlformats.org/officeDocument/2006/relationships/image" Target="../media/image77.png"/><Relationship Id="rId5" Type="http://schemas.openxmlformats.org/officeDocument/2006/relationships/image" Target="../media/image6.png"/><Relationship Id="rId10" Type="http://schemas.openxmlformats.org/officeDocument/2006/relationships/image" Target="../media/image7.png"/><Relationship Id="rId4" Type="http://schemas.openxmlformats.org/officeDocument/2006/relationships/image" Target="../media/image6.svg"/><Relationship Id="rId9" Type="http://schemas.microsoft.com/office/2007/relationships/hdphoto" Target="../media/hdphoto4.wdp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25.wdp"/><Relationship Id="rId12" Type="http://schemas.microsoft.com/office/2007/relationships/hdphoto" Target="../media/hdphoto26.wdp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png"/><Relationship Id="rId11" Type="http://schemas.openxmlformats.org/officeDocument/2006/relationships/image" Target="../media/image79.png"/><Relationship Id="rId5" Type="http://schemas.openxmlformats.org/officeDocument/2006/relationships/image" Target="../media/image6.png"/><Relationship Id="rId10" Type="http://schemas.openxmlformats.org/officeDocument/2006/relationships/image" Target="../media/image7.png"/><Relationship Id="rId4" Type="http://schemas.openxmlformats.org/officeDocument/2006/relationships/image" Target="../media/image6.svg"/><Relationship Id="rId9" Type="http://schemas.microsoft.com/office/2007/relationships/hdphoto" Target="../media/hdphoto6.wdp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25.wdp"/><Relationship Id="rId12" Type="http://schemas.microsoft.com/office/2007/relationships/hdphoto" Target="../media/hdphoto7.wdp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53.png"/><Relationship Id="rId5" Type="http://schemas.openxmlformats.org/officeDocument/2006/relationships/image" Target="../media/image6.png"/><Relationship Id="rId10" Type="http://schemas.openxmlformats.org/officeDocument/2006/relationships/image" Target="../media/image7.png"/><Relationship Id="rId4" Type="http://schemas.openxmlformats.org/officeDocument/2006/relationships/image" Target="../media/image6.svg"/><Relationship Id="rId9" Type="http://schemas.microsoft.com/office/2007/relationships/hdphoto" Target="../media/hdphoto3.wdp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25.wdp"/><Relationship Id="rId12" Type="http://schemas.microsoft.com/office/2007/relationships/hdphoto" Target="../media/hdphoto7.wdp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53.png"/><Relationship Id="rId5" Type="http://schemas.openxmlformats.org/officeDocument/2006/relationships/image" Target="../media/image6.png"/><Relationship Id="rId10" Type="http://schemas.openxmlformats.org/officeDocument/2006/relationships/image" Target="../media/image7.png"/><Relationship Id="rId4" Type="http://schemas.openxmlformats.org/officeDocument/2006/relationships/image" Target="../media/image6.svg"/><Relationship Id="rId9" Type="http://schemas.microsoft.com/office/2007/relationships/hdphoto" Target="../media/hdphoto3.wdp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microsoft.com/office/2007/relationships/hdphoto" Target="../media/hdphoto7.wdp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microsoft.com/office/2007/relationships/hdphoto" Target="../media/hdphoto25.wdp"/><Relationship Id="rId4" Type="http://schemas.openxmlformats.org/officeDocument/2006/relationships/image" Target="../media/image6.svg"/><Relationship Id="rId9" Type="http://schemas.openxmlformats.org/officeDocument/2006/relationships/image" Target="../media/image7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microsoft.com/office/2007/relationships/hdphoto" Target="../media/hdphoto3.wdp"/><Relationship Id="rId3" Type="http://schemas.openxmlformats.org/officeDocument/2006/relationships/image" Target="../media/image30.png"/><Relationship Id="rId7" Type="http://schemas.openxmlformats.org/officeDocument/2006/relationships/image" Target="../media/image5.png"/><Relationship Id="rId12" Type="http://schemas.openxmlformats.org/officeDocument/2006/relationships/image" Target="../media/image20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6" Type="http://schemas.microsoft.com/office/2007/relationships/hdphoto" Target="../media/hdphoto4.wdp"/><Relationship Id="rId11" Type="http://schemas.microsoft.com/office/2007/relationships/hdphoto" Target="../media/hdphoto7.wdp"/><Relationship Id="rId5" Type="http://schemas.openxmlformats.org/officeDocument/2006/relationships/image" Target="../media/image21.png"/><Relationship Id="rId15" Type="http://schemas.openxmlformats.org/officeDocument/2006/relationships/image" Target="../media/image12.png"/><Relationship Id="rId10" Type="http://schemas.openxmlformats.org/officeDocument/2006/relationships/image" Target="../media/image31.png"/><Relationship Id="rId4" Type="http://schemas.microsoft.com/office/2007/relationships/hdphoto" Target="../media/hdphoto6.wdp"/><Relationship Id="rId9" Type="http://schemas.openxmlformats.org/officeDocument/2006/relationships/image" Target="../media/image6.png"/><Relationship Id="rId1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สี่เหลี่ยมผืนผ้า 1">
            <a:extLst>
              <a:ext uri="{FF2B5EF4-FFF2-40B4-BE49-F238E27FC236}">
                <a16:creationId xmlns="" xmlns:a16="http://schemas.microsoft.com/office/drawing/2014/main" id="{1C09041F-9667-CE3D-CB0B-B49B18763B13}"/>
              </a:ext>
            </a:extLst>
          </p:cNvPr>
          <p:cNvSpPr/>
          <p:nvPr/>
        </p:nvSpPr>
        <p:spPr>
          <a:xfrm>
            <a:off x="-8745" y="2550695"/>
            <a:ext cx="4993109" cy="4309417"/>
          </a:xfrm>
          <a:prstGeom prst="rect">
            <a:avLst/>
          </a:prstGeom>
          <a:gradFill flip="none" rotWithShape="1">
            <a:gsLst>
              <a:gs pos="0">
                <a:srgbClr val="E5937F"/>
              </a:gs>
              <a:gs pos="100000">
                <a:schemeClr val="bg1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E51E5E1B-E990-68C5-E202-EAD926C6BAE1}"/>
              </a:ext>
            </a:extLst>
          </p:cNvPr>
          <p:cNvSpPr/>
          <p:nvPr/>
        </p:nvSpPr>
        <p:spPr>
          <a:xfrm>
            <a:off x="320842" y="1507958"/>
            <a:ext cx="4828674" cy="3785937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สี่เหลี่ยมผืนผ้า 5">
            <a:extLst>
              <a:ext uri="{FF2B5EF4-FFF2-40B4-BE49-F238E27FC236}">
                <a16:creationId xmlns="" xmlns:a16="http://schemas.microsoft.com/office/drawing/2014/main" id="{90BCAA55-F524-7C2C-C57E-3EA9C99E93FB}"/>
              </a:ext>
            </a:extLst>
          </p:cNvPr>
          <p:cNvSpPr/>
          <p:nvPr/>
        </p:nvSpPr>
        <p:spPr>
          <a:xfrm>
            <a:off x="1188031" y="1257239"/>
            <a:ext cx="3054041" cy="32316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pPr algn="ctr"/>
            <a:r>
              <a:rPr lang="th-TH" sz="13800" dirty="0">
                <a:ln w="38100">
                  <a:noFill/>
                </a:ln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สามก๊ก</a:t>
            </a:r>
            <a: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/>
            </a:r>
            <a:b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</a:br>
            <a:endParaRPr lang="th-TH" sz="6000" dirty="0">
              <a:ln w="0"/>
              <a:latin typeface="CatThai02" panose="02000000000000000000" pitchFamily="2" charset="0"/>
              <a:cs typeface="CatThai02" panose="02000000000000000000" pitchFamily="2" charset="0"/>
            </a:endParaRPr>
          </a:p>
        </p:txBody>
      </p:sp>
      <p:sp>
        <p:nvSpPr>
          <p:cNvPr id="8" name="กล่องข้อความ 7">
            <a:extLst>
              <a:ext uri="{FF2B5EF4-FFF2-40B4-BE49-F238E27FC236}">
                <a16:creationId xmlns="" xmlns:a16="http://schemas.microsoft.com/office/drawing/2014/main" id="{2BE3B2AF-A8A5-90F3-21CC-7397278AA63F}"/>
              </a:ext>
            </a:extLst>
          </p:cNvPr>
          <p:cNvSpPr txBox="1"/>
          <p:nvPr/>
        </p:nvSpPr>
        <p:spPr>
          <a:xfrm>
            <a:off x="1042722" y="3056247"/>
            <a:ext cx="321976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ตอน กวนอ</a:t>
            </a:r>
            <a:r>
              <a:rPr lang="th-TH" sz="2800" dirty="0" err="1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ูไ</a:t>
            </a:r>
            <a:r>
              <a:rPr lang="th-TH" sz="2800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ปรับ </a:t>
            </a:r>
            <a:br>
              <a:rPr lang="th-TH" sz="2800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</a:br>
            <a:r>
              <a:rPr lang="th-TH" sz="2800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       ราชการกับโจโฉ</a:t>
            </a:r>
            <a:endParaRPr lang="en-US" sz="2800" dirty="0">
              <a:solidFill>
                <a:srgbClr val="FFA725"/>
              </a:solidFill>
            </a:endParaRPr>
          </a:p>
        </p:txBody>
      </p:sp>
      <p:sp>
        <p:nvSpPr>
          <p:cNvPr id="9" name="กล่องข้อความ 8">
            <a:extLst>
              <a:ext uri="{FF2B5EF4-FFF2-40B4-BE49-F238E27FC236}">
                <a16:creationId xmlns="" xmlns:a16="http://schemas.microsoft.com/office/drawing/2014/main" id="{FFC81BE6-FED1-86C2-3F37-9F4A01EBF275}"/>
              </a:ext>
            </a:extLst>
          </p:cNvPr>
          <p:cNvSpPr txBox="1"/>
          <p:nvPr/>
        </p:nvSpPr>
        <p:spPr>
          <a:xfrm>
            <a:off x="865126" y="4116877"/>
            <a:ext cx="35749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sz="2800" dirty="0">
                <a:solidFill>
                  <a:srgbClr val="33A22A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ชั้นมัธยมศึกษาปีที่ ๖</a:t>
            </a:r>
            <a:endParaRPr lang="en-US" sz="2800" dirty="0">
              <a:solidFill>
                <a:srgbClr val="33A22A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7" name="รูปภาพ 6" descr="รูปภาพประกอบด้วย บุคคล, สีเข้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0429348-88CA-3EB3-05CB-D56E7CD6DE9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863"/>
          <a:stretch/>
        </p:blipFill>
        <p:spPr>
          <a:xfrm>
            <a:off x="3792408" y="68074"/>
            <a:ext cx="8415882" cy="6789926"/>
          </a:xfrm>
          <a:prstGeom prst="rect">
            <a:avLst/>
          </a:prstGeom>
        </p:spPr>
      </p:pic>
      <p:pic>
        <p:nvPicPr>
          <p:cNvPr id="11" name="รูปภาพ 10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12CDC3A5-418B-5708-2A17-A4E746508F7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462" y="4462060"/>
            <a:ext cx="3219761" cy="552034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="" xmlns:a16="http://schemas.microsoft.com/office/drawing/2014/main" id="{B43DE1EB-566A-5754-1834-1F843002048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15" name="Picture 2">
            <a:extLst>
              <a:ext uri="{FF2B5EF4-FFF2-40B4-BE49-F238E27FC236}">
                <a16:creationId xmlns="" xmlns:a16="http://schemas.microsoft.com/office/drawing/2014/main" id="{8FE10809-4A48-CB47-5821-531F77DEBAE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10800000">
            <a:off x="133943" y="5587938"/>
            <a:ext cx="1430282" cy="1148593"/>
          </a:xfrm>
          <a:prstGeom prst="rect">
            <a:avLst/>
          </a:prstGeom>
        </p:spPr>
      </p:pic>
      <p:pic>
        <p:nvPicPr>
          <p:cNvPr id="16" name="Picture 2">
            <a:extLst>
              <a:ext uri="{FF2B5EF4-FFF2-40B4-BE49-F238E27FC236}">
                <a16:creationId xmlns="" xmlns:a16="http://schemas.microsoft.com/office/drawing/2014/main" id="{E568908C-EB1C-0976-09F4-E53C0B999522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17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2A57ABC6-FFF0-1B07-9E59-2709E017C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44" y="904140"/>
            <a:ext cx="815411" cy="81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842B9780-6FD1-B0E8-3AE7-138A29830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2521" y="5293895"/>
            <a:ext cx="801605" cy="80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รูปภาพ 11">
            <a:extLst>
              <a:ext uri="{FF2B5EF4-FFF2-40B4-BE49-F238E27FC236}">
                <a16:creationId xmlns="" xmlns:a16="http://schemas.microsoft.com/office/drawing/2014/main" id="{1FB590E9-72D2-B3C6-5102-3BB53983D74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66" y="286181"/>
            <a:ext cx="4740776" cy="5063861"/>
          </a:xfrm>
          <a:prstGeom prst="rect">
            <a:avLst/>
          </a:prstGeom>
        </p:spPr>
      </p:pic>
      <p:pic>
        <p:nvPicPr>
          <p:cNvPr id="20" name="รูปภาพ 19">
            <a:extLst>
              <a:ext uri="{FF2B5EF4-FFF2-40B4-BE49-F238E27FC236}">
                <a16:creationId xmlns="" xmlns:a16="http://schemas.microsoft.com/office/drawing/2014/main" id="{2C60B654-EE81-1BB2-A339-38301874B65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8260" y="175773"/>
            <a:ext cx="5066857" cy="5412165"/>
          </a:xfrm>
          <a:prstGeom prst="rect">
            <a:avLst/>
          </a:prstGeom>
        </p:spPr>
      </p:pic>
      <p:pic>
        <p:nvPicPr>
          <p:cNvPr id="22" name="เสียง 21">
            <a:hlinkClick r:id="" action="ppaction://media"/>
            <a:extLst>
              <a:ext uri="{FF2B5EF4-FFF2-40B4-BE49-F238E27FC236}">
                <a16:creationId xmlns="" xmlns:a16="http://schemas.microsoft.com/office/drawing/2014/main" id="{A30B7340-A952-7C79-695D-DD3FA3FEF6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21727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 advTm="5907">
        <p159:morph option="byObject"/>
      </p:transition>
    </mc:Choice>
    <mc:Fallback>
      <p:transition spd="slow" advTm="59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98B6F9E0-CFA3-0C04-9659-7D5AF02102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6109" y="3592367"/>
            <a:ext cx="4374562" cy="4672690"/>
          </a:xfrm>
          <a:prstGeom prst="rect">
            <a:avLst/>
          </a:prstGeom>
        </p:spPr>
      </p:pic>
      <p:pic>
        <p:nvPicPr>
          <p:cNvPr id="8" name="รูปภาพ 7">
            <a:extLst>
              <a:ext uri="{FF2B5EF4-FFF2-40B4-BE49-F238E27FC236}">
                <a16:creationId xmlns="" xmlns:a16="http://schemas.microsoft.com/office/drawing/2014/main" id="{6D8AEF7D-EA1D-F47D-4FDE-307A26A890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44" y="188814"/>
            <a:ext cx="4374562" cy="4672690"/>
          </a:xfrm>
          <a:prstGeom prst="rect">
            <a:avLst/>
          </a:prstGeom>
        </p:spPr>
      </p:pic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F1CA47C5-A1D3-C609-418F-D0145985DD7C}"/>
              </a:ext>
            </a:extLst>
          </p:cNvPr>
          <p:cNvSpPr/>
          <p:nvPr/>
        </p:nvSpPr>
        <p:spPr>
          <a:xfrm>
            <a:off x="1536011" y="1292676"/>
            <a:ext cx="8106770" cy="493070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7669E3B6-85F5-0ED0-B5CF-35F5BF209A1E}"/>
              </a:ext>
            </a:extLst>
          </p:cNvPr>
          <p:cNvSpPr txBox="1"/>
          <p:nvPr/>
        </p:nvSpPr>
        <p:spPr>
          <a:xfrm>
            <a:off x="2493437" y="1619840"/>
            <a:ext cx="6168127" cy="4308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 	       </a:t>
            </a:r>
            <a:r>
              <a:rPr lang="th-TH" sz="5400" dirty="0"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ผู้แต่งสามก๊ก</a:t>
            </a:r>
            <a:endParaRPr lang="th-TH" sz="2800" dirty="0">
              <a:solidFill>
                <a:srgbClr val="CC0000"/>
              </a:solidFill>
              <a:latin typeface="JS Chawlewhieng" panose="02000000000000000000" pitchFamily="2" charset="-34"/>
              <a:cs typeface="JS Chawlewhieng" panose="02000000000000000000" pitchFamily="2" charset="-34"/>
            </a:endParaRPr>
          </a:p>
          <a:p>
            <a:r>
              <a:rPr lang="th-TH" sz="28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  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ต้นฉบับเรื่องสามก๊กนี้ มีชื่อว่า ล่อกวนตง หรือ หลอกว้านจง นักประพันธ์ชาวจีนผู้มีฝีมือทั้งการแต่งนิทาน และบทละครร้อง (งิ้ว) โดยล่อกวนตงได้นำเนื้อหาของตันซิ่ว (ผู้เขียนจดหมายเหตุสามก๊ก) มาแต่งใหม่ เรียกว่า สามก๊ก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จี่ทง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ซกเอ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ี้ยน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หงี ต่อมาเจ้าพระยาพระคลัง (หน) ได้นำสามก๊กมาแปลเป็นฉบับภาษาไทย และได้รับการยกย่องจากวรรณคดีสโมสรให้เป็น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en-US" sz="2400" b="1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“</a:t>
            </a:r>
            <a:r>
              <a:rPr lang="th-TH" sz="2400" b="1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ยอดของวรรณคดีประเภทนิทาน</a:t>
            </a:r>
            <a:r>
              <a:rPr lang="en-US" sz="2400" b="1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”</a:t>
            </a:r>
            <a:endParaRPr lang="th-TH" sz="2400" b="1" dirty="0">
              <a:solidFill>
                <a:srgbClr val="CC000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endParaRPr lang="th-TH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73FFC1B1-E85E-476E-49F2-3BD87CCD349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4B165CB5-072B-1208-0F03-116CEA4DCC3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2" name="รูปภาพ 1">
            <a:extLst>
              <a:ext uri="{FF2B5EF4-FFF2-40B4-BE49-F238E27FC236}">
                <a16:creationId xmlns="" xmlns:a16="http://schemas.microsoft.com/office/drawing/2014/main" id="{5E1D0AD6-7C72-36CD-FF6A-16A568ED74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55613" y="798394"/>
            <a:ext cx="2774335" cy="3236724"/>
          </a:xfrm>
          <a:prstGeom prst="ellipse">
            <a:avLst/>
          </a:prstGeom>
        </p:spPr>
      </p:pic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43B086B5-3B7F-FF04-5629-81411CD44C8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  <p:pic>
        <p:nvPicPr>
          <p:cNvPr id="10" name="เสียง 9">
            <a:hlinkClick r:id="" action="ppaction://media"/>
            <a:extLst>
              <a:ext uri="{FF2B5EF4-FFF2-40B4-BE49-F238E27FC236}">
                <a16:creationId xmlns="" xmlns:a16="http://schemas.microsoft.com/office/drawing/2014/main" id="{86584627-D3BE-886C-2FE8-1FEF23D5B1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564715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 advTm="4932">
        <p159:morph option="byObject"/>
      </p:transition>
    </mc:Choice>
    <mc:Fallback>
      <p:transition spd="slow" advTm="493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รูปภาพ 11">
            <a:extLst>
              <a:ext uri="{FF2B5EF4-FFF2-40B4-BE49-F238E27FC236}">
                <a16:creationId xmlns="" xmlns:a16="http://schemas.microsoft.com/office/drawing/2014/main" id="{F8DE780D-5DFB-D361-4BC9-3F170FAE93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6109" y="3592367"/>
            <a:ext cx="4374562" cy="4672690"/>
          </a:xfrm>
          <a:prstGeom prst="rect">
            <a:avLst/>
          </a:prstGeom>
        </p:spPr>
      </p:pic>
      <p:pic>
        <p:nvPicPr>
          <p:cNvPr id="14" name="รูปภาพ 13">
            <a:extLst>
              <a:ext uri="{FF2B5EF4-FFF2-40B4-BE49-F238E27FC236}">
                <a16:creationId xmlns="" xmlns:a16="http://schemas.microsoft.com/office/drawing/2014/main" id="{7E5883C6-B022-9DE2-06E2-4AC974486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031" y="319789"/>
            <a:ext cx="4374562" cy="4672690"/>
          </a:xfrm>
          <a:prstGeom prst="rect">
            <a:avLst/>
          </a:prstGeom>
        </p:spPr>
      </p:pic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35DCAC6A-D216-764E-EE9E-A62254962E80}"/>
              </a:ext>
            </a:extLst>
          </p:cNvPr>
          <p:cNvSpPr/>
          <p:nvPr/>
        </p:nvSpPr>
        <p:spPr>
          <a:xfrm>
            <a:off x="3123769" y="807542"/>
            <a:ext cx="7702658" cy="396058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7669E3B6-85F5-0ED0-B5CF-35F5BF209A1E}"/>
              </a:ext>
            </a:extLst>
          </p:cNvPr>
          <p:cNvSpPr txBox="1"/>
          <p:nvPr/>
        </p:nvSpPr>
        <p:spPr>
          <a:xfrm>
            <a:off x="3733046" y="1131473"/>
            <a:ext cx="6757907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	</a:t>
            </a:r>
            <a:r>
              <a:rPr lang="th-TH" sz="4000" dirty="0"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     </a:t>
            </a:r>
            <a:r>
              <a:rPr lang="th-TH" sz="4800" dirty="0"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  </a:t>
            </a:r>
            <a:r>
              <a:rPr lang="th-TH" sz="5400" dirty="0"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ประวัติผู้แปล</a:t>
            </a:r>
          </a:p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   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เจ้าพระยาพระคลัง (หน) ผู้แปลสามก๊กนี้ นับเป็นกวีคนสำคัญในสมัยรัตนโกสินทร์ตอนต้น เพราะมีผลงานทั้งร้อยแก้ว และร้อยกรองที่เพื่อน ๆ หลายคนอาจจะเคยได้ยินมาบ้าง เช่น ร่ายยาวมหาเวสสันดรชาดก กัณฑ์กุมาร และกัณฑ์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มัท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รี ราชาธิราช อิเหนาคำฉันท์ กากีคำกลอน ฯลฯ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427A4E39-67BB-5BC4-951B-6A5F18A549C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A6157A6D-9AAB-37E1-1784-4EE6E68A310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1912960A-0F55-01E4-1639-BA2BA0E1825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58" t="17387" r="14632" b="23807"/>
          <a:stretch/>
        </p:blipFill>
        <p:spPr>
          <a:xfrm>
            <a:off x="-57791" y="1719053"/>
            <a:ext cx="4087924" cy="5152181"/>
          </a:xfrm>
          <a:prstGeom prst="rect">
            <a:avLst/>
          </a:prstGeom>
        </p:spPr>
      </p:pic>
      <p:pic>
        <p:nvPicPr>
          <p:cNvPr id="3076" name="Picture 4" descr="อิเหนา">
            <a:extLst>
              <a:ext uri="{FF2B5EF4-FFF2-40B4-BE49-F238E27FC236}">
                <a16:creationId xmlns="" xmlns:a16="http://schemas.microsoft.com/office/drawing/2014/main" id="{8F6D531E-1283-6ADB-3A3D-DE2CE25FD6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05" y="4456226"/>
            <a:ext cx="1246839" cy="181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Tarnpanya • เล่าเรื่องราชาธิราช">
            <a:extLst>
              <a:ext uri="{FF2B5EF4-FFF2-40B4-BE49-F238E27FC236}">
                <a16:creationId xmlns="" xmlns:a16="http://schemas.microsoft.com/office/drawing/2014/main" id="{1A8CD9AB-5AE6-8274-0FC0-B359FDB0AE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675" y="4437387"/>
            <a:ext cx="1232227" cy="181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มหาเวสสันดรชาดก กัณฑ์มัทรี | Education Quiz - Quizizz">
            <a:extLst>
              <a:ext uri="{FF2B5EF4-FFF2-40B4-BE49-F238E27FC236}">
                <a16:creationId xmlns="" xmlns:a16="http://schemas.microsoft.com/office/drawing/2014/main" id="{E880DB1E-1A1A-24FE-37B3-A7047AAED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8408" y="4456226"/>
            <a:ext cx="1314499" cy="1814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สามก๊ก ฉบับย่อ - สำนักพิมพ์ แอร์โรว์ มัลติมีเดีย,สำนักพิมพ์ แอร์โรว์ คลาสสิกบุ๊คส์  : Inspired by LnwShop.com">
            <a:extLst>
              <a:ext uri="{FF2B5EF4-FFF2-40B4-BE49-F238E27FC236}">
                <a16:creationId xmlns="" xmlns:a16="http://schemas.microsoft.com/office/drawing/2014/main" id="{7B9A2C90-8366-494A-32C0-8045C5EBE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04" y="4437386"/>
            <a:ext cx="1279410" cy="183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รูปภาพ 12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AD54CBE7-4D22-438C-ADA0-1EBAC714021D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3344" y="6410575"/>
            <a:ext cx="2435759" cy="417615"/>
          </a:xfrm>
          <a:prstGeom prst="rect">
            <a:avLst/>
          </a:prstGeom>
        </p:spPr>
      </p:pic>
      <p:pic>
        <p:nvPicPr>
          <p:cNvPr id="2" name="เสียง 1">
            <a:hlinkClick r:id="" action="ppaction://media"/>
            <a:extLst>
              <a:ext uri="{FF2B5EF4-FFF2-40B4-BE49-F238E27FC236}">
                <a16:creationId xmlns="" xmlns:a16="http://schemas.microsoft.com/office/drawing/2014/main" id="{0084D33C-48A4-8C0C-FED9-5D268A59D5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853567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 advTm="4839">
        <p159:morph option="byObject"/>
      </p:transition>
    </mc:Choice>
    <mc:Fallback>
      <p:transition spd="slow" advTm="483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วงรี 5">
            <a:extLst>
              <a:ext uri="{FF2B5EF4-FFF2-40B4-BE49-F238E27FC236}">
                <a16:creationId xmlns="" xmlns:a16="http://schemas.microsoft.com/office/drawing/2014/main" id="{86D8A8E5-6031-799F-4810-4F5619B328D1}"/>
              </a:ext>
            </a:extLst>
          </p:cNvPr>
          <p:cNvSpPr/>
          <p:nvPr/>
        </p:nvSpPr>
        <p:spPr>
          <a:xfrm>
            <a:off x="1701907" y="744543"/>
            <a:ext cx="9021172" cy="4858603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AF42DC0F-3C98-D9AB-A5EC-06C34F4D194A}"/>
              </a:ext>
            </a:extLst>
          </p:cNvPr>
          <p:cNvSpPr txBox="1"/>
          <p:nvPr/>
        </p:nvSpPr>
        <p:spPr>
          <a:xfrm>
            <a:off x="2550695" y="1096352"/>
            <a:ext cx="7323596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 			</a:t>
            </a:r>
            <a:r>
              <a:rPr lang="th-TH" sz="4800" dirty="0"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ที่มาของยุคสามก๊ก</a:t>
            </a:r>
          </a:p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    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วรรณคดีสามก๊กเป็นเรื่องแต่งที่อิงจากพงศาวดารจีนในยุคสามก๊ก (ค.ศ ๒๒๐-ค.ศ.๒๘๐) เริ่มต้นขึ้นในช่วงปลายสมัยราชวงศ์ฮั่นตะวันออก ขณะที่พระเจ้าเลน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เต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้เริ่มเสื่อมอำนาจจึงเกิดกบฏโจรโพกผ้าเหลืองขึ้น ซึ่งโจรเหล่านี้ได้ทำลายทั้งสถานที่ราชการและผู้คนแทบทุกพื้นที่ของประเทศ จนราชสำนักไม่อาจต้านทานได้ไหว จึงมอบอำนาจทางการปกครองและการทหารให้กับเจ้าเมืองต่างๆ เกิดเป็นช่องว่างให้แต่ละเมืองเริ่มสะสมกองกำลังของตนเอง และเริ่มสู้รบกันเองเพื่อขยายอำนาจ</a:t>
            </a:r>
          </a:p>
          <a:p>
            <a:endParaRPr lang="th-TH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7630B0F6-CCDB-097F-4B31-9E8FB37379E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F2207E3C-6863-54B8-DB69-5EFBC164290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979A8D46-9F3A-FAC8-D848-9BA3CEF49D0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040" r="16931" b="18598"/>
          <a:stretch/>
        </p:blipFill>
        <p:spPr>
          <a:xfrm>
            <a:off x="63920" y="1209997"/>
            <a:ext cx="2759491" cy="5648004"/>
          </a:xfrm>
          <a:prstGeom prst="rect">
            <a:avLst/>
          </a:prstGeom>
        </p:spPr>
      </p:pic>
      <p:pic>
        <p:nvPicPr>
          <p:cNvPr id="8" name="รูปภาพ 7">
            <a:extLst>
              <a:ext uri="{FF2B5EF4-FFF2-40B4-BE49-F238E27FC236}">
                <a16:creationId xmlns="" xmlns:a16="http://schemas.microsoft.com/office/drawing/2014/main" id="{97904F35-4FA6-BFCD-61B9-7CD62DBEF5F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1338" y="2578633"/>
            <a:ext cx="3219761" cy="4293015"/>
          </a:xfrm>
          <a:prstGeom prst="rect">
            <a:avLst/>
          </a:prstGeom>
        </p:spPr>
      </p:pic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FE9BF6B-409F-2E47-9602-86B9E58F5D8B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3411" y="6404880"/>
            <a:ext cx="2435759" cy="417615"/>
          </a:xfrm>
          <a:prstGeom prst="rect">
            <a:avLst/>
          </a:prstGeom>
        </p:spPr>
      </p:pic>
      <p:pic>
        <p:nvPicPr>
          <p:cNvPr id="2" name="เสียง 1">
            <a:hlinkClick r:id="" action="ppaction://media"/>
            <a:extLst>
              <a:ext uri="{FF2B5EF4-FFF2-40B4-BE49-F238E27FC236}">
                <a16:creationId xmlns="" xmlns:a16="http://schemas.microsoft.com/office/drawing/2014/main" id="{F15440A8-7424-84E1-C0FD-6EE46BCA66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372167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 advTm="2259">
        <p159:morph option="byObject"/>
      </p:transition>
    </mc:Choice>
    <mc:Fallback>
      <p:transition spd="slow" advTm="22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5B12EABD-5DC3-2377-0888-5B180141825C}"/>
              </a:ext>
            </a:extLst>
          </p:cNvPr>
          <p:cNvSpPr/>
          <p:nvPr/>
        </p:nvSpPr>
        <p:spPr>
          <a:xfrm>
            <a:off x="6742131" y="858054"/>
            <a:ext cx="5014008" cy="335605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AF42DC0F-3C98-D9AB-A5EC-06C34F4D194A}"/>
              </a:ext>
            </a:extLst>
          </p:cNvPr>
          <p:cNvSpPr txBox="1"/>
          <p:nvPr/>
        </p:nvSpPr>
        <p:spPr>
          <a:xfrm>
            <a:off x="7313292" y="858054"/>
            <a:ext cx="4442847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th-TH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	หลังจากการสู้รบและความแตกแยกที่เกิดขึ้นเป็นเวลานาน จักรวรรดิจีนได้แบ่งแยกออกเป็น 3 แคว้น (ก๊ก) ได้แก่ 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วุย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ก๊ก (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WEI) 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จ๊ก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ก๊ก (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SHU)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และ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ง่อ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ก๊ก (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WU)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ซึ่งเป็นที่มาของการสิ้นสุดราชวงศ์ฮั่น และเป็นจุดเริ่มต้นของยุคสามก๊ก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026" name="Picture 2" descr="Map for Film and Novel - HIS230 Three Kingdoms">
            <a:extLst>
              <a:ext uri="{FF2B5EF4-FFF2-40B4-BE49-F238E27FC236}">
                <a16:creationId xmlns="" xmlns:a16="http://schemas.microsoft.com/office/drawing/2014/main" id="{67DD0CE2-43E5-68D1-2092-BED13D8E7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825" y="2381548"/>
            <a:ext cx="3938438" cy="377132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รูปภาพ 5">
            <a:extLst>
              <a:ext uri="{FF2B5EF4-FFF2-40B4-BE49-F238E27FC236}">
                <a16:creationId xmlns="" xmlns:a16="http://schemas.microsoft.com/office/drawing/2014/main" id="{017ABCED-EF80-C1E0-0693-29D9D1CC129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" b="32883"/>
          <a:stretch/>
        </p:blipFill>
        <p:spPr>
          <a:xfrm>
            <a:off x="1212514" y="191344"/>
            <a:ext cx="3617882" cy="3237656"/>
          </a:xfrm>
          <a:prstGeom prst="ellipse">
            <a:avLst/>
          </a:prstGeom>
        </p:spPr>
      </p:pic>
      <p:pic>
        <p:nvPicPr>
          <p:cNvPr id="2" name="รูปภาพ 1">
            <a:extLst>
              <a:ext uri="{FF2B5EF4-FFF2-40B4-BE49-F238E27FC236}">
                <a16:creationId xmlns="" xmlns:a16="http://schemas.microsoft.com/office/drawing/2014/main" id="{23B1B1B6-19AE-3253-8422-7034F40272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801" y="3620344"/>
            <a:ext cx="2430630" cy="3237656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EF3101CE-456D-3A6F-FE79-6DACF9FC930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="" xmlns:a16="http://schemas.microsoft.com/office/drawing/2014/main" id="{BEDC37A3-A9DB-74FC-B8D6-55F4A51DC6A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6FA3A86B-49AC-B99B-E954-0120C034F8D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427" b="94444" l="9961" r="89974">
                        <a14:foregroundMark x1="42643" y1="94531" x2="39128" y2="75781"/>
                        <a14:foregroundMark x1="42122" y1="4427" x2="41927" y2="21267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6759" y="3188008"/>
            <a:ext cx="5014008" cy="3760506"/>
          </a:xfrm>
          <a:prstGeom prst="rect">
            <a:avLst/>
          </a:prstGeom>
        </p:spPr>
      </p:pic>
      <p:pic>
        <p:nvPicPr>
          <p:cNvPr id="13" name="รูปภาพ 12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DB6659CF-7B0A-D2E2-321F-3BE4D6C87F51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2503" y="6440385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10146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วงรี 5">
            <a:extLst>
              <a:ext uri="{FF2B5EF4-FFF2-40B4-BE49-F238E27FC236}">
                <a16:creationId xmlns="" xmlns:a16="http://schemas.microsoft.com/office/drawing/2014/main" id="{1E6C3951-ED75-6B3C-6B46-91AF98204006}"/>
              </a:ext>
            </a:extLst>
          </p:cNvPr>
          <p:cNvSpPr/>
          <p:nvPr/>
        </p:nvSpPr>
        <p:spPr>
          <a:xfrm>
            <a:off x="3239896" y="378143"/>
            <a:ext cx="5156579" cy="1197801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วงรี 5">
            <a:extLst>
              <a:ext uri="{FF2B5EF4-FFF2-40B4-BE49-F238E27FC236}">
                <a16:creationId xmlns="" xmlns:a16="http://schemas.microsoft.com/office/drawing/2014/main" id="{28101C7D-E29B-657F-EB17-2B3BC1D7FEFD}"/>
              </a:ext>
            </a:extLst>
          </p:cNvPr>
          <p:cNvSpPr/>
          <p:nvPr/>
        </p:nvSpPr>
        <p:spPr>
          <a:xfrm>
            <a:off x="227848" y="2231847"/>
            <a:ext cx="7588156" cy="4326340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3843C798-FA6C-5AC8-A9C2-1ED22B0A15A5}"/>
              </a:ext>
            </a:extLst>
          </p:cNvPr>
          <p:cNvSpPr txBox="1"/>
          <p:nvPr/>
        </p:nvSpPr>
        <p:spPr>
          <a:xfrm>
            <a:off x="3640898" y="469211"/>
            <a:ext cx="49102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แนะนำตัวละครสามก๊ก </a:t>
            </a:r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A3370EA6-803A-A901-4E58-7C1FE2E3D11A}"/>
              </a:ext>
            </a:extLst>
          </p:cNvPr>
          <p:cNvSpPr txBox="1"/>
          <p:nvPr/>
        </p:nvSpPr>
        <p:spPr>
          <a:xfrm>
            <a:off x="1087658" y="2519546"/>
            <a:ext cx="6359858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โจโฉ (</a:t>
            </a:r>
            <a:r>
              <a:rPr lang="th-TH" sz="6000" dirty="0" err="1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วุย</a:t>
            </a:r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ก๊ก)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เป็นผู้ต่อกรกับเหล่าโจรโพกผ้าเหลือง และเคยพยายามลอบฆ่า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ตั๋งโ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ต๊ะ แต่ไม่สำเร็จ จึงแยกตัวออกมาเพื่อสะสมกำลังพล จนกลายเป็นอุปราชแห่ง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วุย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ก๊ก โจโฉโดดเด่นเรื่องความเป็นผู้นำ เฉลียวฉลาด และเป็นที่ยำเกรงของลูกน้อง เขาเชี่ยวชาญด้านการรบ รู้จักใช้คน และรับฟังความคิดเห็นของผู้อื่น ทำให้สามารถครอบครองพื้นที่ของแผ่นดินจีนไว้ได้มากที่สุด</a:t>
            </a:r>
          </a:p>
        </p:txBody>
      </p:sp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94796783-51E3-EB0B-4433-CDC8E200215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36" b="18598"/>
          <a:stretch/>
        </p:blipFill>
        <p:spPr>
          <a:xfrm>
            <a:off x="6881247" y="-44767"/>
            <a:ext cx="5975986" cy="6902767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="" xmlns:a16="http://schemas.microsoft.com/office/drawing/2014/main" id="{47AC770B-9671-260B-1253-8FF1C85F42B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="" xmlns:a16="http://schemas.microsoft.com/office/drawing/2014/main" id="{CB3706CD-0DE7-C874-0803-3F1B0089255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11" name="รูปภาพ 10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B7F9260-E5B4-2B7B-E2BD-93CB129CA19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278607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877026AB-D756-A14A-2C60-1DB2A0792E2E}"/>
              </a:ext>
            </a:extLst>
          </p:cNvPr>
          <p:cNvSpPr/>
          <p:nvPr/>
        </p:nvSpPr>
        <p:spPr>
          <a:xfrm>
            <a:off x="6540284" y="2850612"/>
            <a:ext cx="5393411" cy="3771328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กล่องข้อความ 6">
            <a:extLst>
              <a:ext uri="{FF2B5EF4-FFF2-40B4-BE49-F238E27FC236}">
                <a16:creationId xmlns="" xmlns:a16="http://schemas.microsoft.com/office/drawing/2014/main" id="{9A311E4E-B962-49C9-1FA5-3EC4CFB0E169}"/>
              </a:ext>
            </a:extLst>
          </p:cNvPr>
          <p:cNvSpPr txBox="1"/>
          <p:nvPr/>
        </p:nvSpPr>
        <p:spPr>
          <a:xfrm>
            <a:off x="7226857" y="3010546"/>
            <a:ext cx="4551855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เล่าปี่ (</a:t>
            </a:r>
            <a:r>
              <a:rPr lang="th-TH" sz="6000" dirty="0" err="1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จ๊ก</a:t>
            </a:r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ก๊ก)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มีพี่น้องร่วมสาบานคือ </a:t>
            </a:r>
            <a:r>
              <a:rPr lang="th-TH" sz="2800" dirty="0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กวนอู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และ</a:t>
            </a:r>
            <a:r>
              <a:rPr lang="th-TH" sz="2800" dirty="0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เตียว</a:t>
            </a:r>
            <a:r>
              <a:rPr lang="th-TH" sz="2800" dirty="0" err="1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หุย</a:t>
            </a:r>
            <a:r>
              <a:rPr lang="th-TH" sz="2800" dirty="0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เล่าปี่เป็นคนแก้ปัญหาได้รวดเร็ว รักพี่น้อง และเป็นที่รักของผู้คนรอบข้าง ก่อนหน้านี้เล่าปี่เคยเป็นเจ้าเมืองชีจิ๋ว ก่อนจะสามารถครอบครองดินแดนที่ชื่อว่า 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จ๊ก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ก๊ก ได้ในที่สุด </a:t>
            </a:r>
          </a:p>
        </p:txBody>
      </p:sp>
      <p:pic>
        <p:nvPicPr>
          <p:cNvPr id="5" name="รูปภาพ 4">
            <a:extLst>
              <a:ext uri="{FF2B5EF4-FFF2-40B4-BE49-F238E27FC236}">
                <a16:creationId xmlns="" xmlns:a16="http://schemas.microsoft.com/office/drawing/2014/main" id="{01A4C0BC-797C-BE5A-288C-7BC9A768F4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288" y="-333215"/>
            <a:ext cx="5393411" cy="7191215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F599371C-D439-BC44-C3E4-3666BE5C57D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="" xmlns:a16="http://schemas.microsoft.com/office/drawing/2014/main" id="{56E72B47-97C0-CFFC-F1A8-A9B5EFC1913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10" name="รูปภาพ 9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1792B21-5698-FE68-DE24-35ED2572C32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189" y="54591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643115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97438281-F37C-2980-DBB7-14086982EA7F}"/>
              </a:ext>
            </a:extLst>
          </p:cNvPr>
          <p:cNvSpPr/>
          <p:nvPr/>
        </p:nvSpPr>
        <p:spPr>
          <a:xfrm>
            <a:off x="652045" y="2370655"/>
            <a:ext cx="5930278" cy="3483043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C7409D16-A559-F90D-D116-2E78BB7116D3}"/>
              </a:ext>
            </a:extLst>
          </p:cNvPr>
          <p:cNvSpPr txBox="1"/>
          <p:nvPr/>
        </p:nvSpPr>
        <p:spPr>
          <a:xfrm>
            <a:off x="1422949" y="2370655"/>
            <a:ext cx="4840925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กวนอู (</a:t>
            </a:r>
            <a:r>
              <a:rPr lang="th-TH" sz="6000" dirty="0" err="1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จ๊ก</a:t>
            </a:r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ก๊ก)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ครองเมืองแห้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ฝือ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เป็นผู้ดูแลภรรยาของเล่าปี่ (พี่สะใภ้) มีความโดดเด่นด้านความซื่อสัตย์ และกตัญญู ซึ่งต่อมาผู้คนได้ยกย่องและบูชากวนอูในฐานะเทพเจ้าผู้เป็นสัญลักษณ์แห่งความภักดี ความซื่อสัตย์ และความกตัญญู</a:t>
            </a:r>
          </a:p>
        </p:txBody>
      </p:sp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D6BA0FED-138F-5561-B2AA-BE7B498730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708" t="668" r="724" b="-6304"/>
          <a:stretch/>
        </p:blipFill>
        <p:spPr>
          <a:xfrm flipH="1">
            <a:off x="6582323" y="54156"/>
            <a:ext cx="5359465" cy="7244532"/>
          </a:xfrm>
          <a:prstGeom prst="rect">
            <a:avLst/>
          </a:prstGeom>
        </p:spPr>
      </p:pic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E115DFBD-84B2-F103-603D-5074BB9976A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FE024A6-49B3-D3B1-1583-F8EF4479073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C15254DC-3283-B01C-BD9A-55B55BBCB13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98406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วงรี 5">
            <a:extLst>
              <a:ext uri="{FF2B5EF4-FFF2-40B4-BE49-F238E27FC236}">
                <a16:creationId xmlns="" xmlns:a16="http://schemas.microsoft.com/office/drawing/2014/main" id="{A6EDECC4-F164-21E6-0CA8-0D3E9B6C710A}"/>
              </a:ext>
            </a:extLst>
          </p:cNvPr>
          <p:cNvSpPr/>
          <p:nvPr/>
        </p:nvSpPr>
        <p:spPr>
          <a:xfrm>
            <a:off x="5105202" y="2215182"/>
            <a:ext cx="5924746" cy="387565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3839886B-380B-26BD-E5C5-C99C4DA29463}"/>
              </a:ext>
            </a:extLst>
          </p:cNvPr>
          <p:cNvSpPr txBox="1"/>
          <p:nvPr/>
        </p:nvSpPr>
        <p:spPr>
          <a:xfrm>
            <a:off x="5856236" y="2485019"/>
            <a:ext cx="4812858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เตียวเลี้ยว (</a:t>
            </a:r>
            <a:r>
              <a:rPr lang="th-TH" sz="6000" dirty="0" err="1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วุย</a:t>
            </a:r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ก๊ก)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ทหารคนสำคัญของโจโฉ มีวาทศิลป์ รู้จักการเจรจา เป็นผู้ที่เสนอความคิดเห็นได้อย่างมีเหตุผล รวมทั้งเป็นผู้เกลี้ยกล่อมให้กวนอูมาอยู่กับโจโฉ และยังทำให้กวนอูเคารพนับถือในความสามารถและความซื่อสัตย์แม้จะไม่ได้อยู่ฝ่ายเดียวกันก็ตาม</a:t>
            </a:r>
          </a:p>
        </p:txBody>
      </p:sp>
      <p:pic>
        <p:nvPicPr>
          <p:cNvPr id="4" name="รูปภาพ 3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D2FB0540-705A-974E-F1F3-F503276A2AD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" y="71229"/>
            <a:ext cx="4667534" cy="6800419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4DECEEAB-C149-A2A3-C685-3651C9EDA45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650FA47-431D-B421-01AC-120A38F013B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58618342-F999-C5F4-3909-EF39CA3A12A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2375" y="6440043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46797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E004D62E-B7A7-9511-506A-D09513F14542}"/>
              </a:ext>
            </a:extLst>
          </p:cNvPr>
          <p:cNvSpPr/>
          <p:nvPr/>
        </p:nvSpPr>
        <p:spPr>
          <a:xfrm>
            <a:off x="277813" y="463872"/>
            <a:ext cx="7223367" cy="4139124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338DB21F-1BE1-BFF6-CF40-11D0811219B5}"/>
              </a:ext>
            </a:extLst>
          </p:cNvPr>
          <p:cNvSpPr txBox="1"/>
          <p:nvPr/>
        </p:nvSpPr>
        <p:spPr>
          <a:xfrm>
            <a:off x="1282333" y="577957"/>
            <a:ext cx="5505926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อ้วนเสี้ยว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มาจากตระกูลขุนนางเก่าแก่ หลังจากเหตุการณ์สิบขันทีแล้ว อ้วนเสี้ยวได้แยกตัวออกมา สร้างกองทัพจนใหญ่โต และเป็นผู้นำ ๑๘ หัวเมืองต่อต้าน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ตั๋งโ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ต๊ะ เมื่อกำจัด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ตั๋งโ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ต๊ะได้แล้ว ด้วยความโลเล ใช้คนไม่เป็น ชอบคนที่ประจบสอพลอ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คนดี ๆ จึงหนีหาย พ่ายแพ้ต่อกองทัพของโจโฉที่มีทหารน้อยกว่าจนต้องกระอักเลือดตาย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C5420410-59AE-B933-5039-A218B7A0876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3BA59F0C-ADA9-FA99-3F3D-78F3A97983D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9673E7B5-8DDD-236E-B7E4-22AD1BA30C5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4996" y="68074"/>
            <a:ext cx="5143500" cy="6858000"/>
          </a:xfrm>
          <a:prstGeom prst="rect">
            <a:avLst/>
          </a:prstGeom>
        </p:spPr>
      </p:pic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B3C6B81C-AFF0-FC79-0C74-ADF33C40A2C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58517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วงรี 5">
            <a:extLst>
              <a:ext uri="{FF2B5EF4-FFF2-40B4-BE49-F238E27FC236}">
                <a16:creationId xmlns="" xmlns:a16="http://schemas.microsoft.com/office/drawing/2014/main" id="{63C29A81-3BE3-34C0-5B51-B2C97A7368D2}"/>
              </a:ext>
            </a:extLst>
          </p:cNvPr>
          <p:cNvSpPr/>
          <p:nvPr/>
        </p:nvSpPr>
        <p:spPr>
          <a:xfrm>
            <a:off x="5875546" y="2535708"/>
            <a:ext cx="5589482" cy="317715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BF02B89B-AE81-C1B9-01FF-92B2AF4900CE}"/>
              </a:ext>
            </a:extLst>
          </p:cNvPr>
          <p:cNvSpPr txBox="1"/>
          <p:nvPr/>
        </p:nvSpPr>
        <p:spPr>
          <a:xfrm>
            <a:off x="6459942" y="2535708"/>
            <a:ext cx="500508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0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 เตียว</a:t>
            </a:r>
            <a:r>
              <a:rPr lang="th-TH" sz="6000" dirty="0" err="1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หุย</a:t>
            </a:r>
            <a:endParaRPr lang="th-TH" sz="6000" dirty="0">
              <a:solidFill>
                <a:srgbClr val="C00000"/>
              </a:solidFill>
              <a:latin typeface="JS Chawlewhieng" panose="02000000000000000000" pitchFamily="2" charset="-34"/>
              <a:cs typeface="JS Chawlewhieng" panose="02000000000000000000" pitchFamily="2" charset="-34"/>
            </a:endParaRP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น้องร่วมสาบานของ เล่าปี่ และ กวนอู นิสัยวู่วามอารมณ์ร้อน ชอบเหล้าสุรา ศีรษะเหมือนเสือ จักษุ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โตก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ลม เสียงดัง มีกำลังมาก ติดตามเล่าปี่มาตลอด ตายเพราะถูกลอบสังหารจากนิสัยวู่วามของตนเอง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92B57522-589C-88D4-5CC8-B0B0B709F0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68999099-3F82-7DE8-0937-DAF2738D02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8" name="รูปภาพ 7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13556E5-4E0C-4351-4B27-33E3BB2089A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6127"/>
          <a:stretch/>
        </p:blipFill>
        <p:spPr>
          <a:xfrm>
            <a:off x="726972" y="387792"/>
            <a:ext cx="5169375" cy="6470208"/>
          </a:xfrm>
          <a:prstGeom prst="rect">
            <a:avLst/>
          </a:prstGeom>
        </p:spPr>
      </p:pic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B815FF7E-12C2-C4B5-5705-E29EBA992FD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545" y="6372311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833800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รูปภาพ 7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E1CFE7A0-F929-F06C-F32B-D665E96973A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9091" y="697832"/>
            <a:ext cx="4620126" cy="6160168"/>
          </a:xfrm>
          <a:prstGeom prst="rect">
            <a:avLst/>
          </a:prstGeom>
        </p:spPr>
      </p:pic>
      <p:sp>
        <p:nvSpPr>
          <p:cNvPr id="3" name="วงรี 5">
            <a:extLst>
              <a:ext uri="{FF2B5EF4-FFF2-40B4-BE49-F238E27FC236}">
                <a16:creationId xmlns="" xmlns:a16="http://schemas.microsoft.com/office/drawing/2014/main" id="{3E72D336-1E4C-2838-531F-F6D81C0F0249}"/>
              </a:ext>
            </a:extLst>
          </p:cNvPr>
          <p:cNvSpPr/>
          <p:nvPr/>
        </p:nvSpPr>
        <p:spPr>
          <a:xfrm>
            <a:off x="3688868" y="3161293"/>
            <a:ext cx="5755038" cy="2566737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BF02B89B-AE81-C1B9-01FF-92B2AF4900CE}"/>
              </a:ext>
            </a:extLst>
          </p:cNvPr>
          <p:cNvSpPr txBox="1"/>
          <p:nvPr/>
        </p:nvSpPr>
        <p:spPr>
          <a:xfrm>
            <a:off x="4661507" y="3429000"/>
            <a:ext cx="429102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54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นางบิฮูหยิน </a:t>
            </a:r>
            <a:r>
              <a:rPr lang="th-TH" sz="5400" dirty="0" smtClean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นางกำฮู</a:t>
            </a:r>
            <a:r>
              <a:rPr lang="th-TH" sz="5400" dirty="0"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หยิน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ภรรยาของเล่าปี่ เมื่อเล่าปี่หนีไปอยู่กับอ้วนเสี้ยว จึงได้ฝากภรรยาไว้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กั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บกวนอูผู้เป็นน้องชายร่วมสาบาน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369A40AA-C3E7-A2CB-CCAC-4CA8B6E8AB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16CFDB7A-D32B-F2E9-AB2F-EEB535D68C2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D9FE1A5C-1334-0E10-ADF9-FFDB3917B9B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323" y="513347"/>
            <a:ext cx="4761682" cy="6416553"/>
          </a:xfrm>
          <a:prstGeom prst="rect">
            <a:avLst/>
          </a:prstGeom>
        </p:spPr>
      </p:pic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7ACFFD4-F852-E567-E5E6-DE7B21CF26EC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259" y="643733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316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วงรี 5">
            <a:extLst>
              <a:ext uri="{FF2B5EF4-FFF2-40B4-BE49-F238E27FC236}">
                <a16:creationId xmlns="" xmlns:a16="http://schemas.microsoft.com/office/drawing/2014/main" id="{FCC3F768-E306-0807-4AC3-89CC48FEBD24}"/>
              </a:ext>
            </a:extLst>
          </p:cNvPr>
          <p:cNvSpPr/>
          <p:nvPr/>
        </p:nvSpPr>
        <p:spPr>
          <a:xfrm>
            <a:off x="5813946" y="1810372"/>
            <a:ext cx="5336276" cy="3231654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สี่เหลี่ยมผืนผ้า 2">
            <a:extLst>
              <a:ext uri="{FF2B5EF4-FFF2-40B4-BE49-F238E27FC236}">
                <a16:creationId xmlns="" xmlns:a16="http://schemas.microsoft.com/office/drawing/2014/main" id="{99271ED9-C367-92A3-90B6-0BE13633D792}"/>
              </a:ext>
            </a:extLst>
          </p:cNvPr>
          <p:cNvSpPr/>
          <p:nvPr/>
        </p:nvSpPr>
        <p:spPr>
          <a:xfrm>
            <a:off x="7599757" y="1956494"/>
            <a:ext cx="3054041" cy="32316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th-TH" sz="13800" dirty="0">
                <a:ln w="38100">
                  <a:noFill/>
                </a:ln>
                <a:solidFill>
                  <a:srgbClr val="C0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สามก๊ก</a:t>
            </a:r>
            <a: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/>
            </a:r>
            <a:b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</a:br>
            <a:endParaRPr lang="th-TH" sz="6000" dirty="0">
              <a:ln w="0"/>
              <a:latin typeface="CatThai02" panose="02000000000000000000" pitchFamily="2" charset="0"/>
              <a:cs typeface="CatThai02" panose="02000000000000000000" pitchFamily="2" charset="0"/>
            </a:endParaRPr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A62F601B-A3C0-8B06-D57C-8B0AE2FAAD56}"/>
              </a:ext>
            </a:extLst>
          </p:cNvPr>
          <p:cNvSpPr txBox="1"/>
          <p:nvPr/>
        </p:nvSpPr>
        <p:spPr>
          <a:xfrm>
            <a:off x="6516854" y="3696036"/>
            <a:ext cx="52179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>ตอน กวนอ</a:t>
            </a:r>
            <a:r>
              <a:rPr lang="th-TH" sz="2800" dirty="0" err="1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>ูไ</a:t>
            </a:r>
            <a:r>
              <a:rPr lang="th-TH" sz="28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>ปรับ</a:t>
            </a:r>
            <a:br>
              <a:rPr lang="th-TH" sz="28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</a:br>
            <a:r>
              <a:rPr lang="th-TH" sz="28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>              ราชการกับโจโฉ</a:t>
            </a:r>
            <a:endParaRPr lang="en-US" sz="2800" dirty="0"/>
          </a:p>
        </p:txBody>
      </p:sp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9DA7D39E-5031-CD20-86D7-13E8758B34D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1986983" y="996103"/>
            <a:ext cx="5217993" cy="5853232"/>
          </a:xfrm>
          <a:prstGeom prst="rect">
            <a:avLst/>
          </a:prstGeom>
        </p:spPr>
      </p:pic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1E94E921-7094-60B2-403B-CC228644A4D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9" b="7797"/>
          <a:stretch/>
        </p:blipFill>
        <p:spPr>
          <a:xfrm>
            <a:off x="-237345" y="559557"/>
            <a:ext cx="4664228" cy="6289777"/>
          </a:xfrm>
          <a:prstGeom prst="rect">
            <a:avLst/>
          </a:prstGeom>
        </p:spPr>
      </p:pic>
      <p:sp>
        <p:nvSpPr>
          <p:cNvPr id="8" name="กล่องข้อความ 7">
            <a:extLst>
              <a:ext uri="{FF2B5EF4-FFF2-40B4-BE49-F238E27FC236}">
                <a16:creationId xmlns="" xmlns:a16="http://schemas.microsoft.com/office/drawing/2014/main" id="{2B565F4F-B985-9D53-86C8-0AC973102746}"/>
              </a:ext>
            </a:extLst>
          </p:cNvPr>
          <p:cNvSpPr txBox="1"/>
          <p:nvPr/>
        </p:nvSpPr>
        <p:spPr>
          <a:xfrm>
            <a:off x="7201517" y="1956494"/>
            <a:ext cx="521799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4000" dirty="0">
                <a:solidFill>
                  <a:srgbClr val="002060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เรื่องย่อ</a:t>
            </a:r>
            <a:endParaRPr lang="en-US" sz="4000" dirty="0">
              <a:solidFill>
                <a:srgbClr val="002060"/>
              </a:solidFill>
              <a:latin typeface="CatThai02" panose="02000000000000000000" pitchFamily="2" charset="0"/>
              <a:cs typeface="CatThai02" panose="02000000000000000000" pitchFamily="2" charset="0"/>
            </a:endParaRPr>
          </a:p>
        </p:txBody>
      </p:sp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D7CFF987-BBFD-B097-AE59-D25A1988FC8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3491" y="6326999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3436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1F55C312-BF57-7024-F63E-44A5258883C0}"/>
              </a:ext>
            </a:extLst>
          </p:cNvPr>
          <p:cNvSpPr/>
          <p:nvPr/>
        </p:nvSpPr>
        <p:spPr>
          <a:xfrm>
            <a:off x="2584456" y="238141"/>
            <a:ext cx="4422167" cy="233180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6410B599-A5A3-FCC0-C1C9-BEB855479CA9}"/>
              </a:ext>
            </a:extLst>
          </p:cNvPr>
          <p:cNvSpPr txBox="1"/>
          <p:nvPr/>
        </p:nvSpPr>
        <p:spPr>
          <a:xfrm>
            <a:off x="2964864" y="631026"/>
            <a:ext cx="377828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  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ในสมัยพระเจ้าเหี้ยน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เต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้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/>
            </a:r>
            <a:b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โจโฉตั้งตัวเป็นมหาอุปราชสำเร็จราชการแผ่นดิน และคิดกำจัดเล่าปี่ซึ่งขณะนั้นครองเมืองชีจิ๋วอยู่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5" name="รูปภาพ 4">
            <a:extLst>
              <a:ext uri="{FF2B5EF4-FFF2-40B4-BE49-F238E27FC236}">
                <a16:creationId xmlns="" xmlns:a16="http://schemas.microsoft.com/office/drawing/2014/main" id="{19AD2B3A-78D1-5551-FA3E-E382F426ADE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5370491" y="461205"/>
            <a:ext cx="5702564" cy="6396795"/>
          </a:xfrm>
          <a:prstGeom prst="rect">
            <a:avLst/>
          </a:prstGeom>
        </p:spPr>
      </p:pic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E8AED0AA-4B20-B3E7-4568-2371CA7ABDB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164837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วงรี 5">
            <a:extLst>
              <a:ext uri="{FF2B5EF4-FFF2-40B4-BE49-F238E27FC236}">
                <a16:creationId xmlns="" xmlns:a16="http://schemas.microsoft.com/office/drawing/2014/main" id="{A656777C-67C0-2005-5063-0F2DFFC8A77C}"/>
              </a:ext>
            </a:extLst>
          </p:cNvPr>
          <p:cNvSpPr/>
          <p:nvPr/>
        </p:nvSpPr>
        <p:spPr>
          <a:xfrm>
            <a:off x="130729" y="272716"/>
            <a:ext cx="2837060" cy="258277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กล่องข้อความ 3">
            <a:extLst>
              <a:ext uri="{FF2B5EF4-FFF2-40B4-BE49-F238E27FC236}">
                <a16:creationId xmlns="" xmlns:a16="http://schemas.microsoft.com/office/drawing/2014/main" id="{56EAB900-4D01-7B49-DD39-0601B132F996}"/>
              </a:ext>
            </a:extLst>
          </p:cNvPr>
          <p:cNvSpPr txBox="1"/>
          <p:nvPr/>
        </p:nvSpPr>
        <p:spPr>
          <a:xfrm>
            <a:off x="257155" y="474943"/>
            <a:ext cx="253417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  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เล่าปี่ กวนอู และเตียว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หุย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ดื่มน้ำสาบานเป็นพี่น้องกัน ว่าจะตายพร้อมกัน ในสวนดอกท้อ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7" name="รูปภาพ 6" descr="รูปภาพประกอบด้วย บุคคล, สีเข้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0429348-88CA-3EB3-05CB-D56E7CD6DE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99" y="-348916"/>
            <a:ext cx="9609221" cy="7206916"/>
          </a:xfrm>
          <a:prstGeom prst="rect">
            <a:avLst/>
          </a:prstGeom>
        </p:spPr>
      </p:pic>
      <p:pic>
        <p:nvPicPr>
          <p:cNvPr id="5" name="รูปภาพ 4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2A058A6A-F404-EAE4-3F8E-5F31C0B6FB4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6241" y="30042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00078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4000" r="-4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วงรี 5">
            <a:extLst>
              <a:ext uri="{FF2B5EF4-FFF2-40B4-BE49-F238E27FC236}">
                <a16:creationId xmlns="" xmlns:a16="http://schemas.microsoft.com/office/drawing/2014/main" id="{E0A7F3DC-23EC-19D6-918F-19CCA6E3D1AB}"/>
              </a:ext>
            </a:extLst>
          </p:cNvPr>
          <p:cNvSpPr/>
          <p:nvPr/>
        </p:nvSpPr>
        <p:spPr>
          <a:xfrm>
            <a:off x="323351" y="261772"/>
            <a:ext cx="2077497" cy="805821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รูปภาพ 9">
            <a:extLst>
              <a:ext uri="{FF2B5EF4-FFF2-40B4-BE49-F238E27FC236}">
                <a16:creationId xmlns="" xmlns:a16="http://schemas.microsoft.com/office/drawing/2014/main" id="{E7C80B44-6591-F081-7CE4-022D5CB229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00" b="45000" l="51960" r="95000">
                        <a14:foregroundMark x1="54000" y1="26220" x2="55120" y2="30500"/>
                        <a14:foregroundMark x1="51960" y1="38880" x2="53080" y2="384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0000"/>
          <a:stretch/>
        </p:blipFill>
        <p:spPr>
          <a:xfrm>
            <a:off x="669727" y="896173"/>
            <a:ext cx="3811896" cy="3811896"/>
          </a:xfrm>
          <a:prstGeom prst="rect">
            <a:avLst/>
          </a:prstGeom>
        </p:spPr>
      </p:pic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9A0C29DA-BFC0-E96A-BD91-F957767489B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420" b="94260" l="3820" r="47020">
                        <a14:foregroundMark x1="4960" y1="87460" x2="22980" y2="91160"/>
                        <a14:foregroundMark x1="22980" y1="91160" x2="25300" y2="64860"/>
                        <a14:foregroundMark x1="44960" y1="84740" x2="30980" y2="81260"/>
                        <a14:foregroundMark x1="30980" y1="81260" x2="21580" y2="72100"/>
                        <a14:foregroundMark x1="21580" y1="72100" x2="28000" y2="86740"/>
                        <a14:foregroundMark x1="28000" y1="86740" x2="19460" y2="93780"/>
                        <a14:foregroundMark x1="19460" y1="93780" x2="10640" y2="94020"/>
                        <a14:foregroundMark x1="10640" y1="94020" x2="38400" y2="93560"/>
                        <a14:foregroundMark x1="32080" y1="77280" x2="29140" y2="69840"/>
                        <a14:foregroundMark x1="17600" y1="59200" x2="15080" y2="88900"/>
                        <a14:foregroundMark x1="15080" y1="88900" x2="31300" y2="87540"/>
                        <a14:foregroundMark x1="31300" y1="87540" x2="23340" y2="49220"/>
                        <a14:foregroundMark x1="23340" y1="49220" x2="24380" y2="45420"/>
                        <a14:foregroundMark x1="36600" y1="94240" x2="33780" y2="86140"/>
                        <a14:foregroundMark x1="33780" y1="86140" x2="3820" y2="83620"/>
                        <a14:foregroundMark x1="9020" y1="89500" x2="28280" y2="92700"/>
                        <a14:foregroundMark x1="28280" y1="92700" x2="38860" y2="84740"/>
                        <a14:foregroundMark x1="39520" y1="85640" x2="29900" y2="79680"/>
                        <a14:foregroundMark x1="29900" y1="79680" x2="25420" y2="73320"/>
                        <a14:foregroundMark x1="25420" y1="73320" x2="15900" y2="78560"/>
                        <a14:foregroundMark x1="15900" y1="78560" x2="15220" y2="86100"/>
                        <a14:foregroundMark x1="15220" y1="86100" x2="41740" y2="84700"/>
                        <a14:foregroundMark x1="41740" y1="84700" x2="34340" y2="84300"/>
                        <a14:foregroundMark x1="34340" y1="84300" x2="34340" y2="84300"/>
                        <a14:foregroundMark x1="47020" y1="83660" x2="45560" y2="83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303" t="37102" r="52323" b="5610"/>
          <a:stretch/>
        </p:blipFill>
        <p:spPr>
          <a:xfrm>
            <a:off x="4071609" y="-424749"/>
            <a:ext cx="4258244" cy="4785114"/>
          </a:xfrm>
          <a:prstGeom prst="rect">
            <a:avLst/>
          </a:prstGeom>
        </p:spPr>
      </p:pic>
      <p:pic>
        <p:nvPicPr>
          <p:cNvPr id="5" name="รูปภาพ 4">
            <a:extLst>
              <a:ext uri="{FF2B5EF4-FFF2-40B4-BE49-F238E27FC236}">
                <a16:creationId xmlns="" xmlns:a16="http://schemas.microsoft.com/office/drawing/2014/main" id="{A0BE64D5-DF8D-5D92-1DB6-C1DEB0A01C8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7059" b="95196" l="57470" r="70550">
                        <a14:foregroundMark x1="58106" y1="78003" x2="59128" y2="77792"/>
                        <a14:foregroundMark x1="70572" y1="81332" x2="70572" y2="81332"/>
                        <a14:foregroundMark x1="57470" y1="81542" x2="57470" y2="81542"/>
                        <a14:foregroundMark x1="59650" y1="80615" x2="66508" y2="85082"/>
                        <a14:foregroundMark x1="69868" y1="81290" x2="70413" y2="811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695" t="52301" r="28305" b="-1"/>
          <a:stretch/>
        </p:blipFill>
        <p:spPr>
          <a:xfrm>
            <a:off x="9965410" y="2636542"/>
            <a:ext cx="2065702" cy="3539150"/>
          </a:xfrm>
          <a:prstGeom prst="rect">
            <a:avLst/>
          </a:prstGeom>
        </p:spPr>
      </p:pic>
      <p:pic>
        <p:nvPicPr>
          <p:cNvPr id="11" name="รูปภาพ 10">
            <a:extLst>
              <a:ext uri="{FF2B5EF4-FFF2-40B4-BE49-F238E27FC236}">
                <a16:creationId xmlns="" xmlns:a16="http://schemas.microsoft.com/office/drawing/2014/main" id="{07F93E41-6AAE-E9BC-0A1A-28E6D925115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2783" b="62435" l="7838" r="93784">
                        <a14:foregroundMark x1="7838" y1="53913" x2="15946" y2="58087"/>
                        <a14:foregroundMark x1="93784" y1="51652" x2="90135" y2="53913"/>
                      </a14:backgroundRemoval>
                    </a14:imgEffect>
                  </a14:imgLayer>
                </a14:imgProps>
              </a:ext>
            </a:extLst>
          </a:blip>
          <a:srcRect l="-1486" t="40449" r="1486" b="35008"/>
          <a:stretch/>
        </p:blipFill>
        <p:spPr>
          <a:xfrm>
            <a:off x="-343905" y="3429001"/>
            <a:ext cx="4752133" cy="906272"/>
          </a:xfrm>
          <a:prstGeom prst="rect">
            <a:avLst/>
          </a:prstGeom>
        </p:spPr>
      </p:pic>
      <p:pic>
        <p:nvPicPr>
          <p:cNvPr id="1026" name="Picture 2" descr="Fire flame small big icon set Premium Vector">
            <a:extLst>
              <a:ext uri="{FF2B5EF4-FFF2-40B4-BE49-F238E27FC236}">
                <a16:creationId xmlns="" xmlns:a16="http://schemas.microsoft.com/office/drawing/2014/main" id="{7BF6BE32-5E97-6427-4EB8-4D2488047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42371" y="1405604"/>
            <a:ext cx="4258243" cy="317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Fire flame small big icon set Premium Vector">
            <a:extLst>
              <a:ext uri="{FF2B5EF4-FFF2-40B4-BE49-F238E27FC236}">
                <a16:creationId xmlns="" xmlns:a16="http://schemas.microsoft.com/office/drawing/2014/main" id="{C60279CB-D82B-048A-1155-78AC13208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8983" y="3429000"/>
            <a:ext cx="2754325" cy="220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re flame small big icon set Premium Vector">
            <a:extLst>
              <a:ext uri="{FF2B5EF4-FFF2-40B4-BE49-F238E27FC236}">
                <a16:creationId xmlns="" xmlns:a16="http://schemas.microsoft.com/office/drawing/2014/main" id="{04E62D92-B92D-1F56-90CE-63103FDE3C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80" b="95210" l="7029" r="89776">
                        <a14:foregroundMark x1="11182" y1="89421" x2="20607" y2="77844"/>
                        <a14:foregroundMark x1="20607" y1="77844" x2="20767" y2="77445"/>
                        <a14:foregroundMark x1="7029" y1="82236" x2="8147" y2="89421"/>
                        <a14:foregroundMark x1="18690" y1="95210" x2="19808" y2="89022"/>
                        <a14:foregroundMark x1="24601" y1="55689" x2="24281" y2="59681"/>
                        <a14:backgroundMark x1="32907" y1="70459" x2="71406" y2="93613"/>
                        <a14:backgroundMark x1="58786" y1="61876" x2="72204" y2="80240"/>
                        <a14:backgroundMark x1="68690" y1="52695" x2="85304" y2="98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807" r="64825"/>
          <a:stretch/>
        </p:blipFill>
        <p:spPr bwMode="auto">
          <a:xfrm>
            <a:off x="5088425" y="2412226"/>
            <a:ext cx="746689" cy="7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Fire flame small big icon set Premium Vector">
            <a:extLst>
              <a:ext uri="{FF2B5EF4-FFF2-40B4-BE49-F238E27FC236}">
                <a16:creationId xmlns="" xmlns:a16="http://schemas.microsoft.com/office/drawing/2014/main" id="{D110D8A2-3C24-1E98-26A1-7AA49C106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  <a14:backgroundMark x1="92173" y1="77046" x2="94888" y2="804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527" y="1885441"/>
            <a:ext cx="3619653" cy="253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1F55C312-BF57-7024-F63E-44A5258883C0}"/>
              </a:ext>
            </a:extLst>
          </p:cNvPr>
          <p:cNvSpPr/>
          <p:nvPr/>
        </p:nvSpPr>
        <p:spPr>
          <a:xfrm>
            <a:off x="938358" y="3942989"/>
            <a:ext cx="4850971" cy="2420264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6410B599-A5A3-FCC0-C1C9-BEB855479CA9}"/>
              </a:ext>
            </a:extLst>
          </p:cNvPr>
          <p:cNvSpPr txBox="1"/>
          <p:nvPr/>
        </p:nvSpPr>
        <p:spPr>
          <a:xfrm>
            <a:off x="1502525" y="4208717"/>
            <a:ext cx="368160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	 โจโฉตีเมืองเสียวพ่ายและเมืองชีจิ๋วได้ เล่าปี่จึงหนีไปพึ่งอ้วนเสี้ยว โจโฉจึงคิดจะไปตีเมืองแห้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ฝือ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ที่กวนอูรักษาครอบครัวของเล่าปี่อยู่ในเมือง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8" name="Picture 4" descr="Fire flame small big icon set Premium Vector">
            <a:extLst>
              <a:ext uri="{FF2B5EF4-FFF2-40B4-BE49-F238E27FC236}">
                <a16:creationId xmlns="" xmlns:a16="http://schemas.microsoft.com/office/drawing/2014/main" id="{01602F65-C6A2-8E66-3B96-44B032BF63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80" b="95210" l="7029" r="89776">
                        <a14:foregroundMark x1="11182" y1="89421" x2="20607" y2="77844"/>
                        <a14:foregroundMark x1="20607" y1="77844" x2="20767" y2="77445"/>
                        <a14:foregroundMark x1="7029" y1="82236" x2="8147" y2="89421"/>
                        <a14:foregroundMark x1="18690" y1="95210" x2="19808" y2="89022"/>
                        <a14:foregroundMark x1="24601" y1="55689" x2="24281" y2="59681"/>
                        <a14:backgroundMark x1="32907" y1="70459" x2="71406" y2="93613"/>
                        <a14:backgroundMark x1="58786" y1="61876" x2="72204" y2="80240"/>
                        <a14:backgroundMark x1="68690" y1="52695" x2="85304" y2="98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807" r="64825"/>
          <a:stretch/>
        </p:blipFill>
        <p:spPr bwMode="auto">
          <a:xfrm>
            <a:off x="6924737" y="1500834"/>
            <a:ext cx="746689" cy="7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Fire flame small big icon set Premium Vector">
            <a:extLst>
              <a:ext uri="{FF2B5EF4-FFF2-40B4-BE49-F238E27FC236}">
                <a16:creationId xmlns="" xmlns:a16="http://schemas.microsoft.com/office/drawing/2014/main" id="{29C23FBB-0CFF-5007-CBE5-FD5D4E2A94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80" b="95210" l="7029" r="89776">
                        <a14:foregroundMark x1="11182" y1="89421" x2="20607" y2="77844"/>
                        <a14:foregroundMark x1="20607" y1="77844" x2="20767" y2="77445"/>
                        <a14:foregroundMark x1="7029" y1="82236" x2="8147" y2="89421"/>
                        <a14:foregroundMark x1="18690" y1="95210" x2="19808" y2="89022"/>
                        <a14:foregroundMark x1="24601" y1="55689" x2="24281" y2="59681"/>
                        <a14:backgroundMark x1="32907" y1="70459" x2="71406" y2="93613"/>
                        <a14:backgroundMark x1="58786" y1="61876" x2="72204" y2="80240"/>
                        <a14:backgroundMark x1="68690" y1="52695" x2="85304" y2="98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807" r="64825"/>
          <a:stretch/>
        </p:blipFill>
        <p:spPr bwMode="auto">
          <a:xfrm>
            <a:off x="11087177" y="3575590"/>
            <a:ext cx="746689" cy="7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รูปภาพ 7">
            <a:extLst>
              <a:ext uri="{FF2B5EF4-FFF2-40B4-BE49-F238E27FC236}">
                <a16:creationId xmlns="" xmlns:a16="http://schemas.microsoft.com/office/drawing/2014/main" id="{4034B04E-CE10-6A2C-ECFE-8C2C2235049D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5384474" y="682308"/>
            <a:ext cx="5505457" cy="6175692"/>
          </a:xfrm>
          <a:prstGeom prst="rect">
            <a:avLst/>
          </a:prstGeom>
        </p:spPr>
      </p:pic>
      <p:sp>
        <p:nvSpPr>
          <p:cNvPr id="24" name="กล่องข้อความ 23">
            <a:extLst>
              <a:ext uri="{FF2B5EF4-FFF2-40B4-BE49-F238E27FC236}">
                <a16:creationId xmlns="" xmlns:a16="http://schemas.microsoft.com/office/drawing/2014/main" id="{63902326-19C6-7EAB-5D2E-665C9910B21B}"/>
              </a:ext>
            </a:extLst>
          </p:cNvPr>
          <p:cNvSpPr txBox="1"/>
          <p:nvPr/>
        </p:nvSpPr>
        <p:spPr>
          <a:xfrm>
            <a:off x="569812" y="261771"/>
            <a:ext cx="25663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4800" dirty="0">
                <a:solidFill>
                  <a:schemeClr val="accent1">
                    <a:lumMod val="50000"/>
                  </a:schemeClr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เมืองชีจิ๋ว</a:t>
            </a:r>
            <a:endParaRPr lang="en-US" sz="4800" dirty="0">
              <a:solidFill>
                <a:schemeClr val="accent1">
                  <a:lumMod val="50000"/>
                </a:schemeClr>
              </a:solidFill>
              <a:latin typeface="JS Chawlewhieng" panose="02000000000000000000" pitchFamily="2" charset="-34"/>
              <a:cs typeface="JS Chawlewhieng" panose="02000000000000000000" pitchFamily="2" charset="-34"/>
            </a:endParaRPr>
          </a:p>
        </p:txBody>
      </p:sp>
      <p:pic>
        <p:nvPicPr>
          <p:cNvPr id="13" name="Picture 2" descr="Fire flame small big icon set Premium Vector">
            <a:extLst>
              <a:ext uri="{FF2B5EF4-FFF2-40B4-BE49-F238E27FC236}">
                <a16:creationId xmlns="" xmlns:a16="http://schemas.microsoft.com/office/drawing/2014/main" id="{A5C66728-16A6-8FCF-4321-123A24741E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/>
          <a:stretch/>
        </p:blipFill>
        <p:spPr bwMode="auto">
          <a:xfrm flipH="1">
            <a:off x="-386283" y="5153121"/>
            <a:ext cx="2728928" cy="188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รูปภาพ 19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A77D9F70-8503-D17A-D7C5-B5876A60B56A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76730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วงรี 5">
            <a:extLst>
              <a:ext uri="{FF2B5EF4-FFF2-40B4-BE49-F238E27FC236}">
                <a16:creationId xmlns="" xmlns:a16="http://schemas.microsoft.com/office/drawing/2014/main" id="{3C3EEE20-EC2C-4416-6BE3-B69A5DF1A7B2}"/>
              </a:ext>
            </a:extLst>
          </p:cNvPr>
          <p:cNvSpPr/>
          <p:nvPr/>
        </p:nvSpPr>
        <p:spPr>
          <a:xfrm>
            <a:off x="9746321" y="277270"/>
            <a:ext cx="2077497" cy="805821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2F4C3A59-22CF-A5B9-6E7D-BD848EE53D3D}"/>
              </a:ext>
            </a:extLst>
          </p:cNvPr>
          <p:cNvSpPr txBox="1"/>
          <p:nvPr/>
        </p:nvSpPr>
        <p:spPr>
          <a:xfrm>
            <a:off x="9992782" y="277269"/>
            <a:ext cx="25663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4800" dirty="0">
                <a:solidFill>
                  <a:schemeClr val="accent1">
                    <a:lumMod val="50000"/>
                  </a:schemeClr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เมืองกิจ</a:t>
            </a:r>
            <a:r>
              <a:rPr lang="th-TH" sz="4800" dirty="0" err="1">
                <a:solidFill>
                  <a:schemeClr val="accent1">
                    <a:lumMod val="50000"/>
                  </a:schemeClr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ิ๋ว</a:t>
            </a:r>
            <a:endParaRPr lang="en-US" sz="4800" dirty="0">
              <a:solidFill>
                <a:schemeClr val="accent1">
                  <a:lumMod val="50000"/>
                </a:schemeClr>
              </a:solidFill>
              <a:latin typeface="JS Chawlewhieng" panose="02000000000000000000" pitchFamily="2" charset="-34"/>
              <a:cs typeface="JS Chawlewhieng" panose="02000000000000000000" pitchFamily="2" charset="-34"/>
            </a:endParaRPr>
          </a:p>
        </p:txBody>
      </p:sp>
      <p:pic>
        <p:nvPicPr>
          <p:cNvPr id="4" name="รูปภาพ 3">
            <a:extLst>
              <a:ext uri="{FF2B5EF4-FFF2-40B4-BE49-F238E27FC236}">
                <a16:creationId xmlns="" xmlns:a16="http://schemas.microsoft.com/office/drawing/2014/main" id="{32FFA8DF-A67E-E39F-2358-F3824BDE3D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9663" y="1623017"/>
            <a:ext cx="3926237" cy="5234983"/>
          </a:xfrm>
          <a:prstGeom prst="rect">
            <a:avLst/>
          </a:prstGeom>
        </p:spPr>
      </p:pic>
      <p:sp>
        <p:nvSpPr>
          <p:cNvPr id="7" name="วงรี 5">
            <a:extLst>
              <a:ext uri="{FF2B5EF4-FFF2-40B4-BE49-F238E27FC236}">
                <a16:creationId xmlns="" xmlns:a16="http://schemas.microsoft.com/office/drawing/2014/main" id="{9FCB7F6E-D5CD-868B-9E67-4911FC28FC0D}"/>
              </a:ext>
            </a:extLst>
          </p:cNvPr>
          <p:cNvSpPr/>
          <p:nvPr/>
        </p:nvSpPr>
        <p:spPr>
          <a:xfrm>
            <a:off x="5977719" y="1860271"/>
            <a:ext cx="2668938" cy="1688147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กล่องข้อความ 5">
            <a:extLst>
              <a:ext uri="{FF2B5EF4-FFF2-40B4-BE49-F238E27FC236}">
                <a16:creationId xmlns="" xmlns:a16="http://schemas.microsoft.com/office/drawing/2014/main" id="{9BC87EFE-1542-4B8D-92F8-2AE2D262BE9F}"/>
              </a:ext>
            </a:extLst>
          </p:cNvPr>
          <p:cNvSpPr txBox="1"/>
          <p:nvPr/>
        </p:nvSpPr>
        <p:spPr>
          <a:xfrm>
            <a:off x="6221171" y="2340464"/>
            <a:ext cx="24254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เล่าปี่หนีไปพึ่งอ้วนเสี้ยวที่เมืองกิจ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ิ๋ว</a:t>
            </a:r>
            <a:endParaRPr lang="en-US" sz="2400" dirty="0"/>
          </a:p>
        </p:txBody>
      </p:sp>
      <p:pic>
        <p:nvPicPr>
          <p:cNvPr id="8" name="รูปภาพ 7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2F59C0C-D86B-995C-06E7-BCC3469B171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445906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รูปภาพ 1">
            <a:extLst>
              <a:ext uri="{FF2B5EF4-FFF2-40B4-BE49-F238E27FC236}">
                <a16:creationId xmlns="" xmlns:a16="http://schemas.microsoft.com/office/drawing/2014/main" id="{0E306377-1783-E642-7548-126B4FE11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51" y="3193864"/>
            <a:ext cx="6358679" cy="3549895"/>
          </a:xfrm>
          <a:prstGeom prst="rect">
            <a:avLst/>
          </a:prstGeom>
        </p:spPr>
      </p:pic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40DB044B-103E-1309-C94E-C378126E7DE8}"/>
              </a:ext>
            </a:extLst>
          </p:cNvPr>
          <p:cNvSpPr txBox="1"/>
          <p:nvPr/>
        </p:nvSpPr>
        <p:spPr>
          <a:xfrm>
            <a:off x="576468" y="3644270"/>
            <a:ext cx="5684899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โจโฉได้ให้ </a:t>
            </a:r>
            <a:r>
              <a:rPr lang="th-TH" sz="2400" b="1" dirty="0">
                <a:solidFill>
                  <a:srgbClr val="00CC99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เที</a:t>
            </a:r>
            <a:r>
              <a:rPr lang="th-TH" sz="2400" b="1" dirty="0" err="1">
                <a:solidFill>
                  <a:srgbClr val="00CC99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ยห</a:t>
            </a:r>
            <a:r>
              <a:rPr lang="th-TH" sz="2400" b="1" dirty="0">
                <a:solidFill>
                  <a:srgbClr val="00CC99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ยก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ลวงกวนอ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อกมาจากเมืองแห้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ฝือ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และล้อมจับ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ตั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วกวนอูไว้ เที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ยห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ยกได้ใช้อุบาย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ปล่อยทหารของเล่าปี่ที่โจโฉจับเป็นเชลย เข้าไปเป็นไส้ศึกในเมืองแห้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ฝือ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จนกวนอูเชื่อใจแล้วให้</a:t>
            </a:r>
            <a:r>
              <a:rPr lang="th-TH" sz="2400" b="1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แฮหัวตุ้นคุม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ทหารไปท้ารบกับกวนอ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ูแ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ละสกัดทางไม่ให้กวนอ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ูก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ลับเข้าไปในเมืองได้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กวนอูจึงคุมทหารหนีไปหยุดพักอยู่บนเขา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รูปภาพ 3">
            <a:extLst>
              <a:ext uri="{FF2B5EF4-FFF2-40B4-BE49-F238E27FC236}">
                <a16:creationId xmlns="" xmlns:a16="http://schemas.microsoft.com/office/drawing/2014/main" id="{95F3C131-5051-B42A-7325-87AEFA8C66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83" b="95226" l="9961" r="90560">
                        <a14:foregroundMark x1="16992" y1="95226" x2="42122" y2="86545"/>
                        <a14:foregroundMark x1="42122" y1="86545" x2="42122" y2="86545"/>
                        <a14:foregroundMark x1="90560" y1="66493" x2="86914" y2="66146"/>
                        <a14:backgroundMark x1="36328" y1="38628" x2="36328" y2="38628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2134" y="1700463"/>
            <a:ext cx="6983662" cy="5237747"/>
          </a:xfrm>
          <a:prstGeom prst="rect">
            <a:avLst/>
          </a:prstGeom>
        </p:spPr>
      </p:pic>
      <p:pic>
        <p:nvPicPr>
          <p:cNvPr id="5" name="รูปภาพ 4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9D18077-96CC-350A-7D70-469C1FDDDB3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6241" y="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725797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รูปภาพ 11">
            <a:extLst>
              <a:ext uri="{FF2B5EF4-FFF2-40B4-BE49-F238E27FC236}">
                <a16:creationId xmlns="" xmlns:a16="http://schemas.microsoft.com/office/drawing/2014/main" id="{615A6E09-19E9-7FC0-49DD-9FB300E340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783" b="62435" l="7838" r="93784">
                        <a14:foregroundMark x1="7838" y1="53913" x2="15946" y2="58087"/>
                        <a14:foregroundMark x1="93784" y1="51652" x2="90135" y2="53913"/>
                      </a14:backgroundRemoval>
                    </a14:imgEffect>
                  </a14:imgLayer>
                </a14:imgProps>
              </a:ext>
            </a:extLst>
          </a:blip>
          <a:srcRect l="-1486" t="40449" r="1486" b="35008"/>
          <a:stretch/>
        </p:blipFill>
        <p:spPr>
          <a:xfrm>
            <a:off x="-316756" y="5776416"/>
            <a:ext cx="4752133" cy="906272"/>
          </a:xfrm>
          <a:prstGeom prst="rect">
            <a:avLst/>
          </a:prstGeom>
        </p:spPr>
      </p:pic>
      <p:pic>
        <p:nvPicPr>
          <p:cNvPr id="9" name="Picture 2" descr="Fire flame small big icon set Premium Vector">
            <a:extLst>
              <a:ext uri="{FF2B5EF4-FFF2-40B4-BE49-F238E27FC236}">
                <a16:creationId xmlns="" xmlns:a16="http://schemas.microsoft.com/office/drawing/2014/main" id="{5E028DCD-3F19-6F8F-C8DB-2DA6A18B2D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/>
          <a:stretch/>
        </p:blipFill>
        <p:spPr bwMode="auto">
          <a:xfrm flipH="1">
            <a:off x="2872269" y="5078003"/>
            <a:ext cx="2233819" cy="1545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ire flame small big icon set Premium Vector">
            <a:extLst>
              <a:ext uri="{FF2B5EF4-FFF2-40B4-BE49-F238E27FC236}">
                <a16:creationId xmlns="" xmlns:a16="http://schemas.microsoft.com/office/drawing/2014/main" id="{50075387-727F-FA6D-9449-03D817538E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/>
          <a:stretch/>
        </p:blipFill>
        <p:spPr bwMode="auto">
          <a:xfrm flipH="1">
            <a:off x="7175825" y="5410991"/>
            <a:ext cx="2098763" cy="116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Fire flame small big icon set Premium Vector">
            <a:extLst>
              <a:ext uri="{FF2B5EF4-FFF2-40B4-BE49-F238E27FC236}">
                <a16:creationId xmlns="" xmlns:a16="http://schemas.microsoft.com/office/drawing/2014/main" id="{7D664DF2-9152-9372-D257-85EBB47D0E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/>
          <a:stretch/>
        </p:blipFill>
        <p:spPr bwMode="auto">
          <a:xfrm flipH="1">
            <a:off x="9553432" y="5078003"/>
            <a:ext cx="2837529" cy="196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รูปภาพ 4" descr="รูปภาพประกอบด้วย ในอาคาร, ของเล่น, ตกแต่ง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E32F9A28-AFAF-D3CE-5185-17CB0B8390A6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797" b="95311" l="52085" r="94676">
                        <a14:foregroundMark x1="54900" y1="92160" x2="55680" y2="89080"/>
                        <a14:foregroundMark x1="92000" y1="92300" x2="91100" y2="88060"/>
                        <a14:foregroundMark x1="82374" y1="71881" x2="85200" y2="74060"/>
                        <a14:foregroundMark x1="73400" y1="64960" x2="80621" y2="70529"/>
                        <a14:foregroundMark x1="85200" y1="74060" x2="85200" y2="74060"/>
                        <a14:foregroundMark x1="76080" y1="69700" x2="79040" y2="70220"/>
                        <a14:foregroundMark x1="66200" y1="71880" x2="66720" y2="71120"/>
                        <a14:foregroundMark x1="71080" y1="72140" x2="70700" y2="70600"/>
                        <a14:foregroundMark x1="75440" y1="72020" x2="75440" y2="70080"/>
                        <a14:foregroundMark x1="79820" y1="71880" x2="79940" y2="69440"/>
                        <a14:backgroundMark x1="82500" y1="70740" x2="81220" y2="73680"/>
                        <a14:backgroundMark x1="81740" y1="71240" x2="80960" y2="70860"/>
                        <a14:backgroundMark x1="67740" y1="73420" x2="66980" y2="76120"/>
                        <a14:backgroundMark x1="79796" y1="70552" x2="79300" y2="70340"/>
                        <a14:backgroundMark x1="81740" y1="71380" x2="79971" y2="70626"/>
                        <a14:backgroundMark x1="80460" y1="70600" x2="81360" y2="71120"/>
                        <a14:backgroundMark x1="80580" y1="70600" x2="81360" y2="704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761" t="53108"/>
          <a:stretch/>
        </p:blipFill>
        <p:spPr>
          <a:xfrm>
            <a:off x="2872269" y="-123986"/>
            <a:ext cx="8364003" cy="8231828"/>
          </a:xfrm>
          <a:prstGeom prst="rect">
            <a:avLst/>
          </a:prstGeom>
        </p:spPr>
      </p:pic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EB185E12-0D8E-B8B2-5592-151F34BD4256}"/>
              </a:ext>
            </a:extLst>
          </p:cNvPr>
          <p:cNvSpPr/>
          <p:nvPr/>
        </p:nvSpPr>
        <p:spPr>
          <a:xfrm>
            <a:off x="148103" y="1035461"/>
            <a:ext cx="5227093" cy="2328910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CEE58B77-52E8-7786-C933-2FB90F1FE975}"/>
              </a:ext>
            </a:extLst>
          </p:cNvPr>
          <p:cNvSpPr txBox="1"/>
          <p:nvPr/>
        </p:nvSpPr>
        <p:spPr>
          <a:xfrm>
            <a:off x="493318" y="1415086"/>
            <a:ext cx="461277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ทหารไส้ศึก เปิดประตูเมืองรับโจโฉเข้าเมือง โจโฉให้จุดไฟเผาเมือง สำหรับครอบครัวเล่าปี่นั้นให้ทหารรักษาไว้ดังเดิม กวนอูตกอยู่ในวงล้อมของโจโฉ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6" name="Picture 2" descr="Fire flame small big icon set Premium Vector">
            <a:extLst>
              <a:ext uri="{FF2B5EF4-FFF2-40B4-BE49-F238E27FC236}">
                <a16:creationId xmlns="" xmlns:a16="http://schemas.microsoft.com/office/drawing/2014/main" id="{7CC3A6D3-3F27-8B49-7DA5-0BEB2F546B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 r="12168" b="7126"/>
          <a:stretch/>
        </p:blipFill>
        <p:spPr bwMode="auto">
          <a:xfrm flipH="1">
            <a:off x="-1" y="5517989"/>
            <a:ext cx="1815152" cy="134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re flame small big icon set Premium Vector">
            <a:extLst>
              <a:ext uri="{FF2B5EF4-FFF2-40B4-BE49-F238E27FC236}">
                <a16:creationId xmlns="" xmlns:a16="http://schemas.microsoft.com/office/drawing/2014/main" id="{9BD7BE50-6DDD-4D69-6A82-F1B6A66736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/>
          <a:stretch/>
        </p:blipFill>
        <p:spPr bwMode="auto">
          <a:xfrm flipH="1">
            <a:off x="3822801" y="5738200"/>
            <a:ext cx="1872219" cy="129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Fire flame small big icon set Premium Vector">
            <a:extLst>
              <a:ext uri="{FF2B5EF4-FFF2-40B4-BE49-F238E27FC236}">
                <a16:creationId xmlns="" xmlns:a16="http://schemas.microsoft.com/office/drawing/2014/main" id="{2295D6F5-3B76-615C-8E5B-D078C6B18B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/>
          <a:stretch/>
        </p:blipFill>
        <p:spPr bwMode="auto">
          <a:xfrm flipH="1">
            <a:off x="5390130" y="4278414"/>
            <a:ext cx="1211418" cy="83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Fire flame small big icon set Premium Vector">
            <a:extLst>
              <a:ext uri="{FF2B5EF4-FFF2-40B4-BE49-F238E27FC236}">
                <a16:creationId xmlns="" xmlns:a16="http://schemas.microsoft.com/office/drawing/2014/main" id="{3940F936-2CB0-28D4-E84E-CA2399FE2A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80" b="95210" l="9744" r="90415">
                        <a14:foregroundMark x1="60863" y1="95210" x2="65176" y2="71657"/>
                        <a14:foregroundMark x1="90415" y1="63074" x2="89936" y2="604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52" t="40615"/>
          <a:stretch/>
        </p:blipFill>
        <p:spPr bwMode="auto">
          <a:xfrm flipH="1">
            <a:off x="10586764" y="3627134"/>
            <a:ext cx="1054775" cy="72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วงรี 5">
            <a:extLst>
              <a:ext uri="{FF2B5EF4-FFF2-40B4-BE49-F238E27FC236}">
                <a16:creationId xmlns="" xmlns:a16="http://schemas.microsoft.com/office/drawing/2014/main" id="{80A6864E-EFA3-9EEB-98BC-F35D0747E8A7}"/>
              </a:ext>
            </a:extLst>
          </p:cNvPr>
          <p:cNvSpPr/>
          <p:nvPr/>
        </p:nvSpPr>
        <p:spPr>
          <a:xfrm>
            <a:off x="235727" y="112133"/>
            <a:ext cx="2302457" cy="814804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กล่องข้อความ 15">
            <a:extLst>
              <a:ext uri="{FF2B5EF4-FFF2-40B4-BE49-F238E27FC236}">
                <a16:creationId xmlns="" xmlns:a16="http://schemas.microsoft.com/office/drawing/2014/main" id="{4C8FDB38-94B4-877C-D3C5-74B13264A51E}"/>
              </a:ext>
            </a:extLst>
          </p:cNvPr>
          <p:cNvSpPr txBox="1"/>
          <p:nvPr/>
        </p:nvSpPr>
        <p:spPr>
          <a:xfrm>
            <a:off x="402769" y="141050"/>
            <a:ext cx="23024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4800" dirty="0">
                <a:solidFill>
                  <a:schemeClr val="accent1">
                    <a:lumMod val="50000"/>
                  </a:schemeClr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เมืองแห้</a:t>
            </a:r>
            <a:r>
              <a:rPr lang="th-TH" sz="4800" dirty="0" err="1">
                <a:solidFill>
                  <a:schemeClr val="accent1">
                    <a:lumMod val="50000"/>
                  </a:schemeClr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ฝื้อ</a:t>
            </a:r>
            <a:endParaRPr lang="en-US" sz="4800" dirty="0">
              <a:solidFill>
                <a:schemeClr val="accent1">
                  <a:lumMod val="50000"/>
                </a:schemeClr>
              </a:solidFill>
              <a:latin typeface="JS Chawlewhieng" panose="02000000000000000000" pitchFamily="2" charset="-34"/>
              <a:cs typeface="JS Chawlewhieng" panose="02000000000000000000" pitchFamily="2" charset="-34"/>
            </a:endParaRPr>
          </a:p>
        </p:txBody>
      </p:sp>
      <p:pic>
        <p:nvPicPr>
          <p:cNvPr id="17" name="รูปภาพ 16">
            <a:extLst>
              <a:ext uri="{FF2B5EF4-FFF2-40B4-BE49-F238E27FC236}">
                <a16:creationId xmlns="" xmlns:a16="http://schemas.microsoft.com/office/drawing/2014/main" id="{F747993B-3F35-0E46-8FFB-58175E493D5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6373272" y="2490215"/>
            <a:ext cx="3935257" cy="4414336"/>
          </a:xfrm>
          <a:prstGeom prst="rect">
            <a:avLst/>
          </a:prstGeom>
        </p:spPr>
      </p:pic>
      <p:pic>
        <p:nvPicPr>
          <p:cNvPr id="18" name="รูปภาพ 17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98356445-729D-A08E-F981-98C5E1034E37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" y="2984746"/>
            <a:ext cx="2667813" cy="3886902"/>
          </a:xfrm>
          <a:prstGeom prst="rect">
            <a:avLst/>
          </a:prstGeom>
        </p:spPr>
      </p:pic>
      <p:pic>
        <p:nvPicPr>
          <p:cNvPr id="19" name="รูปภาพ 1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54EE7F39-A9E9-4504-6FAC-B64F13340DFD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104908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EB185E12-0D8E-B8B2-5592-151F34BD4256}"/>
              </a:ext>
            </a:extLst>
          </p:cNvPr>
          <p:cNvSpPr/>
          <p:nvPr/>
        </p:nvSpPr>
        <p:spPr>
          <a:xfrm>
            <a:off x="2439718" y="260205"/>
            <a:ext cx="5049671" cy="2018943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CEE58B77-52E8-7786-C933-2FB90F1FE975}"/>
              </a:ext>
            </a:extLst>
          </p:cNvPr>
          <p:cNvSpPr txBox="1"/>
          <p:nvPr/>
        </p:nvSpPr>
        <p:spPr>
          <a:xfrm>
            <a:off x="2869823" y="687639"/>
            <a:ext cx="44267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โจโฉต้องการกวนอูไว้ใช้ </a:t>
            </a:r>
            <a:r>
              <a:rPr lang="th-TH" sz="2400" b="1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เตียวเลี้ยว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นายทหารของโจโฉจึงอาสาเกลี้ยกล่อมกวนอูให้เข้ารับราชการกับโจโฉ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6" name="รูปภาพ 5">
            <a:extLst>
              <a:ext uri="{FF2B5EF4-FFF2-40B4-BE49-F238E27FC236}">
                <a16:creationId xmlns="" xmlns:a16="http://schemas.microsoft.com/office/drawing/2014/main" id="{049EA8B9-6047-0B66-8ADF-8E438BAA26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783" b="62435" l="7838" r="93784">
                        <a14:foregroundMark x1="7838" y1="53913" x2="15946" y2="58087"/>
                        <a14:foregroundMark x1="93784" y1="51652" x2="90135" y2="53913"/>
                      </a14:backgroundRemoval>
                    </a14:imgEffect>
                  </a14:imgLayer>
                </a14:imgProps>
              </a:ext>
            </a:extLst>
          </a:blip>
          <a:srcRect l="-1486" t="40449" r="1486" b="35008"/>
          <a:stretch/>
        </p:blipFill>
        <p:spPr>
          <a:xfrm>
            <a:off x="5211739" y="5652340"/>
            <a:ext cx="7323294" cy="1360694"/>
          </a:xfrm>
          <a:prstGeom prst="rect">
            <a:avLst/>
          </a:prstGeom>
        </p:spPr>
      </p:pic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B7E1A209-11A9-057F-C7BB-AB3297CE35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783" b="62435" l="7838" r="93784">
                        <a14:foregroundMark x1="7838" y1="53913" x2="15946" y2="58087"/>
                        <a14:foregroundMark x1="93784" y1="51652" x2="90135" y2="53913"/>
                      </a14:backgroundRemoval>
                    </a14:imgEffect>
                  </a14:imgLayer>
                </a14:imgProps>
              </a:ext>
            </a:extLst>
          </a:blip>
          <a:srcRect l="-1486" t="40449" r="1486" b="35008"/>
          <a:stretch/>
        </p:blipFill>
        <p:spPr>
          <a:xfrm>
            <a:off x="-569129" y="5652340"/>
            <a:ext cx="7134943" cy="1360694"/>
          </a:xfrm>
          <a:prstGeom prst="rect">
            <a:avLst/>
          </a:prstGeom>
        </p:spPr>
      </p:pic>
      <p:pic>
        <p:nvPicPr>
          <p:cNvPr id="8" name="รูปภาพ 7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7FC87210-2500-9496-74FA-141BE0A3DF3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" y="1085324"/>
            <a:ext cx="3971500" cy="5786324"/>
          </a:xfrm>
          <a:prstGeom prst="rect">
            <a:avLst/>
          </a:prstGeom>
        </p:spPr>
      </p:pic>
      <p:pic>
        <p:nvPicPr>
          <p:cNvPr id="9" name="รูปภาพ 8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E411E4F-A857-40A5-3CA4-0446266C7C3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1144" y="633258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148651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0E2C2D3B-7F4D-5109-6B5F-674B9BA2B398}"/>
              </a:ext>
            </a:extLst>
          </p:cNvPr>
          <p:cNvSpPr>
            <a:spLocks/>
          </p:cNvSpPr>
          <p:nvPr/>
        </p:nvSpPr>
        <p:spPr>
          <a:xfrm>
            <a:off x="1665026" y="1078172"/>
            <a:ext cx="6583079" cy="399759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D6F589B0-E501-D911-6B13-8CFB08E8C245}"/>
              </a:ext>
            </a:extLst>
          </p:cNvPr>
          <p:cNvSpPr txBox="1"/>
          <p:nvPr/>
        </p:nvSpPr>
        <p:spPr>
          <a:xfrm>
            <a:off x="2101755" y="1709381"/>
            <a:ext cx="6026584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/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	เดิมเป็นทหารเอกของลิโป้ จนลิโป้ได้ครองเมืองชีจิ๋ว แล้วถูกโจโฉตีแตก ขณะที่ลิโป้ถูกลากตัวไปประหาร ลิโป้โกรธเล่าปี่ ที่ไม่ช่วยเหลือจึงร้องด่าไปตลอดทาง เตียวเลี้ยวก็ให้สติ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เต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ือนลิโป้ว่า เกิดเป็นชายชาติทหารจะกลัวความตายทำไม กวนอูซึ่งได้ฟัง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ก็เกิดความชื่นชมในความกล้าหาญจึงขอให้โจโฉไว้ชีวิต เตียวเลี้ยวจึงเป็นทหารของตนตั้งแต่นั้น </a:t>
            </a:r>
            <a:endParaRPr lang="en-US" sz="105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57D851D5-2591-CC49-E52C-9FFAD41B5AE2}"/>
              </a:ext>
            </a:extLst>
          </p:cNvPr>
          <p:cNvSpPr txBox="1"/>
          <p:nvPr/>
        </p:nvSpPr>
        <p:spPr>
          <a:xfrm>
            <a:off x="2101755" y="1185066"/>
            <a:ext cx="309740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6600" dirty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3500000" scaled="1"/>
                  <a:tileRect/>
                </a:gradFill>
                <a:latin typeface="JS Chawlewhieng" panose="02000000000000000000" pitchFamily="2" charset="-34"/>
                <a:cs typeface="JS Chawlewhieng" panose="02000000000000000000" pitchFamily="2" charset="-34"/>
              </a:rPr>
              <a:t> </a:t>
            </a:r>
            <a:r>
              <a:rPr lang="th-TH" sz="6600" dirty="0"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FF2D2D"/>
                    </a:gs>
                  </a:gsLst>
                  <a:lin ang="13500000" scaled="1"/>
                  <a:tileRect/>
                </a:gradFill>
                <a:latin typeface="JS Chawlewhieng" panose="02000000000000000000" pitchFamily="2" charset="-34"/>
                <a:cs typeface="JS Chawlewhieng" panose="02000000000000000000" pitchFamily="2" charset="-34"/>
              </a:rPr>
              <a:t>เตียว</a:t>
            </a:r>
            <a:r>
              <a:rPr lang="th-TH" sz="6600" dirty="0"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100000">
                      <a:srgbClr val="FF2D2D"/>
                    </a:gs>
                  </a:gsLst>
                  <a:lin ang="13500000" scaled="1"/>
                  <a:tileRect/>
                </a:gradFill>
                <a:latin typeface="JS Chawlewhieng" panose="02000000000000000000" pitchFamily="2" charset="-34"/>
                <a:cs typeface="JS Chawlewhieng" panose="02000000000000000000" pitchFamily="2" charset="-34"/>
              </a:rPr>
              <a:t>เลี้ยว</a:t>
            </a:r>
            <a:r>
              <a:rPr lang="th-TH" sz="6600" dirty="0"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FF2D2D"/>
                    </a:gs>
                  </a:gsLst>
                  <a:lin ang="13500000" scaled="1"/>
                  <a:tileRect/>
                </a:gradFill>
                <a:latin typeface="JS Chawlewhieng" panose="02000000000000000000" pitchFamily="2" charset="-34"/>
                <a:cs typeface="JS Chawlewhieng" panose="02000000000000000000" pitchFamily="2" charset="-34"/>
              </a:rPr>
              <a:t> </a:t>
            </a:r>
            <a:endParaRPr lang="en-US" sz="6600" dirty="0">
              <a:gradFill flip="none" rotWithShape="1">
                <a:gsLst>
                  <a:gs pos="0">
                    <a:srgbClr val="C00000">
                      <a:shade val="30000"/>
                      <a:satMod val="115000"/>
                    </a:srgbClr>
                  </a:gs>
                  <a:gs pos="50000">
                    <a:srgbClr val="C00000">
                      <a:shade val="67500"/>
                      <a:satMod val="115000"/>
                    </a:srgbClr>
                  </a:gs>
                  <a:gs pos="100000">
                    <a:srgbClr val="FF2D2D"/>
                  </a:gs>
                </a:gsLst>
                <a:lin ang="13500000" scaled="1"/>
                <a:tileRect/>
              </a:gradFill>
            </a:endParaRPr>
          </a:p>
        </p:txBody>
      </p:sp>
      <p:pic>
        <p:nvPicPr>
          <p:cNvPr id="6" name="รูปภาพ 5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39AEFA7-4002-27C3-E723-6AF4876FFA1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1385" y="137329"/>
            <a:ext cx="5090615" cy="6740768"/>
          </a:xfrm>
          <a:prstGeom prst="rect">
            <a:avLst/>
          </a:prstGeom>
        </p:spPr>
      </p:pic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4AB111C8-D2D5-D2B7-613E-7D5C001F270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09982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รูปภาพ 1">
            <a:extLst>
              <a:ext uri="{FF2B5EF4-FFF2-40B4-BE49-F238E27FC236}">
                <a16:creationId xmlns="" xmlns:a16="http://schemas.microsoft.com/office/drawing/2014/main" id="{E91B6E5C-F657-E2BF-8651-AEE38ED1AE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5937" y="450376"/>
            <a:ext cx="5071460" cy="2485329"/>
          </a:xfrm>
          <a:prstGeom prst="rect">
            <a:avLst/>
          </a:prstGeom>
        </p:spPr>
      </p:pic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B0DCBF4B-A384-C7AC-F112-00AFFE4F7D65}"/>
              </a:ext>
            </a:extLst>
          </p:cNvPr>
          <p:cNvSpPr txBox="1"/>
          <p:nvPr/>
        </p:nvSpPr>
        <p:spPr>
          <a:xfrm>
            <a:off x="4139012" y="769524"/>
            <a:ext cx="452573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b="1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   เตียวเลี้ยว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นายทหารของโจโฉจึงอาสาเกลี้ยกล่อมกวนอูให้เข้ารับราชการกับโจโฉ โดยกล่าวกับกวนอูว่า หากท่านแหกด่านคิดสู้ตายกับกองทัพโจโฉ ท่านจะมีความผิด ๓ ประการ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รูปภาพ 3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8261BAA3-B7D4-8E5C-B50D-3A0168AA47B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5658" y="769524"/>
            <a:ext cx="4486342" cy="6102123"/>
          </a:xfrm>
          <a:prstGeom prst="rect">
            <a:avLst/>
          </a:prstGeom>
        </p:spPr>
      </p:pic>
      <p:pic>
        <p:nvPicPr>
          <p:cNvPr id="5" name="รูปภาพ 4">
            <a:extLst>
              <a:ext uri="{FF2B5EF4-FFF2-40B4-BE49-F238E27FC236}">
                <a16:creationId xmlns="" xmlns:a16="http://schemas.microsoft.com/office/drawing/2014/main" id="{875E34CE-7CDF-FC28-1926-2CD4799EC8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201" b="98351" l="9961" r="90951">
                        <a14:foregroundMark x1="68359" y1="93750" x2="56966" y2="89149"/>
                        <a14:foregroundMark x1="79102" y1="98351" x2="63411" y2="94097"/>
                        <a14:foregroundMark x1="90951" y1="66233" x2="85742" y2="65017"/>
                        <a14:foregroundMark x1="45703" y1="9201" x2="48112" y2="9549"/>
                        <a14:backgroundMark x1="35742" y1="38628" x2="35742" y2="38628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638093" y="1633900"/>
            <a:ext cx="6734093" cy="5237747"/>
          </a:xfrm>
          <a:prstGeom prst="rect">
            <a:avLst/>
          </a:prstGeom>
        </p:spPr>
      </p:pic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B6E29D8E-268D-34D6-2ECF-9E344892465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66" y="50799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81298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วงรี 5">
            <a:extLst>
              <a:ext uri="{FF2B5EF4-FFF2-40B4-BE49-F238E27FC236}">
                <a16:creationId xmlns="" xmlns:a16="http://schemas.microsoft.com/office/drawing/2014/main" id="{4660F881-4965-2341-5691-E6007E63D6F4}"/>
              </a:ext>
            </a:extLst>
          </p:cNvPr>
          <p:cNvSpPr>
            <a:spLocks/>
          </p:cNvSpPr>
          <p:nvPr/>
        </p:nvSpPr>
        <p:spPr>
          <a:xfrm>
            <a:off x="4513451" y="3079883"/>
            <a:ext cx="4803527" cy="2774060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วงรี 5">
            <a:extLst>
              <a:ext uri="{FF2B5EF4-FFF2-40B4-BE49-F238E27FC236}">
                <a16:creationId xmlns="" xmlns:a16="http://schemas.microsoft.com/office/drawing/2014/main" id="{3F1F820D-A708-BC8C-5B48-30109D1BAA63}"/>
              </a:ext>
            </a:extLst>
          </p:cNvPr>
          <p:cNvSpPr>
            <a:spLocks/>
          </p:cNvSpPr>
          <p:nvPr/>
        </p:nvSpPr>
        <p:spPr>
          <a:xfrm>
            <a:off x="7370256" y="224546"/>
            <a:ext cx="4608130" cy="2369881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328CCACC-E6AC-1284-C243-7EF2AECF631F}"/>
              </a:ext>
            </a:extLst>
          </p:cNvPr>
          <p:cNvSpPr>
            <a:spLocks/>
          </p:cNvSpPr>
          <p:nvPr/>
        </p:nvSpPr>
        <p:spPr>
          <a:xfrm>
            <a:off x="203020" y="224546"/>
            <a:ext cx="4608130" cy="277405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C870F8E0-DBBC-6DC0-6F50-DB5A63EEEE25}"/>
              </a:ext>
            </a:extLst>
          </p:cNvPr>
          <p:cNvSpPr txBox="1"/>
          <p:nvPr/>
        </p:nvSpPr>
        <p:spPr>
          <a:xfrm>
            <a:off x="556760" y="441685"/>
            <a:ext cx="4272095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ความผิดข้อที่ ๑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เล่าปี่ กวนอู และ เตียว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หุย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ได้สาบานเป็นพี่น้องกันที่สวนดอกท้อ ว่าแม้ไม่ได้เกิดวันเดือนปีเดียวกัน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ก็ขอตายวันเดือนปีเดียวกัน หากกวนอูถึงแก่ความตายทุกคนจึงต้องตาย</a:t>
            </a:r>
          </a:p>
        </p:txBody>
      </p:sp>
      <p:sp>
        <p:nvSpPr>
          <p:cNvPr id="8" name="กล่องข้อความ 7">
            <a:extLst>
              <a:ext uri="{FF2B5EF4-FFF2-40B4-BE49-F238E27FC236}">
                <a16:creationId xmlns="" xmlns:a16="http://schemas.microsoft.com/office/drawing/2014/main" id="{1144D3E6-C99B-69B2-505A-0ABDC13D6F1A}"/>
              </a:ext>
            </a:extLst>
          </p:cNvPr>
          <p:cNvSpPr txBox="1"/>
          <p:nvPr/>
        </p:nvSpPr>
        <p:spPr>
          <a:xfrm>
            <a:off x="7710986" y="501643"/>
            <a:ext cx="4081420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ความผิดข้อที่ ๓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เล่าปี่ฝากครอบครัวของตนแก่กวนอู หากกวนอูตาย ก็จะถือเป็นความผิดเพราะหากกวนอูตาย ก็ย่อมไม่มีใครดูแลครอบครัวของเล่าปี่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sp>
        <p:nvSpPr>
          <p:cNvPr id="10" name="กล่องข้อความ 9">
            <a:extLst>
              <a:ext uri="{FF2B5EF4-FFF2-40B4-BE49-F238E27FC236}">
                <a16:creationId xmlns="" xmlns:a16="http://schemas.microsoft.com/office/drawing/2014/main" id="{E0BBEAFD-B20C-8487-2C2F-C76338526D55}"/>
              </a:ext>
            </a:extLst>
          </p:cNvPr>
          <p:cNvSpPr txBox="1"/>
          <p:nvPr/>
        </p:nvSpPr>
        <p:spPr>
          <a:xfrm>
            <a:off x="4828855" y="3337873"/>
            <a:ext cx="4488124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ความผิดข้อที่ ๒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	เล่าปี่ ซึ่งเป็นเชื้อพระวงศ์คิดกอบกู้บ้านเมือง บัดนี้เล่าปี่ยังไม่สำเร็จการใหญ่ หากกวนอ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ูต้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องตายลงเสียก่อน ก็จะถือเป็นความผิดเพราะมิได้อยู่ช่วยงานเล่าปี่ให้สำเร็จการใหญ่</a:t>
            </a:r>
          </a:p>
        </p:txBody>
      </p:sp>
      <p:pic>
        <p:nvPicPr>
          <p:cNvPr id="9" name="รูปภาพ 8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7C34BBAE-96B0-BDF9-0022-6F62A6B4117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988" y="2389246"/>
            <a:ext cx="3254816" cy="4427056"/>
          </a:xfrm>
          <a:prstGeom prst="rect">
            <a:avLst/>
          </a:prstGeom>
        </p:spPr>
      </p:pic>
      <p:pic>
        <p:nvPicPr>
          <p:cNvPr id="11" name="รูปภาพ 10">
            <a:extLst>
              <a:ext uri="{FF2B5EF4-FFF2-40B4-BE49-F238E27FC236}">
                <a16:creationId xmlns="" xmlns:a16="http://schemas.microsoft.com/office/drawing/2014/main" id="{406DEFA1-C156-08E8-FFFD-A598564E55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201" b="98351" l="9961" r="90951">
                        <a14:foregroundMark x1="68359" y1="93750" x2="56966" y2="89149"/>
                        <a14:foregroundMark x1="79102" y1="98351" x2="63411" y2="94097"/>
                        <a14:foregroundMark x1="90951" y1="66233" x2="85742" y2="65017"/>
                        <a14:foregroundMark x1="45703" y1="9201" x2="48112" y2="9549"/>
                        <a14:backgroundMark x1="35742" y1="38628" x2="35742" y2="38628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638094" y="2370071"/>
            <a:ext cx="5787609" cy="4501576"/>
          </a:xfrm>
          <a:prstGeom prst="rect">
            <a:avLst/>
          </a:prstGeom>
        </p:spPr>
      </p:pic>
      <p:pic>
        <p:nvPicPr>
          <p:cNvPr id="12" name="รูปภาพ 11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C7126DA7-7C22-F350-1060-EF46DC08EFE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728" y="6354947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55183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วงรี 5">
            <a:extLst>
              <a:ext uri="{FF2B5EF4-FFF2-40B4-BE49-F238E27FC236}">
                <a16:creationId xmlns="" xmlns:a16="http://schemas.microsoft.com/office/drawing/2014/main" id="{16357EA6-2750-8591-0BC3-F95091087D6C}"/>
              </a:ext>
            </a:extLst>
          </p:cNvPr>
          <p:cNvSpPr>
            <a:spLocks/>
          </p:cNvSpPr>
          <p:nvPr/>
        </p:nvSpPr>
        <p:spPr>
          <a:xfrm>
            <a:off x="271416" y="264015"/>
            <a:ext cx="4472915" cy="144644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วงรี 5">
            <a:extLst>
              <a:ext uri="{FF2B5EF4-FFF2-40B4-BE49-F238E27FC236}">
                <a16:creationId xmlns="" xmlns:a16="http://schemas.microsoft.com/office/drawing/2014/main" id="{3C8418D7-CC73-C322-D670-6F913A911AA2}"/>
              </a:ext>
            </a:extLst>
          </p:cNvPr>
          <p:cNvSpPr>
            <a:spLocks/>
          </p:cNvSpPr>
          <p:nvPr/>
        </p:nvSpPr>
        <p:spPr>
          <a:xfrm>
            <a:off x="391512" y="2843589"/>
            <a:ext cx="3688597" cy="1628646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วงรี 5">
            <a:extLst>
              <a:ext uri="{FF2B5EF4-FFF2-40B4-BE49-F238E27FC236}">
                <a16:creationId xmlns="" xmlns:a16="http://schemas.microsoft.com/office/drawing/2014/main" id="{58B68999-CBA7-BE99-5358-8B600EDF9342}"/>
              </a:ext>
            </a:extLst>
          </p:cNvPr>
          <p:cNvSpPr>
            <a:spLocks/>
          </p:cNvSpPr>
          <p:nvPr/>
        </p:nvSpPr>
        <p:spPr>
          <a:xfrm>
            <a:off x="271416" y="4591455"/>
            <a:ext cx="5220331" cy="2008354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D85E1798-C17A-09C9-88D9-AC50C33F1A65}"/>
              </a:ext>
            </a:extLst>
          </p:cNvPr>
          <p:cNvSpPr/>
          <p:nvPr/>
        </p:nvSpPr>
        <p:spPr>
          <a:xfrm>
            <a:off x="8215952" y="309492"/>
            <a:ext cx="3179929" cy="1560251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B1268DEA-B1F4-31CB-5818-65C7FEB1AE6E}"/>
              </a:ext>
            </a:extLst>
          </p:cNvPr>
          <p:cNvSpPr txBox="1"/>
          <p:nvPr/>
        </p:nvSpPr>
        <p:spPr>
          <a:xfrm>
            <a:off x="539125" y="505967"/>
            <a:ext cx="403472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ในที่สุดกวนอูตัดสินใจยอม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แต่ขอคำมั่นสัญญา ๓ ประการ ให้เตียวเลี้ยว นำไปบอกกับโจโฉ ว่า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	 	 	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0E3FD3F7-3AB6-118F-EF1E-A766F5D88D5D}"/>
              </a:ext>
            </a:extLst>
          </p:cNvPr>
          <p:cNvSpPr txBox="1"/>
          <p:nvPr/>
        </p:nvSpPr>
        <p:spPr>
          <a:xfrm>
            <a:off x="8512058" y="539202"/>
            <a:ext cx="288382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๓. ถ้ารู้ว่าเล่าปี่อยู่ที่ใด ตนก็จะไปหา แม้จะไม่ได้ร่ำลาโจโฉก่อนก็ตาม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sp>
        <p:nvSpPr>
          <p:cNvPr id="9" name="กล่องข้อความ 8">
            <a:extLst>
              <a:ext uri="{FF2B5EF4-FFF2-40B4-BE49-F238E27FC236}">
                <a16:creationId xmlns="" xmlns:a16="http://schemas.microsoft.com/office/drawing/2014/main" id="{CC29D346-F983-B0B2-D729-3E8F193E887F}"/>
              </a:ext>
            </a:extLst>
          </p:cNvPr>
          <p:cNvSpPr txBox="1"/>
          <p:nvPr/>
        </p:nvSpPr>
        <p:spPr>
          <a:xfrm>
            <a:off x="558120" y="4910929"/>
            <a:ext cx="479334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๒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ขอป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ฎิบั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ติต่อพี่สะใภ้ของตน(นางกำ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ฮูห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ยินและ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บิฮูห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ยิน) โดยใช้เงินเบี้ยหวัดของเล่าปี่ที่เคยได้พระราชทานมาให้พี่สะใภ้ทั้งสอง และห้ามผู้ใดมากล้ำกรายเข้าถึงประตู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="" xmlns:a16="http://schemas.microsoft.com/office/drawing/2014/main" id="{35D0C224-B1BA-266C-3B46-C85C30710FA8}"/>
              </a:ext>
            </a:extLst>
          </p:cNvPr>
          <p:cNvSpPr txBox="1"/>
          <p:nvPr/>
        </p:nvSpPr>
        <p:spPr>
          <a:xfrm>
            <a:off x="558120" y="3173206"/>
            <a:ext cx="352198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๑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.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ขอเป็นข้าพระเจ้าเหี้ยน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เต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้ตามที่เคยสาบานไว้กับเล่าปี่และเตียว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หุย</a:t>
            </a:r>
            <a:endParaRPr lang="th-TH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0" name="รูปภาพ 9">
            <a:extLst>
              <a:ext uri="{FF2B5EF4-FFF2-40B4-BE49-F238E27FC236}">
                <a16:creationId xmlns="" xmlns:a16="http://schemas.microsoft.com/office/drawing/2014/main" id="{72A4C1D5-EF86-6DA2-1E1D-59985A12E5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201" b="98351" l="9961" r="90951">
                        <a14:foregroundMark x1="68359" y1="93750" x2="56966" y2="89149"/>
                        <a14:foregroundMark x1="79102" y1="98351" x2="63411" y2="94097"/>
                        <a14:foregroundMark x1="90951" y1="66233" x2="85742" y2="65017"/>
                        <a14:foregroundMark x1="45703" y1="9201" x2="48112" y2="9549"/>
                        <a14:backgroundMark x1="35742" y1="38628" x2="35742" y2="38628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939" y="1622298"/>
            <a:ext cx="6513095" cy="5237747"/>
          </a:xfrm>
          <a:prstGeom prst="rect">
            <a:avLst/>
          </a:prstGeom>
        </p:spPr>
      </p:pic>
      <p:pic>
        <p:nvPicPr>
          <p:cNvPr id="12" name="รูปภาพ 11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8A10A7E2-265A-6C76-B115-59A2EB29140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3484" y="644180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7602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224B7D6C-92A6-2F10-2668-CAD66257326E}"/>
              </a:ext>
            </a:extLst>
          </p:cNvPr>
          <p:cNvSpPr>
            <a:spLocks/>
          </p:cNvSpPr>
          <p:nvPr/>
        </p:nvSpPr>
        <p:spPr>
          <a:xfrm>
            <a:off x="2883890" y="403710"/>
            <a:ext cx="6478291" cy="311515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3E77DD63-9ECB-5D6C-AC78-AA6DBDEE1A4E}"/>
              </a:ext>
            </a:extLst>
          </p:cNvPr>
          <p:cNvSpPr txBox="1"/>
          <p:nvPr/>
        </p:nvSpPr>
        <p:spPr>
          <a:xfrm>
            <a:off x="3093290" y="873457"/>
            <a:ext cx="6005420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8000">
              <a:spcBef>
                <a:spcPts val="600"/>
              </a:spcBef>
            </a:pP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	โจโฉตกลงให้คำมั่นสัญญา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กั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บกวนอู ตั้งแต่นั้น กวนอู จึงต้องอยู่รับราชการในสังกัดของโจโฉ โจโฉพยามที่จะซื้อใจกวนอู อยู่ทุกวันมิได้ขาด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สามวันแต่งโต๊ะเลี้ยงทีหนึ่ง อีกทั้งพากวนอูไปเฝ้าพระเจ้าเหี้ยน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เต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้ กวนอูได้รับพระราชทานนามว่า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800" b="1" dirty="0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‘บีเยียงก</a:t>
            </a:r>
            <a:r>
              <a:rPr lang="th-TH" sz="2800" b="1" dirty="0" err="1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๋ง</a:t>
            </a:r>
            <a:r>
              <a:rPr lang="th-TH" sz="2800" b="1" dirty="0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’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แปลว่า เจ้าหนวดงาม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รูปภาพ 3">
            <a:extLst>
              <a:ext uri="{FF2B5EF4-FFF2-40B4-BE49-F238E27FC236}">
                <a16:creationId xmlns="" xmlns:a16="http://schemas.microsoft.com/office/drawing/2014/main" id="{9A797DBC-5D3E-33FC-ECF5-9D86DD55B46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6373272" y="873457"/>
            <a:ext cx="5376552" cy="6031094"/>
          </a:xfrm>
          <a:prstGeom prst="rect">
            <a:avLst/>
          </a:prstGeom>
        </p:spPr>
      </p:pic>
      <p:pic>
        <p:nvPicPr>
          <p:cNvPr id="6" name="รูปภาพ 5">
            <a:extLst>
              <a:ext uri="{FF2B5EF4-FFF2-40B4-BE49-F238E27FC236}">
                <a16:creationId xmlns="" xmlns:a16="http://schemas.microsoft.com/office/drawing/2014/main" id="{BB1E2D4A-41B4-C339-ACDF-11705CC539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201" b="98351" l="9961" r="90951">
                        <a14:foregroundMark x1="68359" y1="93750" x2="56966" y2="89149"/>
                        <a14:foregroundMark x1="79102" y1="98351" x2="63411" y2="94097"/>
                        <a14:foregroundMark x1="90951" y1="66233" x2="85742" y2="65017"/>
                        <a14:foregroundMark x1="45703" y1="9201" x2="48112" y2="9549"/>
                        <a14:backgroundMark x1="35742" y1="38628" x2="35742" y2="38628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445588" y="2315632"/>
            <a:ext cx="5899904" cy="4588919"/>
          </a:xfrm>
          <a:prstGeom prst="rect">
            <a:avLst/>
          </a:prstGeom>
        </p:spPr>
      </p:pic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81857DF5-EF0D-72F1-EE5E-4C4055D867A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72" y="19961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06218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รูปภาพ 6">
            <a:extLst>
              <a:ext uri="{FF2B5EF4-FFF2-40B4-BE49-F238E27FC236}">
                <a16:creationId xmlns="" xmlns:a16="http://schemas.microsoft.com/office/drawing/2014/main" id="{45677B60-6B99-8DE2-684D-A09936146B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420" b="94260" l="3820" r="47020">
                        <a14:foregroundMark x1="4960" y1="87460" x2="22980" y2="91160"/>
                        <a14:foregroundMark x1="22980" y1="91160" x2="25300" y2="64860"/>
                        <a14:foregroundMark x1="44960" y1="84740" x2="30980" y2="81260"/>
                        <a14:foregroundMark x1="30980" y1="81260" x2="21580" y2="72100"/>
                        <a14:foregroundMark x1="21580" y1="72100" x2="28000" y2="86740"/>
                        <a14:foregroundMark x1="28000" y1="86740" x2="19460" y2="93780"/>
                        <a14:foregroundMark x1="19460" y1="93780" x2="10640" y2="94020"/>
                        <a14:foregroundMark x1="10640" y1="94020" x2="38400" y2="93560"/>
                        <a14:foregroundMark x1="32080" y1="77280" x2="29140" y2="69840"/>
                        <a14:foregroundMark x1="17600" y1="59200" x2="15080" y2="88900"/>
                        <a14:foregroundMark x1="15080" y1="88900" x2="31300" y2="87540"/>
                        <a14:foregroundMark x1="31300" y1="87540" x2="23340" y2="49220"/>
                        <a14:foregroundMark x1="23340" y1="49220" x2="24380" y2="45420"/>
                        <a14:foregroundMark x1="36600" y1="94240" x2="33780" y2="86140"/>
                        <a14:foregroundMark x1="33780" y1="86140" x2="3820" y2="83620"/>
                        <a14:foregroundMark x1="9020" y1="89500" x2="28280" y2="92700"/>
                        <a14:foregroundMark x1="28280" y1="92700" x2="38860" y2="84740"/>
                        <a14:foregroundMark x1="39520" y1="85640" x2="29900" y2="79680"/>
                        <a14:foregroundMark x1="29900" y1="79680" x2="25420" y2="73320"/>
                        <a14:foregroundMark x1="25420" y1="73320" x2="15900" y2="78560"/>
                        <a14:foregroundMark x1="15900" y1="78560" x2="15220" y2="86100"/>
                        <a14:foregroundMark x1="15220" y1="86100" x2="41740" y2="84700"/>
                        <a14:foregroundMark x1="41740" y1="84700" x2="34340" y2="84300"/>
                        <a14:foregroundMark x1="34340" y1="84300" x2="34340" y2="84300"/>
                        <a14:foregroundMark x1="47020" y1="83660" x2="45560" y2="83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303" t="37102" r="52323" b="5610"/>
          <a:stretch/>
        </p:blipFill>
        <p:spPr>
          <a:xfrm>
            <a:off x="-91154" y="1978924"/>
            <a:ext cx="1909799" cy="2016399"/>
          </a:xfrm>
          <a:prstGeom prst="rect">
            <a:avLst/>
          </a:prstGeom>
        </p:spPr>
      </p:pic>
      <p:pic>
        <p:nvPicPr>
          <p:cNvPr id="6" name="รูปภาพ 5" descr="รูปภาพประกอบด้วย ในอาคาร, ของเล่น, ตกแต่ง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2B5DFDCE-BE27-1676-2A0F-EEFF9F40A97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040" b="37700" l="4500" r="46680">
                        <a14:foregroundMark x1="8280" y1="18700" x2="11260" y2="26660"/>
                        <a14:foregroundMark x1="11260" y1="26660" x2="11260" y2="26660"/>
                        <a14:foregroundMark x1="43700" y1="39000" x2="17120" y2="37900"/>
                        <a14:foregroundMark x1="17120" y1="37900" x2="21100" y2="29900"/>
                        <a14:foregroundMark x1="21100" y1="29900" x2="36340" y2="30320"/>
                        <a14:foregroundMark x1="36340" y1="30320" x2="29440" y2="36300"/>
                        <a14:foregroundMark x1="29440" y1="36300" x2="33700" y2="28300"/>
                        <a14:foregroundMark x1="33700" y1="28300" x2="43420" y2="33880"/>
                        <a14:foregroundMark x1="43420" y1="33880" x2="4500" y2="28060"/>
                        <a14:foregroundMark x1="43900" y1="30840" x2="39400" y2="37700"/>
                        <a14:foregroundMark x1="39400" y1="37700" x2="33340" y2="36220"/>
                        <a14:foregroundMark x1="46080" y1="34040" x2="45100" y2="31840"/>
                        <a14:foregroundMark x1="46680" y1="24080" x2="44100" y2="24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59602"/>
          <a:stretch/>
        </p:blipFill>
        <p:spPr>
          <a:xfrm>
            <a:off x="8891659" y="2456814"/>
            <a:ext cx="2272209" cy="1835855"/>
          </a:xfrm>
          <a:prstGeom prst="rect">
            <a:avLst/>
          </a:prstGeom>
        </p:spPr>
      </p:pic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5C3364D1-89CA-9206-06D1-338BF35E2C75}"/>
              </a:ext>
            </a:extLst>
          </p:cNvPr>
          <p:cNvSpPr>
            <a:spLocks/>
          </p:cNvSpPr>
          <p:nvPr/>
        </p:nvSpPr>
        <p:spPr>
          <a:xfrm>
            <a:off x="4763069" y="4858603"/>
            <a:ext cx="3588292" cy="1762754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rgbClr val="F5F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07EFDB06-C3B6-7F59-9A99-5B1012B34987}"/>
              </a:ext>
            </a:extLst>
          </p:cNvPr>
          <p:cNvSpPr txBox="1"/>
          <p:nvPr/>
        </p:nvSpPr>
        <p:spPr>
          <a:xfrm>
            <a:off x="5051952" y="5090801"/>
            <a:ext cx="329940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cha8lucy" panose="02000000000000000000" pitchFamily="2" charset="0"/>
                <a:cs typeface="tcha8lucy" panose="02000000000000000000" pitchFamily="2" charset="0"/>
              </a:rPr>
              <a:t>1</a:t>
            </a: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 ลี้ </a:t>
            </a:r>
            <a:r>
              <a:rPr lang="en-US" sz="2000" dirty="0">
                <a:latin typeface="tcha8lucy" panose="02000000000000000000" pitchFamily="2" charset="0"/>
                <a:cs typeface="tcha8lucy" panose="02000000000000000000" pitchFamily="2" charset="0"/>
              </a:rPr>
              <a:t>=</a:t>
            </a: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en-US" sz="2000" dirty="0">
                <a:latin typeface="tcha8lucy" panose="02000000000000000000" pitchFamily="2" charset="0"/>
                <a:cs typeface="tcha8lucy" panose="02000000000000000000" pitchFamily="2" charset="0"/>
              </a:rPr>
              <a:t>500</a:t>
            </a: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 เมตร</a:t>
            </a:r>
            <a:b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en-US" sz="2000" dirty="0">
                <a:latin typeface="tcha8lucy" panose="02000000000000000000" pitchFamily="2" charset="0"/>
                <a:cs typeface="tcha8lucy" panose="02000000000000000000" pitchFamily="2" charset="0"/>
              </a:rPr>
              <a:t>1,000</a:t>
            </a: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 ลี้</a:t>
            </a:r>
            <a:r>
              <a:rPr lang="en-US" sz="2000" dirty="0">
                <a:latin typeface="tcha8lucy" panose="02000000000000000000" pitchFamily="2" charset="0"/>
                <a:cs typeface="tcha8lucy" panose="02000000000000000000" pitchFamily="2" charset="0"/>
              </a:rPr>
              <a:t> = 500 </a:t>
            </a: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กิโลเมตร</a:t>
            </a:r>
            <a:b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ขนาดลำตัวสูง </a:t>
            </a:r>
            <a:r>
              <a:rPr lang="en-US" sz="2000" dirty="0">
                <a:latin typeface="tcha8lucy" panose="02000000000000000000" pitchFamily="2" charset="0"/>
                <a:cs typeface="tcha8lucy" panose="02000000000000000000" pitchFamily="2" charset="0"/>
              </a:rPr>
              <a:t>8</a:t>
            </a: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 ฟุต ยาว </a:t>
            </a:r>
            <a:r>
              <a:rPr lang="en-US" sz="2000" dirty="0">
                <a:latin typeface="tcha8lucy" panose="02000000000000000000" pitchFamily="2" charset="0"/>
                <a:cs typeface="tcha8lucy" panose="02000000000000000000" pitchFamily="2" charset="0"/>
              </a:rPr>
              <a:t>10</a:t>
            </a: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 ฟุต</a:t>
            </a:r>
            <a:b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000" dirty="0">
                <a:latin typeface="tcha8lucy" panose="02000000000000000000" pitchFamily="2" charset="0"/>
                <a:cs typeface="tcha8lucy" panose="02000000000000000000" pitchFamily="2" charset="0"/>
              </a:rPr>
              <a:t>ลำตัวสีน้ำตาลแดง</a:t>
            </a:r>
            <a:endParaRPr lang="en-US" sz="20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รูปภาพ 3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D3819B8D-9306-F1FC-3519-B6D5020FE8A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9" b="7797"/>
          <a:stretch/>
        </p:blipFill>
        <p:spPr>
          <a:xfrm>
            <a:off x="154470" y="1166579"/>
            <a:ext cx="4984663" cy="5699655"/>
          </a:xfrm>
          <a:prstGeom prst="rect">
            <a:avLst/>
          </a:prstGeom>
        </p:spPr>
      </p:pic>
      <p:sp>
        <p:nvSpPr>
          <p:cNvPr id="8" name="วงรี 5">
            <a:extLst>
              <a:ext uri="{FF2B5EF4-FFF2-40B4-BE49-F238E27FC236}">
                <a16:creationId xmlns="" xmlns:a16="http://schemas.microsoft.com/office/drawing/2014/main" id="{48B96467-39EF-66B0-E2D1-1FFFBD7DD767}"/>
              </a:ext>
            </a:extLst>
          </p:cNvPr>
          <p:cNvSpPr>
            <a:spLocks/>
          </p:cNvSpPr>
          <p:nvPr/>
        </p:nvSpPr>
        <p:spPr>
          <a:xfrm>
            <a:off x="3263579" y="673746"/>
            <a:ext cx="4577662" cy="201639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กล่องข้อความ 8">
            <a:extLst>
              <a:ext uri="{FF2B5EF4-FFF2-40B4-BE49-F238E27FC236}">
                <a16:creationId xmlns="" xmlns:a16="http://schemas.microsoft.com/office/drawing/2014/main" id="{BFAC6243-188F-0F7F-FB68-2E4B71E5EC84}"/>
              </a:ext>
            </a:extLst>
          </p:cNvPr>
          <p:cNvSpPr txBox="1"/>
          <p:nvPr/>
        </p:nvSpPr>
        <p:spPr>
          <a:xfrm>
            <a:off x="3630693" y="944569"/>
            <a:ext cx="390093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วันหนึ่งโจโฉเห็นม้าของกวนอูผอมโซ จึงยก </a:t>
            </a:r>
            <a:r>
              <a:rPr lang="th-TH" sz="2800" b="1" dirty="0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ม้าเซ็ก</a:t>
            </a:r>
            <a:r>
              <a:rPr lang="th-TH" sz="2800" b="1" dirty="0" err="1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เธาว์</a:t>
            </a:r>
            <a:r>
              <a:rPr lang="th-TH" sz="2800" b="1" dirty="0">
                <a:solidFill>
                  <a:srgbClr val="C0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ซึ่งเคยเป็นม้าฝีเท้าดีของลิโป้ ม้าเซ็ก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เธาว์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มีกำลังมากวิ่งได้วันละพันลี้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0" name="รูปภาพ 9">
            <a:extLst>
              <a:ext uri="{FF2B5EF4-FFF2-40B4-BE49-F238E27FC236}">
                <a16:creationId xmlns="" xmlns:a16="http://schemas.microsoft.com/office/drawing/2014/main" id="{EDE95622-52CC-03B5-56E2-DB4F37362482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6792879" y="804635"/>
            <a:ext cx="5409414" cy="6067956"/>
          </a:xfrm>
          <a:prstGeom prst="rect">
            <a:avLst/>
          </a:prstGeom>
        </p:spPr>
      </p:pic>
      <p:sp>
        <p:nvSpPr>
          <p:cNvPr id="12" name="กล่องข้อความ 11">
            <a:extLst>
              <a:ext uri="{FF2B5EF4-FFF2-40B4-BE49-F238E27FC236}">
                <a16:creationId xmlns="" xmlns:a16="http://schemas.microsoft.com/office/drawing/2014/main" id="{19064C7B-C567-E16C-F779-E513D3792069}"/>
              </a:ext>
            </a:extLst>
          </p:cNvPr>
          <p:cNvSpPr txBox="1"/>
          <p:nvPr/>
        </p:nvSpPr>
        <p:spPr>
          <a:xfrm>
            <a:off x="8234868" y="646950"/>
            <a:ext cx="22722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solidFill>
                  <a:schemeClr val="bg1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  เสี่ยโจสาย</a:t>
            </a:r>
            <a:r>
              <a:rPr lang="th-TH" sz="2400" dirty="0" err="1">
                <a:solidFill>
                  <a:schemeClr val="bg1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เปย์</a:t>
            </a:r>
            <a:endParaRPr lang="en-US" sz="2400" dirty="0">
              <a:solidFill>
                <a:schemeClr val="bg1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2" name="Ink 21">
                <a:extLst>
                  <a:ext uri="{FF2B5EF4-FFF2-40B4-BE49-F238E27FC236}">
                    <a16:creationId xmlns="" xmlns:a16="http://schemas.microsoft.com/office/drawing/2014/main" id="{63BFF1F9-0C14-A7CC-66F6-463A3842BEED}"/>
                  </a:ext>
                </a:extLst>
              </p14:cNvPr>
              <p14:cNvContentPartPr/>
              <p14:nvPr/>
            </p14:nvContentPartPr>
            <p14:xfrm>
              <a:off x="9789381" y="1426859"/>
              <a:ext cx="256320" cy="1735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63BFF1F9-0C14-A7CC-66F6-463A3842BEE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771381" y="1409219"/>
                <a:ext cx="291960" cy="20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9" name="Ink 28">
                <a:extLst>
                  <a:ext uri="{FF2B5EF4-FFF2-40B4-BE49-F238E27FC236}">
                    <a16:creationId xmlns="" xmlns:a16="http://schemas.microsoft.com/office/drawing/2014/main" id="{973A1CC8-602D-C825-6092-EEA02984269D}"/>
                  </a:ext>
                </a:extLst>
              </p14:cNvPr>
              <p14:cNvContentPartPr/>
              <p14:nvPr/>
            </p14:nvContentPartPr>
            <p14:xfrm>
              <a:off x="9776061" y="1166579"/>
              <a:ext cx="181800" cy="3981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973A1CC8-602D-C825-6092-EEA02984269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758061" y="1148939"/>
                <a:ext cx="217440" cy="433800"/>
              </a:xfrm>
              <a:prstGeom prst="rect">
                <a:avLst/>
              </a:prstGeom>
            </p:spPr>
          </p:pic>
        </mc:Fallback>
      </mc:AlternateContent>
      <p:pic>
        <p:nvPicPr>
          <p:cNvPr id="13" name="รูปภาพ 12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20D676DD-2932-FCBA-0FB2-F03800212B32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19285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ลูกโป่งความคิด: ก้อนเมฆ 1">
            <a:extLst>
              <a:ext uri="{FF2B5EF4-FFF2-40B4-BE49-F238E27FC236}">
                <a16:creationId xmlns="" xmlns:a16="http://schemas.microsoft.com/office/drawing/2014/main" id="{0C9CB845-9620-FA25-D194-61F3D4556EF1}"/>
              </a:ext>
            </a:extLst>
          </p:cNvPr>
          <p:cNvSpPr/>
          <p:nvPr/>
        </p:nvSpPr>
        <p:spPr>
          <a:xfrm>
            <a:off x="127379" y="2593395"/>
            <a:ext cx="2253268" cy="1866940"/>
          </a:xfrm>
          <a:prstGeom prst="cloudCallout">
            <a:avLst>
              <a:gd name="adj1" fmla="val 76965"/>
              <a:gd name="adj2" fmla="val 9708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CB85A512-2EC9-4F83-C3F2-3FC7E522823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5450237" y="66061"/>
            <a:ext cx="6054825" cy="6791939"/>
          </a:xfrm>
          <a:prstGeom prst="rect">
            <a:avLst/>
          </a:prstGeom>
        </p:spPr>
      </p:pic>
      <p:sp>
        <p:nvSpPr>
          <p:cNvPr id="8" name="คำบรรยายภาพ: วงรี 7">
            <a:extLst>
              <a:ext uri="{FF2B5EF4-FFF2-40B4-BE49-F238E27FC236}">
                <a16:creationId xmlns="" xmlns:a16="http://schemas.microsoft.com/office/drawing/2014/main" id="{38628F3B-3E1F-F7FA-FD3D-E8AA641A6DDF}"/>
              </a:ext>
            </a:extLst>
          </p:cNvPr>
          <p:cNvSpPr/>
          <p:nvPr/>
        </p:nvSpPr>
        <p:spPr>
          <a:xfrm>
            <a:off x="398949" y="168434"/>
            <a:ext cx="3064046" cy="2147224"/>
          </a:xfrm>
          <a:prstGeom prst="wedgeEllipseCallout">
            <a:avLst>
              <a:gd name="adj1" fmla="val 35049"/>
              <a:gd name="adj2" fmla="val 77373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5C3364D1-89CA-9206-06D1-338BF35E2C75}"/>
              </a:ext>
            </a:extLst>
          </p:cNvPr>
          <p:cNvSpPr>
            <a:spLocks/>
          </p:cNvSpPr>
          <p:nvPr/>
        </p:nvSpPr>
        <p:spPr>
          <a:xfrm>
            <a:off x="6323308" y="4004141"/>
            <a:ext cx="5741313" cy="2683261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07EFDB06-C3B6-7F59-9A99-5B1012B34987}"/>
              </a:ext>
            </a:extLst>
          </p:cNvPr>
          <p:cNvSpPr txBox="1"/>
          <p:nvPr/>
        </p:nvSpPr>
        <p:spPr>
          <a:xfrm>
            <a:off x="6714467" y="4365607"/>
            <a:ext cx="522292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โจโฉจึงมีความวิตกยิ่งนัก ใจหนึ่งก็ชื่นชม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กวนอูว่ามีความกตัญญูหาผู้ใดเสมอมิได้ แต่อีกใจหนึ่งรู้สึกน้อยใจที่พยายามเลี้ยงดูกวนอูด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้วย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ทรัพย์สมบัติและยศศักดิ์เท่าใด ก็ไม่สามารถทำให้กวนอูเสื่อมความภักดีต่อเล่าปี่ได้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sp>
        <p:nvSpPr>
          <p:cNvPr id="7" name="กล่องข้อความ 6">
            <a:extLst>
              <a:ext uri="{FF2B5EF4-FFF2-40B4-BE49-F238E27FC236}">
                <a16:creationId xmlns="" xmlns:a16="http://schemas.microsoft.com/office/drawing/2014/main" id="{91A67FAB-3688-1483-E4F2-F479AEB1B487}"/>
              </a:ext>
            </a:extLst>
          </p:cNvPr>
          <p:cNvSpPr txBox="1"/>
          <p:nvPr/>
        </p:nvSpPr>
        <p:spPr>
          <a:xfrm>
            <a:off x="806419" y="168434"/>
            <a:ext cx="233064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ดีจริงวันใดเมื่อเรารู้ข่าวว่าท่านพี่เล่าปี่อยู่ที่ใด เราจะได้ไปหาเล่าปี่ได้เร็วขึ้น </a:t>
            </a:r>
            <a:endParaRPr lang="en-US" sz="2400" dirty="0"/>
          </a:p>
        </p:txBody>
      </p:sp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9191E969-A92B-2A1C-249F-8F507F45F32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9" b="7797"/>
          <a:stretch/>
        </p:blipFill>
        <p:spPr>
          <a:xfrm>
            <a:off x="1930973" y="1415666"/>
            <a:ext cx="4783493" cy="5469630"/>
          </a:xfrm>
          <a:prstGeom prst="rect">
            <a:avLst/>
          </a:prstGeom>
        </p:spPr>
      </p:pic>
      <p:sp>
        <p:nvSpPr>
          <p:cNvPr id="10" name="กล่องข้อความ 9">
            <a:extLst>
              <a:ext uri="{FF2B5EF4-FFF2-40B4-BE49-F238E27FC236}">
                <a16:creationId xmlns="" xmlns:a16="http://schemas.microsoft.com/office/drawing/2014/main" id="{C4797F64-2E47-956A-2D51-0576008F5570}"/>
              </a:ext>
            </a:extLst>
          </p:cNvPr>
          <p:cNvSpPr txBox="1"/>
          <p:nvPr/>
        </p:nvSpPr>
        <p:spPr>
          <a:xfrm>
            <a:off x="7054380" y="489734"/>
            <a:ext cx="19097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dirty="0">
                <a:solidFill>
                  <a:schemeClr val="bg1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>
                <a:solidFill>
                  <a:schemeClr val="bg1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สาย</a:t>
            </a:r>
            <a:r>
              <a:rPr lang="th-TH" sz="2400" dirty="0" err="1">
                <a:solidFill>
                  <a:schemeClr val="bg1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เปย์</a:t>
            </a:r>
            <a:r>
              <a:rPr lang="th-TH" sz="2400" dirty="0">
                <a:solidFill>
                  <a:schemeClr val="bg1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เสียใจ</a:t>
            </a:r>
            <a:endParaRPr lang="en-US" sz="2800" dirty="0">
              <a:solidFill>
                <a:schemeClr val="bg1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E4CE59A2-0D80-9B7F-E73D-7F920E42C14F}"/>
                  </a:ext>
                </a:extLst>
              </p14:cNvPr>
              <p14:cNvContentPartPr/>
              <p14:nvPr/>
            </p14:nvContentPartPr>
            <p14:xfrm>
              <a:off x="8301075" y="1269643"/>
              <a:ext cx="256320" cy="1735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4CE59A2-0D80-9B7F-E73D-7F920E42C14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283075" y="1252003"/>
                <a:ext cx="291960" cy="20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23AC665B-A206-5E11-0E5C-0AFB32CB7FA6}"/>
                  </a:ext>
                </a:extLst>
              </p14:cNvPr>
              <p14:cNvContentPartPr/>
              <p14:nvPr/>
            </p14:nvContentPartPr>
            <p14:xfrm>
              <a:off x="8287755" y="1009363"/>
              <a:ext cx="181800" cy="3981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3AC665B-A206-5E11-0E5C-0AFB32CB7FA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269755" y="991723"/>
                <a:ext cx="217440" cy="433800"/>
              </a:xfrm>
              <a:prstGeom prst="rect">
                <a:avLst/>
              </a:prstGeom>
            </p:spPr>
          </p:pic>
        </mc:Fallback>
      </mc:AlternateContent>
      <p:pic>
        <p:nvPicPr>
          <p:cNvPr id="13" name="รูปภาพ 12">
            <a:extLst>
              <a:ext uri="{FF2B5EF4-FFF2-40B4-BE49-F238E27FC236}">
                <a16:creationId xmlns="" xmlns:a16="http://schemas.microsoft.com/office/drawing/2014/main" id="{B82B8D3A-7D3C-D395-E9DB-6A823A6A7A4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83" y="2783903"/>
            <a:ext cx="1168480" cy="1557974"/>
          </a:xfrm>
          <a:prstGeom prst="ellipse">
            <a:avLst/>
          </a:prstGeom>
        </p:spPr>
      </p:pic>
      <p:pic>
        <p:nvPicPr>
          <p:cNvPr id="14" name="รูปภาพ 13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F25DCF3-E224-8964-FEEC-FA85AE697357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2272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คำบรรยายภาพ: สี่เหลี่ยมมุมมน 9">
            <a:extLst>
              <a:ext uri="{FF2B5EF4-FFF2-40B4-BE49-F238E27FC236}">
                <a16:creationId xmlns="" xmlns:a16="http://schemas.microsoft.com/office/drawing/2014/main" id="{6CE0D3E9-759B-B341-13FA-E9E5C3DA1469}"/>
              </a:ext>
            </a:extLst>
          </p:cNvPr>
          <p:cNvSpPr/>
          <p:nvPr/>
        </p:nvSpPr>
        <p:spPr>
          <a:xfrm>
            <a:off x="3981530" y="4120394"/>
            <a:ext cx="4832885" cy="2185261"/>
          </a:xfrm>
          <a:prstGeom prst="wedgeRoundRectCallout">
            <a:avLst>
              <a:gd name="adj1" fmla="val 66072"/>
              <a:gd name="adj2" fmla="val -50265"/>
              <a:gd name="adj3" fmla="val 16667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วงรี 5">
            <a:extLst>
              <a:ext uri="{FF2B5EF4-FFF2-40B4-BE49-F238E27FC236}">
                <a16:creationId xmlns="" xmlns:a16="http://schemas.microsoft.com/office/drawing/2014/main" id="{7BCA8736-C7ED-2118-445F-F13C58881A66}"/>
              </a:ext>
            </a:extLst>
          </p:cNvPr>
          <p:cNvSpPr>
            <a:spLocks/>
          </p:cNvSpPr>
          <p:nvPr/>
        </p:nvSpPr>
        <p:spPr>
          <a:xfrm>
            <a:off x="849521" y="38786"/>
            <a:ext cx="5347409" cy="1875295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7D68F8F5-801F-601E-DC1F-D721C9C5F6AE}"/>
              </a:ext>
            </a:extLst>
          </p:cNvPr>
          <p:cNvSpPr txBox="1"/>
          <p:nvPr/>
        </p:nvSpPr>
        <p:spPr>
          <a:xfrm>
            <a:off x="1080651" y="477257"/>
            <a:ext cx="49703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โจโฉจึงปรึกษากับเตียวเลี้ยวว่า เห็นจะเปล่าประโยชน์ที่จะเลี้ยงดูกวนอูอีกต่อไป เตียวเลี้ยวจึงอาสาไปหยั่งความคิดของกวนอู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sp>
        <p:nvSpPr>
          <p:cNvPr id="8" name="กล่องข้อความ 7">
            <a:extLst>
              <a:ext uri="{FF2B5EF4-FFF2-40B4-BE49-F238E27FC236}">
                <a16:creationId xmlns="" xmlns:a16="http://schemas.microsoft.com/office/drawing/2014/main" id="{8853256E-D813-1298-4A39-31DB9F510382}"/>
              </a:ext>
            </a:extLst>
          </p:cNvPr>
          <p:cNvSpPr txBox="1"/>
          <p:nvPr/>
        </p:nvSpPr>
        <p:spPr>
          <a:xfrm>
            <a:off x="4198505" y="4428194"/>
            <a:ext cx="461591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สำหรับโจโฉนั้น กวนอูสำนึกในบุญคุณอยู่เสมอ แต่เล่าปี่เป็นพี่ร่วมสาบาน มีคุณแก่กวนอูมาก่อน แม้ว่ากวนอูจะต้องจากโจโฉไป ก็จะไม่ลืมบุญคุณของโจโฉ</a:t>
            </a:r>
            <a:endParaRPr lang="en-US" sz="2400" dirty="0"/>
          </a:p>
        </p:txBody>
      </p:sp>
      <p:pic>
        <p:nvPicPr>
          <p:cNvPr id="7" name="รูปภาพ 6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AD18B56E-A20E-8352-7D65-C70E3D5AB0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5064" y="1852088"/>
            <a:ext cx="3649740" cy="4964214"/>
          </a:xfrm>
          <a:prstGeom prst="rect">
            <a:avLst/>
          </a:prstGeom>
        </p:spPr>
      </p:pic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EE0EC745-4AC1-D723-2E4B-B451B35A630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34360"/>
          <a:stretch/>
        </p:blipFill>
        <p:spPr>
          <a:xfrm flipH="1">
            <a:off x="-57809" y="1472339"/>
            <a:ext cx="5851838" cy="5399761"/>
          </a:xfrm>
          <a:prstGeom prst="rect">
            <a:avLst/>
          </a:prstGeom>
        </p:spPr>
      </p:pic>
      <p:pic>
        <p:nvPicPr>
          <p:cNvPr id="11" name="รูปภาพ 10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95546A3B-C5C3-7976-0F1E-AA740655533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9308" y="16933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139621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รูปภาพ 5">
            <a:extLst>
              <a:ext uri="{FF2B5EF4-FFF2-40B4-BE49-F238E27FC236}">
                <a16:creationId xmlns="" xmlns:a16="http://schemas.microsoft.com/office/drawing/2014/main" id="{62A71964-F098-7F0F-7C0F-725E10D86C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34360"/>
          <a:stretch/>
        </p:blipFill>
        <p:spPr>
          <a:xfrm flipH="1">
            <a:off x="-57809" y="0"/>
            <a:ext cx="7086406" cy="6872101"/>
          </a:xfrm>
          <a:prstGeom prst="rect">
            <a:avLst/>
          </a:prstGeom>
        </p:spPr>
      </p:pic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4E970CD4-0643-3347-40AC-EC37778A4517}"/>
              </a:ext>
            </a:extLst>
          </p:cNvPr>
          <p:cNvSpPr/>
          <p:nvPr/>
        </p:nvSpPr>
        <p:spPr>
          <a:xfrm>
            <a:off x="2238233" y="3224284"/>
            <a:ext cx="6241191" cy="3365358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77BF0777-6B7C-FED9-106D-6446AD210DE9}"/>
              </a:ext>
            </a:extLst>
          </p:cNvPr>
          <p:cNvSpPr txBox="1"/>
          <p:nvPr/>
        </p:nvSpPr>
        <p:spPr>
          <a:xfrm>
            <a:off x="2570348" y="3750608"/>
            <a:ext cx="551606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เตียวเลี้ยวนำความไปบอกโจโฉ โจโฉได้แต่ถอนหายใจ วิตกกังวลที่ไม่สามารถซื้อใจกวนอูมาจากเล่าปี่ได้ ซุน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ฮก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จึงแนะนำแก่โจโฉว่า เมื่อ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ูบ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อกว่าจะแทนคุณก่อนจากไป เพราะฉะนั้น เวลามีศึกก็อย่าให้กวนอ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อกรบ เพราะถ้ายังไม่มีความชอบ กวนอู ก็จะยังอยู่กับโจโฉเป็นมั่นคง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5" name="รูปภาพ 4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DA8B6E37-2292-4278-EC53-E138FA51D04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2658" y="692683"/>
            <a:ext cx="4502146" cy="6123619"/>
          </a:xfrm>
          <a:prstGeom prst="rect">
            <a:avLst/>
          </a:prstGeom>
        </p:spPr>
      </p:pic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49395CC0-C434-B914-F1D0-40B4E6F798E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59236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728D392A-FC48-1A3A-F8BB-8CCD5D6B252F}"/>
              </a:ext>
            </a:extLst>
          </p:cNvPr>
          <p:cNvSpPr>
            <a:spLocks/>
          </p:cNvSpPr>
          <p:nvPr/>
        </p:nvSpPr>
        <p:spPr>
          <a:xfrm>
            <a:off x="4091551" y="2221704"/>
            <a:ext cx="7175716" cy="3962120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AE494837-EB1D-C2BA-4B49-F2BADC5A2AE0}"/>
              </a:ext>
            </a:extLst>
          </p:cNvPr>
          <p:cNvSpPr txBox="1"/>
          <p:nvPr/>
        </p:nvSpPr>
        <p:spPr>
          <a:xfrm>
            <a:off x="4898284" y="2620270"/>
            <a:ext cx="601252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โจโฉ เห็นด้วยกับซุน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ฮก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ซ้ำยังแสร้งใช้อุบาย เพื่อให้น้ำใจของกวนอูหักหาญแปรเปลี่ยนจากเล่าปี่ ในคราวระหว่างเดินทัพทางไกล เมื่อหยุดทัพ ณ ตำบลใด ยามตกค่ำ โจโฉก็จัดให้กวนอูกับ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ฮูหยิ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นของเล่าปี่ พักอยู่ร่วมกระโจมเดียวกัน หมายว่าหากชายหญิงอยู่ใกล้ชิดกัน ย่อมเสมือนน้ำมันใกล้เปลวไฟ ซึ่งพร้อมที่ปะทุลุกโชนด้วยเรื่องความรักความใคร่ โจโฉจึงเปิดช่องให้กวนอูคิดล่วงเกิน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ฮูห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ยินเล่าปี่ ซึ่งนำไปสู่การแตกหักกับเล่าปี่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รูปภาพ 3">
            <a:extLst>
              <a:ext uri="{FF2B5EF4-FFF2-40B4-BE49-F238E27FC236}">
                <a16:creationId xmlns="" xmlns:a16="http://schemas.microsoft.com/office/drawing/2014/main" id="{29648B01-1482-6DCA-07F1-3D961A0FE2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141" r="16930" b="34360"/>
          <a:stretch/>
        </p:blipFill>
        <p:spPr>
          <a:xfrm flipH="1">
            <a:off x="-57809" y="0"/>
            <a:ext cx="5048263" cy="6872101"/>
          </a:xfrm>
          <a:prstGeom prst="rect">
            <a:avLst/>
          </a:prstGeom>
        </p:spPr>
      </p:pic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725B03CD-2EAD-5581-339D-3327C40DFD9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35865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53060572-6DCB-A4E1-4424-919F640DD3F5}"/>
              </a:ext>
            </a:extLst>
          </p:cNvPr>
          <p:cNvSpPr/>
          <p:nvPr/>
        </p:nvSpPr>
        <p:spPr>
          <a:xfrm>
            <a:off x="635431" y="325463"/>
            <a:ext cx="5346915" cy="2541723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6297EAE7-B7EE-5EB9-1D79-F9FBDAB25972}"/>
              </a:ext>
            </a:extLst>
          </p:cNvPr>
          <p:cNvSpPr txBox="1"/>
          <p:nvPr/>
        </p:nvSpPr>
        <p:spPr>
          <a:xfrm>
            <a:off x="1072045" y="664044"/>
            <a:ext cx="478631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แต่การณ์ผิดคาด ทุกค่ำ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คื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นกวนอูจะออกมายืนอยู่หน้ากระโจมพักเพียงลำพัง กุมง้าวมังกรเขียวไว้อย่างมั่นคง ยืนเฝ้ารักษาการณ์ภายนอกอย่างสงบนิ่งไม่ขยับเขยี้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อนตล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อดคืน เป็นเช่นนี้ทุกค่ำคืน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5" name="รูปภาพ 4">
            <a:extLst>
              <a:ext uri="{FF2B5EF4-FFF2-40B4-BE49-F238E27FC236}">
                <a16:creationId xmlns="" xmlns:a16="http://schemas.microsoft.com/office/drawing/2014/main" id="{F280D7DB-5096-E9E0-EBA8-ECA412EA4E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599" y="850310"/>
            <a:ext cx="4505767" cy="600769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57000"/>
              </a:prstClr>
            </a:outerShdw>
          </a:effectLst>
        </p:spPr>
      </p:pic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76F9A6FA-8606-BF59-DF01-1C79C2237D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77774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ควันไฟ PNG โปร่งใส | PNG Mart">
            <a:extLst>
              <a:ext uri="{FF2B5EF4-FFF2-40B4-BE49-F238E27FC236}">
                <a16:creationId xmlns="" xmlns:a16="http://schemas.microsoft.com/office/drawing/2014/main" id="{F7C65E60-3BE9-F897-8430-BA4BADA954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9257" y="3642918"/>
            <a:ext cx="2083785" cy="249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ควันไฟ PNG โปร่งใส | PNG Mart">
            <a:extLst>
              <a:ext uri="{FF2B5EF4-FFF2-40B4-BE49-F238E27FC236}">
                <a16:creationId xmlns="" xmlns:a16="http://schemas.microsoft.com/office/drawing/2014/main" id="{B99EC980-F67B-13EE-8192-24BC9DBC3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8" y="3892931"/>
            <a:ext cx="2083785" cy="249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039B9941-D0C9-5212-FD76-0B3DEB3044D7}"/>
              </a:ext>
            </a:extLst>
          </p:cNvPr>
          <p:cNvSpPr>
            <a:spLocks/>
          </p:cNvSpPr>
          <p:nvPr/>
        </p:nvSpPr>
        <p:spPr>
          <a:xfrm>
            <a:off x="288757" y="573797"/>
            <a:ext cx="6577263" cy="4704055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1B03CEF3-ABBF-CD40-3445-EE27A4B5A4FB}"/>
              </a:ext>
            </a:extLst>
          </p:cNvPr>
          <p:cNvSpPr txBox="1"/>
          <p:nvPr/>
        </p:nvSpPr>
        <p:spPr>
          <a:xfrm>
            <a:off x="750336" y="976496"/>
            <a:ext cx="534566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ฝ่ายเล่าปี่ได้ยุให้อ้วนเสี้ยวออกรบกับโจโฉ อ้วนเสี้ยวได้สั่งให้ งันเหลียงทหารเอก เดินทัพเข้าทางด่านแปะแบ๊ ทหารโจโฉมีความกริ่งเกรงในฝีมือของงันเหลียง ไม่มีใครขันกล้าออกรบ กวนอูจึงขันอาสาออกสู้รบ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/>
            </a:r>
            <a:b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  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โจโฉจำใจต้องให้กวนอ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ูอ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อกสู้รบ กวนอูใช้ง้าวฟันงันเหลียง คอขาดตายอ้วนเสี้ยวจึงส่ง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/>
            </a:r>
            <a:b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บุน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ทิว ผู้ซึ่งมีฝีมือไม่ยิ่งหย่อนไปกว่า งันเหลียง ออกสู้รบกวนอูก็ฆ่า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บุน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ทิวตายเสียอีกคน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รูปภาพ 3">
            <a:extLst>
              <a:ext uri="{FF2B5EF4-FFF2-40B4-BE49-F238E27FC236}">
                <a16:creationId xmlns="" xmlns:a16="http://schemas.microsoft.com/office/drawing/2014/main" id="{E17C7F2E-83B5-8B67-69C1-7D441C6FE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44" b="98958" l="9961" r="93229">
                        <a14:foregroundMark x1="75586" y1="95226" x2="66992" y2="87240"/>
                        <a14:foregroundMark x1="47526" y1="98264" x2="50000" y2="85851"/>
                        <a14:foregroundMark x1="93359" y1="98698" x2="89844" y2="97049"/>
                        <a14:foregroundMark x1="81380" y1="2344" x2="70632" y2="9347"/>
                        <a14:foregroundMark x1="35612" y1="98958" x2="38086" y2="94705"/>
                        <a14:backgroundMark x1="67904" y1="12674" x2="65430" y2="9549"/>
                        <a14:backgroundMark x1="64583" y1="13542" x2="68424" y2="9809"/>
                        <a14:backgroundMark x1="68945" y1="10764" x2="70898" y2="6771"/>
                        <a14:backgroundMark x1="69987" y1="8420" x2="63802" y2="12847"/>
                        <a14:backgroundMark x1="63802" y1="12847" x2="69727" y2="11024"/>
                        <a14:backgroundMark x1="69727" y1="11024" x2="60156" y2="14497"/>
                        <a14:backgroundMark x1="28776" y1="80729" x2="28776" y2="80729"/>
                        <a14:backgroundMark x1="38411" y1="98698" x2="38411" y2="98698"/>
                        <a14:backgroundMark x1="45117" y1="38802" x2="45117" y2="38802"/>
                        <a14:backgroundMark x1="74023" y1="32465" x2="74023" y2="32465"/>
                        <a14:backgroundMark x1="78906" y1="46007" x2="78906" y2="46007"/>
                        <a14:backgroundMark x1="79297" y1="47483" x2="79297" y2="47483"/>
                      </a14:backgroundRemoval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5150" y="216568"/>
            <a:ext cx="8855242" cy="664143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FF415C58-689F-0009-54DA-59AAAEA4A557}"/>
                  </a:ext>
                </a:extLst>
              </p14:cNvPr>
              <p14:cNvContentPartPr/>
              <p14:nvPr/>
            </p14:nvContentPartPr>
            <p14:xfrm>
              <a:off x="9791929" y="426604"/>
              <a:ext cx="453600" cy="6667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F415C58-689F-0009-54DA-59AAAEA4A55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773929" y="408964"/>
                <a:ext cx="489240" cy="70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8EF54B01-A5CE-A662-48D9-5A4474AA891D}"/>
                  </a:ext>
                </a:extLst>
              </p14:cNvPr>
              <p14:cNvContentPartPr/>
              <p14:nvPr/>
            </p14:nvContentPartPr>
            <p14:xfrm>
              <a:off x="10790209" y="260284"/>
              <a:ext cx="136800" cy="2743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EF54B01-A5CE-A662-48D9-5A4474AA891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772209" y="242644"/>
                <a:ext cx="172440" cy="309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4" name="กลุ่ม 13">
            <a:extLst>
              <a:ext uri="{FF2B5EF4-FFF2-40B4-BE49-F238E27FC236}">
                <a16:creationId xmlns="" xmlns:a16="http://schemas.microsoft.com/office/drawing/2014/main" id="{FA7274BA-353A-AFB2-DFEC-266212065CCD}"/>
              </a:ext>
            </a:extLst>
          </p:cNvPr>
          <p:cNvGrpSpPr/>
          <p:nvPr/>
        </p:nvGrpSpPr>
        <p:grpSpPr>
          <a:xfrm>
            <a:off x="10053289" y="507244"/>
            <a:ext cx="174960" cy="346680"/>
            <a:chOff x="10053289" y="507244"/>
            <a:chExt cx="174960" cy="3466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2" name="Ink 11">
                  <a:extLst>
                    <a:ext uri="{FF2B5EF4-FFF2-40B4-BE49-F238E27FC236}">
                      <a16:creationId xmlns="" xmlns:a16="http://schemas.microsoft.com/office/drawing/2014/main" id="{FA9DD9B9-6383-3BC0-C5C4-919BFCA9891D}"/>
                    </a:ext>
                  </a:extLst>
                </p14:cNvPr>
                <p14:cNvContentPartPr/>
                <p14:nvPr/>
              </p14:nvContentPartPr>
              <p14:xfrm>
                <a:off x="10203769" y="507244"/>
                <a:ext cx="24480" cy="30780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FA9DD9B9-6383-3BC0-C5C4-919BFCA9891D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186129" y="489244"/>
                  <a:ext cx="60120" cy="34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3" name="Ink 12">
                  <a:extLst>
                    <a:ext uri="{FF2B5EF4-FFF2-40B4-BE49-F238E27FC236}">
                      <a16:creationId xmlns="" xmlns:a16="http://schemas.microsoft.com/office/drawing/2014/main" id="{6C5E39A6-59BA-5714-5DB0-79CACCDD9EF6}"/>
                    </a:ext>
                  </a:extLst>
                </p14:cNvPr>
                <p14:cNvContentPartPr/>
                <p14:nvPr/>
              </p14:nvContentPartPr>
              <p14:xfrm>
                <a:off x="10053289" y="612724"/>
                <a:ext cx="49680" cy="24120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6C5E39A6-59BA-5714-5DB0-79CACCDD9EF6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035289" y="594724"/>
                  <a:ext cx="85320" cy="27684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20" name="รูปภาพ 19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7056A4D-542E-2D6A-F15E-9F2E274B22D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300536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ควันไฟ PNG โปร่งใส | PNG Mart">
            <a:extLst>
              <a:ext uri="{FF2B5EF4-FFF2-40B4-BE49-F238E27FC236}">
                <a16:creationId xmlns="" xmlns:a16="http://schemas.microsoft.com/office/drawing/2014/main" id="{2CE43FCA-A412-9CB4-30DB-5D4BF11C8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905" y="1895995"/>
            <a:ext cx="4136153" cy="4962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รูปภาพ 3">
            <a:extLst>
              <a:ext uri="{FF2B5EF4-FFF2-40B4-BE49-F238E27FC236}">
                <a16:creationId xmlns="" xmlns:a16="http://schemas.microsoft.com/office/drawing/2014/main" id="{21539F18-E54B-A978-A5E9-2C71219E5F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44" b="98958" l="9961" r="93229">
                        <a14:foregroundMark x1="75586" y1="95226" x2="66992" y2="87240"/>
                        <a14:foregroundMark x1="47526" y1="98264" x2="50000" y2="85851"/>
                        <a14:foregroundMark x1="93359" y1="98698" x2="89844" y2="97049"/>
                        <a14:foregroundMark x1="81380" y1="2344" x2="70632" y2="9347"/>
                        <a14:foregroundMark x1="35612" y1="98958" x2="38086" y2="94705"/>
                        <a14:backgroundMark x1="67904" y1="12674" x2="65430" y2="9549"/>
                        <a14:backgroundMark x1="64583" y1="13542" x2="68424" y2="9809"/>
                        <a14:backgroundMark x1="68945" y1="10764" x2="70898" y2="6771"/>
                        <a14:backgroundMark x1="69987" y1="8420" x2="63802" y2="12847"/>
                        <a14:backgroundMark x1="63802" y1="12847" x2="69727" y2="11024"/>
                        <a14:backgroundMark x1="69727" y1="11024" x2="60156" y2="14497"/>
                        <a14:backgroundMark x1="28776" y1="80729" x2="28776" y2="80729"/>
                        <a14:backgroundMark x1="38411" y1="98698" x2="38411" y2="98698"/>
                        <a14:backgroundMark x1="45117" y1="38802" x2="45117" y2="38802"/>
                        <a14:backgroundMark x1="73828" y1="32986" x2="73828" y2="32986"/>
                        <a14:backgroundMark x1="78385" y1="44792" x2="78385" y2="44792"/>
                        <a14:backgroundMark x1="79102" y1="47917" x2="79102" y2="47917"/>
                      </a14:backgroundRemoval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216568"/>
            <a:ext cx="8598568" cy="6641432"/>
          </a:xfrm>
          <a:prstGeom prst="rect">
            <a:avLst/>
          </a:prstGeom>
        </p:spPr>
      </p:pic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7FAC9576-4705-77F1-41DE-58AF925BB854}"/>
              </a:ext>
            </a:extLst>
          </p:cNvPr>
          <p:cNvSpPr>
            <a:spLocks/>
          </p:cNvSpPr>
          <p:nvPr/>
        </p:nvSpPr>
        <p:spPr>
          <a:xfrm>
            <a:off x="7079191" y="1301666"/>
            <a:ext cx="4503209" cy="3050516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2D79A77C-EAFC-D11E-95B8-F83D0FE79A32}"/>
              </a:ext>
            </a:extLst>
          </p:cNvPr>
          <p:cNvSpPr txBox="1"/>
          <p:nvPr/>
        </p:nvSpPr>
        <p:spPr>
          <a:xfrm>
            <a:off x="7338372" y="1840832"/>
            <a:ext cx="398484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กวนอูฆ่าแม่ทัพของอ้วนเสี้ยว ตายถึงสองคน ซึ่งควรจะถือเป็นการตอบแทนบุญคุณของโจโฉได้ในระดับหนึ่ง อยู่มากวนอูได้ข่าวว่าเล่าปี่ไปอยู่ด้วยอ้วนเสี้ยว จึงลาจากโจโฉเพื่อเดินทางไปหาเล่าปี่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DFC7B95-2D33-4D9F-421A-20DEF0FEAEF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4814" y="6406519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209920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รูปภาพ 4">
            <a:extLst>
              <a:ext uri="{FF2B5EF4-FFF2-40B4-BE49-F238E27FC236}">
                <a16:creationId xmlns="" xmlns:a16="http://schemas.microsoft.com/office/drawing/2014/main" id="{6064F110-A8D7-66D2-35D6-3E2EC367E0C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>
            <a:off x="7298314" y="1269242"/>
            <a:ext cx="4982222" cy="5588758"/>
          </a:xfrm>
          <a:prstGeom prst="rect">
            <a:avLst/>
          </a:prstGeom>
        </p:spPr>
      </p:pic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D3C9B49C-96EA-9509-C0DA-05D0A863E38D}"/>
              </a:ext>
            </a:extLst>
          </p:cNvPr>
          <p:cNvSpPr/>
          <p:nvPr/>
        </p:nvSpPr>
        <p:spPr>
          <a:xfrm>
            <a:off x="5158854" y="3563047"/>
            <a:ext cx="5117910" cy="3135573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E0D2A3DE-F35B-A785-048E-4D8025A6C320}"/>
              </a:ext>
            </a:extLst>
          </p:cNvPr>
          <p:cNvSpPr txBox="1"/>
          <p:nvPr/>
        </p:nvSpPr>
        <p:spPr>
          <a:xfrm>
            <a:off x="5579514" y="3978841"/>
            <a:ext cx="428781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 กวนอูก็ลาโจโฉไปโดยให้คำมั่นสัญญาว่า จะหาโอกาสตอบแทนบุญคุณของโจโฉให้จงได้ โจโฉ นับถือในความสัตย์ซื่อของกวนอู โจโฉขี่ม้าตามไป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ส่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งกวนอู พอตามกวนอูทัน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/>
            </a:r>
            <a:b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โจโฉมอบเสื้อให้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กั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บกวนอูเป็นที่ระลึก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807DFCF3-5A6A-AEA6-6DF8-59A24117C8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9" b="7797"/>
          <a:stretch/>
        </p:blipFill>
        <p:spPr>
          <a:xfrm>
            <a:off x="1" y="505466"/>
            <a:ext cx="5579514" cy="6379830"/>
          </a:xfrm>
          <a:prstGeom prst="rect">
            <a:avLst/>
          </a:prstGeom>
        </p:spPr>
      </p:pic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50CB6FF3-5A69-D253-E5F5-9D682118CE0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5441" y="3186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919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10D6BADC-0959-5E4C-1C95-A805244FBAAF}"/>
              </a:ext>
            </a:extLst>
          </p:cNvPr>
          <p:cNvSpPr/>
          <p:nvPr/>
        </p:nvSpPr>
        <p:spPr>
          <a:xfrm>
            <a:off x="5745707" y="288140"/>
            <a:ext cx="6073254" cy="201833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76C155AD-D680-B5DC-63E4-E5026E73392E}"/>
              </a:ext>
            </a:extLst>
          </p:cNvPr>
          <p:cNvSpPr txBox="1"/>
          <p:nvPr/>
        </p:nvSpPr>
        <p:spPr>
          <a:xfrm>
            <a:off x="6210353" y="550143"/>
            <a:ext cx="539024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กวนอูไม่ลงจากหลังม้า แต่กวนอูใช้ง้าวรับเสื้อจากโจโฉ ถือเป็นการดูหมิ่นอย่างร้ายแรง แต่โจโฉเองก็เข้าใจเหตุผลในข้อนี้ เนื่องจากความปลอดภัยในทางการทหาร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5" name="รูปภาพ 4">
            <a:extLst>
              <a:ext uri="{FF2B5EF4-FFF2-40B4-BE49-F238E27FC236}">
                <a16:creationId xmlns="" xmlns:a16="http://schemas.microsoft.com/office/drawing/2014/main" id="{BD3DECB2-CC14-DC05-28F4-4128720A65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688" r="16930" b="18598"/>
          <a:stretch/>
        </p:blipFill>
        <p:spPr>
          <a:xfrm flipH="1">
            <a:off x="6446484" y="1966199"/>
            <a:ext cx="4584290" cy="4891801"/>
          </a:xfrm>
          <a:prstGeom prst="rect">
            <a:avLst/>
          </a:prstGeom>
        </p:spPr>
      </p:pic>
      <p:pic>
        <p:nvPicPr>
          <p:cNvPr id="6" name="รูปภาพ 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287F16E0-FB04-8B44-2B2B-029110B4676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9" b="7797"/>
          <a:stretch/>
        </p:blipFill>
        <p:spPr>
          <a:xfrm>
            <a:off x="1045355" y="288140"/>
            <a:ext cx="5745706" cy="6569860"/>
          </a:xfrm>
          <a:prstGeom prst="rect">
            <a:avLst/>
          </a:prstGeom>
        </p:spPr>
      </p:pic>
      <p:pic>
        <p:nvPicPr>
          <p:cNvPr id="7" name="รูปภาพ 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7581AB52-2ED0-AA34-0210-B813C59C133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204094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วงรี 5">
            <a:extLst>
              <a:ext uri="{FF2B5EF4-FFF2-40B4-BE49-F238E27FC236}">
                <a16:creationId xmlns="" xmlns:a16="http://schemas.microsoft.com/office/drawing/2014/main" id="{FCC3F768-E306-0807-4AC3-89CC48FEBD24}"/>
              </a:ext>
            </a:extLst>
          </p:cNvPr>
          <p:cNvSpPr/>
          <p:nvPr/>
        </p:nvSpPr>
        <p:spPr>
          <a:xfrm>
            <a:off x="3205161" y="110335"/>
            <a:ext cx="5781680" cy="359375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สี่เหลี่ยมผืนผ้า 2">
            <a:extLst>
              <a:ext uri="{FF2B5EF4-FFF2-40B4-BE49-F238E27FC236}">
                <a16:creationId xmlns="" xmlns:a16="http://schemas.microsoft.com/office/drawing/2014/main" id="{99271ED9-C367-92A3-90B6-0BE13633D792}"/>
              </a:ext>
            </a:extLst>
          </p:cNvPr>
          <p:cNvSpPr/>
          <p:nvPr/>
        </p:nvSpPr>
        <p:spPr>
          <a:xfrm>
            <a:off x="4538546" y="537148"/>
            <a:ext cx="3054041" cy="31393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th-TH" sz="13800" dirty="0">
                <a:ln w="38100">
                  <a:noFill/>
                </a:ln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สามก๊ก</a:t>
            </a:r>
            <a: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/>
            </a:r>
            <a:b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</a:br>
            <a:endParaRPr lang="th-TH" sz="6000" dirty="0">
              <a:ln w="0"/>
              <a:latin typeface="CatThai02" panose="02000000000000000000" pitchFamily="2" charset="0"/>
              <a:cs typeface="CatThai02" panose="02000000000000000000" pitchFamily="2" charset="0"/>
            </a:endParaRPr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A62F601B-A3C0-8B06-D57C-8B0AE2FAAD56}"/>
              </a:ext>
            </a:extLst>
          </p:cNvPr>
          <p:cNvSpPr txBox="1"/>
          <p:nvPr/>
        </p:nvSpPr>
        <p:spPr>
          <a:xfrm>
            <a:off x="3806798" y="2244946"/>
            <a:ext cx="52179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ตอน กวนอ</a:t>
            </a:r>
            <a:r>
              <a:rPr lang="th-TH" sz="2800" b="1" dirty="0" err="1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ูไ</a:t>
            </a:r>
            <a:r>
              <a:rPr lang="th-TH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ปรับ</a:t>
            </a:r>
            <a:r>
              <a:rPr lang="en-US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/>
            </a:r>
            <a:br>
              <a:rPr lang="en-US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</a:br>
            <a:r>
              <a:rPr lang="en-US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                   </a:t>
            </a:r>
            <a:r>
              <a:rPr lang="th-TH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ราชการกับโจโฉ</a:t>
            </a:r>
            <a:endParaRPr lang="en-US" sz="2800" b="1" dirty="0">
              <a:solidFill>
                <a:srgbClr val="FFA725"/>
              </a:solidFill>
            </a:endParaRPr>
          </a:p>
        </p:txBody>
      </p:sp>
      <p:sp>
        <p:nvSpPr>
          <p:cNvPr id="7" name="กล่องข้อความ 6">
            <a:extLst>
              <a:ext uri="{FF2B5EF4-FFF2-40B4-BE49-F238E27FC236}">
                <a16:creationId xmlns="" xmlns:a16="http://schemas.microsoft.com/office/drawing/2014/main" id="{DE9860BF-70A4-69FC-7C36-8C30FF41002B}"/>
              </a:ext>
            </a:extLst>
          </p:cNvPr>
          <p:cNvSpPr txBox="1"/>
          <p:nvPr/>
        </p:nvSpPr>
        <p:spPr>
          <a:xfrm>
            <a:off x="3849306" y="458864"/>
            <a:ext cx="443252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sz="4400" b="1" dirty="0">
                <a:solidFill>
                  <a:srgbClr val="33A22A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คุณค่าของวรรณคดี</a:t>
            </a:r>
            <a:endParaRPr lang="en-US" sz="4400" b="1" dirty="0">
              <a:solidFill>
                <a:srgbClr val="33A22A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7" name="รูปภาพ 16">
            <a:extLst>
              <a:ext uri="{FF2B5EF4-FFF2-40B4-BE49-F238E27FC236}">
                <a16:creationId xmlns="" xmlns:a16="http://schemas.microsoft.com/office/drawing/2014/main" id="{DAA16284-31C8-4D94-B600-55CEE83EC13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8578" y="2404217"/>
            <a:ext cx="3350696" cy="4467595"/>
          </a:xfrm>
          <a:prstGeom prst="rect">
            <a:avLst/>
          </a:prstGeom>
        </p:spPr>
      </p:pic>
      <p:pic>
        <p:nvPicPr>
          <p:cNvPr id="19" name="Picture 2">
            <a:extLst>
              <a:ext uri="{FF2B5EF4-FFF2-40B4-BE49-F238E27FC236}">
                <a16:creationId xmlns="" xmlns:a16="http://schemas.microsoft.com/office/drawing/2014/main" id="{E9F181A7-47C1-1486-A73A-0336038DADB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20" name="Picture 2">
            <a:extLst>
              <a:ext uri="{FF2B5EF4-FFF2-40B4-BE49-F238E27FC236}">
                <a16:creationId xmlns="" xmlns:a16="http://schemas.microsoft.com/office/drawing/2014/main" id="{2FACEDA2-85D2-9EBB-2EB1-547B8218BA0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19A4827E-08B2-022E-EA3A-512D5864497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040" r="16931" b="18598"/>
          <a:stretch/>
        </p:blipFill>
        <p:spPr>
          <a:xfrm>
            <a:off x="63920" y="78149"/>
            <a:ext cx="3312487" cy="6779851"/>
          </a:xfrm>
          <a:prstGeom prst="rect">
            <a:avLst/>
          </a:prstGeom>
        </p:spPr>
      </p:pic>
      <p:pic>
        <p:nvPicPr>
          <p:cNvPr id="13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4A1432CF-C843-F4E6-CF97-BBC046286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213" y="344810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EA255B4C-62A0-FAAD-568E-D5BB6D309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647" y="1484874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รูปภาพ 15">
            <a:extLst>
              <a:ext uri="{FF2B5EF4-FFF2-40B4-BE49-F238E27FC236}">
                <a16:creationId xmlns="" xmlns:a16="http://schemas.microsoft.com/office/drawing/2014/main" id="{28C34270-7DED-CE18-1ED8-DC89B55A070A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465"/>
          <a:stretch/>
        </p:blipFill>
        <p:spPr>
          <a:xfrm>
            <a:off x="6555857" y="564672"/>
            <a:ext cx="7094004" cy="6293328"/>
          </a:xfrm>
          <a:prstGeom prst="rect">
            <a:avLst/>
          </a:prstGeom>
          <a:effectLst/>
        </p:spPr>
      </p:pic>
      <p:pic>
        <p:nvPicPr>
          <p:cNvPr id="18" name="รูปภาพ 17">
            <a:extLst>
              <a:ext uri="{FF2B5EF4-FFF2-40B4-BE49-F238E27FC236}">
                <a16:creationId xmlns="" xmlns:a16="http://schemas.microsoft.com/office/drawing/2014/main" id="{33DE85CD-0BF1-F3C5-A617-D1C57DC12C9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169" y="2552779"/>
            <a:ext cx="3208717" cy="4323872"/>
          </a:xfrm>
          <a:prstGeom prst="rect">
            <a:avLst/>
          </a:prstGeom>
        </p:spPr>
      </p:pic>
      <p:pic>
        <p:nvPicPr>
          <p:cNvPr id="22" name="รูปภาพ 21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392462B1-F01D-073D-E9D0-3888844BED5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4" y="638471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87114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วงรี 5">
            <a:extLst>
              <a:ext uri="{FF2B5EF4-FFF2-40B4-BE49-F238E27FC236}">
                <a16:creationId xmlns="" xmlns:a16="http://schemas.microsoft.com/office/drawing/2014/main" id="{A0706111-0067-2774-D863-50D40CBF8360}"/>
              </a:ext>
            </a:extLst>
          </p:cNvPr>
          <p:cNvSpPr>
            <a:spLocks/>
          </p:cNvSpPr>
          <p:nvPr/>
        </p:nvSpPr>
        <p:spPr>
          <a:xfrm>
            <a:off x="1415511" y="1755184"/>
            <a:ext cx="9360977" cy="4583622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F86DE6F9-47C4-A766-A027-7587268D0879}"/>
              </a:ext>
            </a:extLst>
          </p:cNvPr>
          <p:cNvSpPr txBox="1"/>
          <p:nvPr/>
        </p:nvSpPr>
        <p:spPr>
          <a:xfrm>
            <a:off x="2320428" y="2410212"/>
            <a:ext cx="795664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	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๑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เป็นประโยชน์ต่อราชการในสมัยรัตนโกสินทร์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เพราะในยุคสมัยนั้นยังมีสงครามและการสู้รบกับดินแดนต่างๆ สามก๊กจึงเป็นวรรณคดีที่เปรียบเสมือนตำราที่ถ่ายทอดกลยุทธ์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สงคราม 	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บริหารจัดการคน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การทำงาน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การวางแผนให้แยบคายต่าง ๆ </a:t>
            </a:r>
          </a:p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	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๒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แบบอย่างในการแปลหนังสือ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เพราะสำนวนภาษาอ่านเข้าใจง่ายและสละสลวย ไม่ว่าเวลาจะผ่านไปนานแค่ไหน ซึ่งนับว่าเป็นวรรณคดีแปลแสนคลาสสิกของคนหลายยุคสมัยเลยทีเดียว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612DD9D2-1CA0-E337-235B-7042728F1F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="" xmlns:a16="http://schemas.microsoft.com/office/drawing/2014/main" id="{B28CD5A0-7FAC-739C-6008-806C85D6516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sp>
        <p:nvSpPr>
          <p:cNvPr id="9" name="สี่เหลี่ยมผืนผ้า: มุมมน 8">
            <a:extLst>
              <a:ext uri="{FF2B5EF4-FFF2-40B4-BE49-F238E27FC236}">
                <a16:creationId xmlns="" xmlns:a16="http://schemas.microsoft.com/office/drawing/2014/main" id="{B16BF0EE-DBFA-F92E-CF2A-5DD11DF75C18}"/>
              </a:ext>
            </a:extLst>
          </p:cNvPr>
          <p:cNvSpPr/>
          <p:nvPr/>
        </p:nvSpPr>
        <p:spPr>
          <a:xfrm>
            <a:off x="3588552" y="618255"/>
            <a:ext cx="4873060" cy="892404"/>
          </a:xfrm>
          <a:custGeom>
            <a:avLst/>
            <a:gdLst>
              <a:gd name="connsiteX0" fmla="*/ 0 w 4873060"/>
              <a:gd name="connsiteY0" fmla="*/ 446202 h 892404"/>
              <a:gd name="connsiteX1" fmla="*/ 446202 w 4873060"/>
              <a:gd name="connsiteY1" fmla="*/ 0 h 892404"/>
              <a:gd name="connsiteX2" fmla="*/ 990225 w 4873060"/>
              <a:gd name="connsiteY2" fmla="*/ 0 h 892404"/>
              <a:gd name="connsiteX3" fmla="*/ 1574055 w 4873060"/>
              <a:gd name="connsiteY3" fmla="*/ 0 h 892404"/>
              <a:gd name="connsiteX4" fmla="*/ 2118078 w 4873060"/>
              <a:gd name="connsiteY4" fmla="*/ 0 h 892404"/>
              <a:gd name="connsiteX5" fmla="*/ 2701907 w 4873060"/>
              <a:gd name="connsiteY5" fmla="*/ 0 h 892404"/>
              <a:gd name="connsiteX6" fmla="*/ 3285737 w 4873060"/>
              <a:gd name="connsiteY6" fmla="*/ 0 h 892404"/>
              <a:gd name="connsiteX7" fmla="*/ 4426858 w 4873060"/>
              <a:gd name="connsiteY7" fmla="*/ 0 h 892404"/>
              <a:gd name="connsiteX8" fmla="*/ 4873060 w 4873060"/>
              <a:gd name="connsiteY8" fmla="*/ 446202 h 892404"/>
              <a:gd name="connsiteX9" fmla="*/ 4873060 w 4873060"/>
              <a:gd name="connsiteY9" fmla="*/ 446202 h 892404"/>
              <a:gd name="connsiteX10" fmla="*/ 4426858 w 4873060"/>
              <a:gd name="connsiteY10" fmla="*/ 892404 h 892404"/>
              <a:gd name="connsiteX11" fmla="*/ 3882835 w 4873060"/>
              <a:gd name="connsiteY11" fmla="*/ 892404 h 892404"/>
              <a:gd name="connsiteX12" fmla="*/ 3259199 w 4873060"/>
              <a:gd name="connsiteY12" fmla="*/ 892404 h 892404"/>
              <a:gd name="connsiteX13" fmla="*/ 2555950 w 4873060"/>
              <a:gd name="connsiteY13" fmla="*/ 892404 h 892404"/>
              <a:gd name="connsiteX14" fmla="*/ 1852700 w 4873060"/>
              <a:gd name="connsiteY14" fmla="*/ 892404 h 892404"/>
              <a:gd name="connsiteX15" fmla="*/ 1109645 w 4873060"/>
              <a:gd name="connsiteY15" fmla="*/ 892404 h 892404"/>
              <a:gd name="connsiteX16" fmla="*/ 446202 w 4873060"/>
              <a:gd name="connsiteY16" fmla="*/ 892404 h 892404"/>
              <a:gd name="connsiteX17" fmla="*/ 0 w 4873060"/>
              <a:gd name="connsiteY17" fmla="*/ 446202 h 892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873060" h="892404" fill="none" extrusionOk="0">
                <a:moveTo>
                  <a:pt x="0" y="446202"/>
                </a:moveTo>
                <a:cubicBezTo>
                  <a:pt x="-37612" y="178230"/>
                  <a:pt x="233220" y="-6736"/>
                  <a:pt x="446202" y="0"/>
                </a:cubicBezTo>
                <a:cubicBezTo>
                  <a:pt x="716368" y="26451"/>
                  <a:pt x="835794" y="-17799"/>
                  <a:pt x="990225" y="0"/>
                </a:cubicBezTo>
                <a:cubicBezTo>
                  <a:pt x="1144656" y="17799"/>
                  <a:pt x="1320018" y="-18078"/>
                  <a:pt x="1574055" y="0"/>
                </a:cubicBezTo>
                <a:cubicBezTo>
                  <a:pt x="1828092" y="18078"/>
                  <a:pt x="1956976" y="15482"/>
                  <a:pt x="2118078" y="0"/>
                </a:cubicBezTo>
                <a:cubicBezTo>
                  <a:pt x="2279180" y="-15482"/>
                  <a:pt x="2437882" y="-21605"/>
                  <a:pt x="2701907" y="0"/>
                </a:cubicBezTo>
                <a:cubicBezTo>
                  <a:pt x="2965932" y="21605"/>
                  <a:pt x="3100665" y="-24066"/>
                  <a:pt x="3285737" y="0"/>
                </a:cubicBezTo>
                <a:cubicBezTo>
                  <a:pt x="3470809" y="24066"/>
                  <a:pt x="3929292" y="-15102"/>
                  <a:pt x="4426858" y="0"/>
                </a:cubicBezTo>
                <a:cubicBezTo>
                  <a:pt x="4700528" y="-24356"/>
                  <a:pt x="4824683" y="228031"/>
                  <a:pt x="4873060" y="446202"/>
                </a:cubicBezTo>
                <a:lnTo>
                  <a:pt x="4873060" y="446202"/>
                </a:lnTo>
                <a:cubicBezTo>
                  <a:pt x="4899145" y="681227"/>
                  <a:pt x="4699958" y="882491"/>
                  <a:pt x="4426858" y="892404"/>
                </a:cubicBezTo>
                <a:cubicBezTo>
                  <a:pt x="4210109" y="916770"/>
                  <a:pt x="4105002" y="881129"/>
                  <a:pt x="3882835" y="892404"/>
                </a:cubicBezTo>
                <a:cubicBezTo>
                  <a:pt x="3660668" y="903679"/>
                  <a:pt x="3420921" y="867779"/>
                  <a:pt x="3259199" y="892404"/>
                </a:cubicBezTo>
                <a:cubicBezTo>
                  <a:pt x="3097477" y="917029"/>
                  <a:pt x="2764151" y="878622"/>
                  <a:pt x="2555950" y="892404"/>
                </a:cubicBezTo>
                <a:cubicBezTo>
                  <a:pt x="2347749" y="906186"/>
                  <a:pt x="2021224" y="920419"/>
                  <a:pt x="1852700" y="892404"/>
                </a:cubicBezTo>
                <a:cubicBezTo>
                  <a:pt x="1684176" y="864390"/>
                  <a:pt x="1289790" y="920606"/>
                  <a:pt x="1109645" y="892404"/>
                </a:cubicBezTo>
                <a:cubicBezTo>
                  <a:pt x="929501" y="864202"/>
                  <a:pt x="667441" y="901162"/>
                  <a:pt x="446202" y="892404"/>
                </a:cubicBezTo>
                <a:cubicBezTo>
                  <a:pt x="240927" y="896415"/>
                  <a:pt x="-57112" y="704879"/>
                  <a:pt x="0" y="446202"/>
                </a:cubicBezTo>
                <a:close/>
              </a:path>
              <a:path w="4873060" h="892404" stroke="0" extrusionOk="0">
                <a:moveTo>
                  <a:pt x="0" y="446202"/>
                </a:moveTo>
                <a:cubicBezTo>
                  <a:pt x="13483" y="226154"/>
                  <a:pt x="223097" y="28025"/>
                  <a:pt x="446202" y="0"/>
                </a:cubicBezTo>
                <a:cubicBezTo>
                  <a:pt x="736462" y="-13443"/>
                  <a:pt x="880359" y="30203"/>
                  <a:pt x="1109645" y="0"/>
                </a:cubicBezTo>
                <a:cubicBezTo>
                  <a:pt x="1338931" y="-30203"/>
                  <a:pt x="1460444" y="-10115"/>
                  <a:pt x="1773087" y="0"/>
                </a:cubicBezTo>
                <a:cubicBezTo>
                  <a:pt x="2085730" y="10115"/>
                  <a:pt x="2332767" y="11453"/>
                  <a:pt x="2476337" y="0"/>
                </a:cubicBezTo>
                <a:cubicBezTo>
                  <a:pt x="2619907" y="-11453"/>
                  <a:pt x="2935301" y="8718"/>
                  <a:pt x="3219392" y="0"/>
                </a:cubicBezTo>
                <a:cubicBezTo>
                  <a:pt x="3503484" y="-8718"/>
                  <a:pt x="3614195" y="-8947"/>
                  <a:pt x="3803222" y="0"/>
                </a:cubicBezTo>
                <a:cubicBezTo>
                  <a:pt x="3992249" y="8947"/>
                  <a:pt x="4135037" y="18944"/>
                  <a:pt x="4426858" y="0"/>
                </a:cubicBezTo>
                <a:cubicBezTo>
                  <a:pt x="4693756" y="6642"/>
                  <a:pt x="4860289" y="248977"/>
                  <a:pt x="4873060" y="446202"/>
                </a:cubicBezTo>
                <a:lnTo>
                  <a:pt x="4873060" y="446202"/>
                </a:lnTo>
                <a:cubicBezTo>
                  <a:pt x="4907615" y="710379"/>
                  <a:pt x="4651692" y="896927"/>
                  <a:pt x="4426858" y="892404"/>
                </a:cubicBezTo>
                <a:cubicBezTo>
                  <a:pt x="4146266" y="902242"/>
                  <a:pt x="4017572" y="908244"/>
                  <a:pt x="3763415" y="892404"/>
                </a:cubicBezTo>
                <a:cubicBezTo>
                  <a:pt x="3509258" y="876564"/>
                  <a:pt x="3278656" y="901274"/>
                  <a:pt x="3139779" y="892404"/>
                </a:cubicBezTo>
                <a:cubicBezTo>
                  <a:pt x="3000902" y="883534"/>
                  <a:pt x="2743368" y="910423"/>
                  <a:pt x="2555950" y="892404"/>
                </a:cubicBezTo>
                <a:cubicBezTo>
                  <a:pt x="2368532" y="874385"/>
                  <a:pt x="2182263" y="865156"/>
                  <a:pt x="1852700" y="892404"/>
                </a:cubicBezTo>
                <a:cubicBezTo>
                  <a:pt x="1523137" y="919653"/>
                  <a:pt x="1475823" y="923359"/>
                  <a:pt x="1189258" y="892404"/>
                </a:cubicBezTo>
                <a:cubicBezTo>
                  <a:pt x="902693" y="861449"/>
                  <a:pt x="692143" y="889224"/>
                  <a:pt x="446202" y="892404"/>
                </a:cubicBezTo>
                <a:cubicBezTo>
                  <a:pt x="186486" y="917568"/>
                  <a:pt x="29525" y="697352"/>
                  <a:pt x="0" y="446202"/>
                </a:cubicBezTo>
                <a:close/>
              </a:path>
            </a:pathLst>
          </a:custGeom>
          <a:solidFill>
            <a:schemeClr val="bg1"/>
          </a:solidFill>
          <a:ln w="57150">
            <a:noFill/>
            <a:extLst>
              <a:ext uri="{C807C97D-BFC1-408E-A445-0C87EB9F89A2}">
                <ask:lineSketchStyleProps xmlns="" xmlns:ask="http://schemas.microsoft.com/office/drawing/2018/sketchyshapes" sd="4214534836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กล่องข้อความ 9">
            <a:extLst>
              <a:ext uri="{FF2B5EF4-FFF2-40B4-BE49-F238E27FC236}">
                <a16:creationId xmlns="" xmlns:a16="http://schemas.microsoft.com/office/drawing/2014/main" id="{D389F764-F991-6316-1F33-F065CFFAB025}"/>
              </a:ext>
            </a:extLst>
          </p:cNvPr>
          <p:cNvSpPr txBox="1"/>
          <p:nvPr/>
        </p:nvSpPr>
        <p:spPr>
          <a:xfrm>
            <a:off x="4462494" y="727492"/>
            <a:ext cx="68463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th-TH" sz="4000" b="1" i="0" dirty="0">
                <a:ln w="19050"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tcha8lucy" panose="02000000000000000000" pitchFamily="2" charset="0"/>
                <a:cs typeface="tcha8lucy" panose="02000000000000000000" pitchFamily="2" charset="0"/>
              </a:rPr>
              <a:t>คุณค่าด้านเนื้อหา</a:t>
            </a:r>
            <a:r>
              <a:rPr lang="th-TH" sz="4000" b="1" dirty="0">
                <a:ln w="19050">
                  <a:noFill/>
                </a:ln>
                <a:solidFill>
                  <a:schemeClr val="accent4">
                    <a:lumMod val="50000"/>
                  </a:schemeClr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 </a:t>
            </a:r>
            <a:endParaRPr lang="th-TH" sz="4000" b="1" i="0" dirty="0">
              <a:ln w="19050"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1" name="รูปภาพ 10">
            <a:extLst>
              <a:ext uri="{FF2B5EF4-FFF2-40B4-BE49-F238E27FC236}">
                <a16:creationId xmlns="" xmlns:a16="http://schemas.microsoft.com/office/drawing/2014/main" id="{03A3D73A-2B78-6D0E-AF54-7B729C74FF1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086" y="369251"/>
            <a:ext cx="1380700" cy="1319871"/>
          </a:xfrm>
          <a:prstGeom prst="rect">
            <a:avLst/>
          </a:prstGeom>
        </p:spPr>
      </p:pic>
      <p:pic>
        <p:nvPicPr>
          <p:cNvPr id="12" name="รูปภาพ 11">
            <a:extLst>
              <a:ext uri="{FF2B5EF4-FFF2-40B4-BE49-F238E27FC236}">
                <a16:creationId xmlns="" xmlns:a16="http://schemas.microsoft.com/office/drawing/2014/main" id="{F543B25B-1551-07B5-AB3B-02840795D90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040" r="16931" b="18598"/>
          <a:stretch/>
        </p:blipFill>
        <p:spPr>
          <a:xfrm>
            <a:off x="200401" y="2239480"/>
            <a:ext cx="2256508" cy="4618520"/>
          </a:xfrm>
          <a:prstGeom prst="rect">
            <a:avLst/>
          </a:prstGeom>
        </p:spPr>
      </p:pic>
      <p:pic>
        <p:nvPicPr>
          <p:cNvPr id="13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7CEDB6C6-28B1-B663-217C-6FCC61440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3348" y="807174"/>
            <a:ext cx="1109566" cy="1109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รูปภาพ 13">
            <a:extLst>
              <a:ext uri="{FF2B5EF4-FFF2-40B4-BE49-F238E27FC236}">
                <a16:creationId xmlns="" xmlns:a16="http://schemas.microsoft.com/office/drawing/2014/main" id="{0FBC9696-05C9-B32F-D94A-020DE1EA1F37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1796" y="3837248"/>
            <a:ext cx="2256508" cy="3008678"/>
          </a:xfrm>
          <a:prstGeom prst="rect">
            <a:avLst/>
          </a:prstGeom>
        </p:spPr>
      </p:pic>
      <p:pic>
        <p:nvPicPr>
          <p:cNvPr id="15" name="รูปภาพ 14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E6068256-C1CB-8873-89BB-40634B455CD0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714" y="6414663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90716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622247A1-17C4-4F6F-9C71-02DEABC004D7}"/>
              </a:ext>
            </a:extLst>
          </p:cNvPr>
          <p:cNvSpPr>
            <a:spLocks/>
          </p:cNvSpPr>
          <p:nvPr/>
        </p:nvSpPr>
        <p:spPr>
          <a:xfrm>
            <a:off x="2227128" y="1916765"/>
            <a:ext cx="9279629" cy="432402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ADB41206-C522-69DA-5151-B03E7AF6E38F}"/>
              </a:ext>
            </a:extLst>
          </p:cNvPr>
          <p:cNvSpPr txBox="1"/>
          <p:nvPr/>
        </p:nvSpPr>
        <p:spPr>
          <a:xfrm>
            <a:off x="2891319" y="2534216"/>
            <a:ext cx="807947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	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๑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การใช้สำนวนเปรียบเทียบที่คมคาย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เพิ่มอรรถรสในการอ่าน และทำให้เข้าใจความคิดและความรู้สึกของตัวละครได้อย่างชัดเจน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บทสนทนาที่มีวาทศิลป์ มากกว่าบทสนทนาโต้ตอบกันทั่วไป คือการสอดแทรกแง่คิดหรือความคมคายเข้าไปในประโยคในบทสนทนานั้นด้วย</a:t>
            </a:r>
          </a:p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	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๒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มีการแต่งแบบนิทานซ้อนนิทาน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เห็นได้จากการสอดแทรกนิทานโบราณอย่าง ‘นิทานอิเยียง’ เพื่อเป็นตัวอย่างเรื่องความซื่อสัตย์และกตัญญู ซึ่งนับเป็นกลวิธีการแต่งที่ซับซ้อนมากขึ้น และทำให้ผู้อ่านได้เรียนรู้นิทานโบราณของจีนอีกเรื่องหนึ่งไปด้วย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9FCE6E04-C6EF-9A3A-019A-7CBCF3D7AD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81E1188C-0A8D-B970-59B7-91B1FB9E21E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sp>
        <p:nvSpPr>
          <p:cNvPr id="7" name="สี่เหลี่ยมผืนผ้า: มุมมน 6">
            <a:extLst>
              <a:ext uri="{FF2B5EF4-FFF2-40B4-BE49-F238E27FC236}">
                <a16:creationId xmlns="" xmlns:a16="http://schemas.microsoft.com/office/drawing/2014/main" id="{9633C08A-B862-A1F5-8B3A-3F77243A3506}"/>
              </a:ext>
            </a:extLst>
          </p:cNvPr>
          <p:cNvSpPr/>
          <p:nvPr/>
        </p:nvSpPr>
        <p:spPr>
          <a:xfrm>
            <a:off x="3902450" y="667751"/>
            <a:ext cx="4873060" cy="892404"/>
          </a:xfrm>
          <a:custGeom>
            <a:avLst/>
            <a:gdLst>
              <a:gd name="connsiteX0" fmla="*/ 0 w 4873060"/>
              <a:gd name="connsiteY0" fmla="*/ 446202 h 892404"/>
              <a:gd name="connsiteX1" fmla="*/ 446202 w 4873060"/>
              <a:gd name="connsiteY1" fmla="*/ 0 h 892404"/>
              <a:gd name="connsiteX2" fmla="*/ 990225 w 4873060"/>
              <a:gd name="connsiteY2" fmla="*/ 0 h 892404"/>
              <a:gd name="connsiteX3" fmla="*/ 1574055 w 4873060"/>
              <a:gd name="connsiteY3" fmla="*/ 0 h 892404"/>
              <a:gd name="connsiteX4" fmla="*/ 2118078 w 4873060"/>
              <a:gd name="connsiteY4" fmla="*/ 0 h 892404"/>
              <a:gd name="connsiteX5" fmla="*/ 2701907 w 4873060"/>
              <a:gd name="connsiteY5" fmla="*/ 0 h 892404"/>
              <a:gd name="connsiteX6" fmla="*/ 3285737 w 4873060"/>
              <a:gd name="connsiteY6" fmla="*/ 0 h 892404"/>
              <a:gd name="connsiteX7" fmla="*/ 4426858 w 4873060"/>
              <a:gd name="connsiteY7" fmla="*/ 0 h 892404"/>
              <a:gd name="connsiteX8" fmla="*/ 4873060 w 4873060"/>
              <a:gd name="connsiteY8" fmla="*/ 446202 h 892404"/>
              <a:gd name="connsiteX9" fmla="*/ 4873060 w 4873060"/>
              <a:gd name="connsiteY9" fmla="*/ 446202 h 892404"/>
              <a:gd name="connsiteX10" fmla="*/ 4426858 w 4873060"/>
              <a:gd name="connsiteY10" fmla="*/ 892404 h 892404"/>
              <a:gd name="connsiteX11" fmla="*/ 3882835 w 4873060"/>
              <a:gd name="connsiteY11" fmla="*/ 892404 h 892404"/>
              <a:gd name="connsiteX12" fmla="*/ 3259199 w 4873060"/>
              <a:gd name="connsiteY12" fmla="*/ 892404 h 892404"/>
              <a:gd name="connsiteX13" fmla="*/ 2555950 w 4873060"/>
              <a:gd name="connsiteY13" fmla="*/ 892404 h 892404"/>
              <a:gd name="connsiteX14" fmla="*/ 1852700 w 4873060"/>
              <a:gd name="connsiteY14" fmla="*/ 892404 h 892404"/>
              <a:gd name="connsiteX15" fmla="*/ 1109645 w 4873060"/>
              <a:gd name="connsiteY15" fmla="*/ 892404 h 892404"/>
              <a:gd name="connsiteX16" fmla="*/ 446202 w 4873060"/>
              <a:gd name="connsiteY16" fmla="*/ 892404 h 892404"/>
              <a:gd name="connsiteX17" fmla="*/ 0 w 4873060"/>
              <a:gd name="connsiteY17" fmla="*/ 446202 h 892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873060" h="892404" fill="none" extrusionOk="0">
                <a:moveTo>
                  <a:pt x="0" y="446202"/>
                </a:moveTo>
                <a:cubicBezTo>
                  <a:pt x="-37612" y="178230"/>
                  <a:pt x="233220" y="-6736"/>
                  <a:pt x="446202" y="0"/>
                </a:cubicBezTo>
                <a:cubicBezTo>
                  <a:pt x="716368" y="26451"/>
                  <a:pt x="835794" y="-17799"/>
                  <a:pt x="990225" y="0"/>
                </a:cubicBezTo>
                <a:cubicBezTo>
                  <a:pt x="1144656" y="17799"/>
                  <a:pt x="1320018" y="-18078"/>
                  <a:pt x="1574055" y="0"/>
                </a:cubicBezTo>
                <a:cubicBezTo>
                  <a:pt x="1828092" y="18078"/>
                  <a:pt x="1956976" y="15482"/>
                  <a:pt x="2118078" y="0"/>
                </a:cubicBezTo>
                <a:cubicBezTo>
                  <a:pt x="2279180" y="-15482"/>
                  <a:pt x="2437882" y="-21605"/>
                  <a:pt x="2701907" y="0"/>
                </a:cubicBezTo>
                <a:cubicBezTo>
                  <a:pt x="2965932" y="21605"/>
                  <a:pt x="3100665" y="-24066"/>
                  <a:pt x="3285737" y="0"/>
                </a:cubicBezTo>
                <a:cubicBezTo>
                  <a:pt x="3470809" y="24066"/>
                  <a:pt x="3929292" y="-15102"/>
                  <a:pt x="4426858" y="0"/>
                </a:cubicBezTo>
                <a:cubicBezTo>
                  <a:pt x="4700528" y="-24356"/>
                  <a:pt x="4824683" y="228031"/>
                  <a:pt x="4873060" y="446202"/>
                </a:cubicBezTo>
                <a:lnTo>
                  <a:pt x="4873060" y="446202"/>
                </a:lnTo>
                <a:cubicBezTo>
                  <a:pt x="4899145" y="681227"/>
                  <a:pt x="4699958" y="882491"/>
                  <a:pt x="4426858" y="892404"/>
                </a:cubicBezTo>
                <a:cubicBezTo>
                  <a:pt x="4210109" y="916770"/>
                  <a:pt x="4105002" y="881129"/>
                  <a:pt x="3882835" y="892404"/>
                </a:cubicBezTo>
                <a:cubicBezTo>
                  <a:pt x="3660668" y="903679"/>
                  <a:pt x="3420921" y="867779"/>
                  <a:pt x="3259199" y="892404"/>
                </a:cubicBezTo>
                <a:cubicBezTo>
                  <a:pt x="3097477" y="917029"/>
                  <a:pt x="2764151" y="878622"/>
                  <a:pt x="2555950" y="892404"/>
                </a:cubicBezTo>
                <a:cubicBezTo>
                  <a:pt x="2347749" y="906186"/>
                  <a:pt x="2021224" y="920419"/>
                  <a:pt x="1852700" y="892404"/>
                </a:cubicBezTo>
                <a:cubicBezTo>
                  <a:pt x="1684176" y="864390"/>
                  <a:pt x="1289790" y="920606"/>
                  <a:pt x="1109645" y="892404"/>
                </a:cubicBezTo>
                <a:cubicBezTo>
                  <a:pt x="929501" y="864202"/>
                  <a:pt x="667441" y="901162"/>
                  <a:pt x="446202" y="892404"/>
                </a:cubicBezTo>
                <a:cubicBezTo>
                  <a:pt x="240927" y="896415"/>
                  <a:pt x="-57112" y="704879"/>
                  <a:pt x="0" y="446202"/>
                </a:cubicBezTo>
                <a:close/>
              </a:path>
              <a:path w="4873060" h="892404" stroke="0" extrusionOk="0">
                <a:moveTo>
                  <a:pt x="0" y="446202"/>
                </a:moveTo>
                <a:cubicBezTo>
                  <a:pt x="13483" y="226154"/>
                  <a:pt x="223097" y="28025"/>
                  <a:pt x="446202" y="0"/>
                </a:cubicBezTo>
                <a:cubicBezTo>
                  <a:pt x="736462" y="-13443"/>
                  <a:pt x="880359" y="30203"/>
                  <a:pt x="1109645" y="0"/>
                </a:cubicBezTo>
                <a:cubicBezTo>
                  <a:pt x="1338931" y="-30203"/>
                  <a:pt x="1460444" y="-10115"/>
                  <a:pt x="1773087" y="0"/>
                </a:cubicBezTo>
                <a:cubicBezTo>
                  <a:pt x="2085730" y="10115"/>
                  <a:pt x="2332767" y="11453"/>
                  <a:pt x="2476337" y="0"/>
                </a:cubicBezTo>
                <a:cubicBezTo>
                  <a:pt x="2619907" y="-11453"/>
                  <a:pt x="2935301" y="8718"/>
                  <a:pt x="3219392" y="0"/>
                </a:cubicBezTo>
                <a:cubicBezTo>
                  <a:pt x="3503484" y="-8718"/>
                  <a:pt x="3614195" y="-8947"/>
                  <a:pt x="3803222" y="0"/>
                </a:cubicBezTo>
                <a:cubicBezTo>
                  <a:pt x="3992249" y="8947"/>
                  <a:pt x="4135037" y="18944"/>
                  <a:pt x="4426858" y="0"/>
                </a:cubicBezTo>
                <a:cubicBezTo>
                  <a:pt x="4693756" y="6642"/>
                  <a:pt x="4860289" y="248977"/>
                  <a:pt x="4873060" y="446202"/>
                </a:cubicBezTo>
                <a:lnTo>
                  <a:pt x="4873060" y="446202"/>
                </a:lnTo>
                <a:cubicBezTo>
                  <a:pt x="4907615" y="710379"/>
                  <a:pt x="4651692" y="896927"/>
                  <a:pt x="4426858" y="892404"/>
                </a:cubicBezTo>
                <a:cubicBezTo>
                  <a:pt x="4146266" y="902242"/>
                  <a:pt x="4017572" y="908244"/>
                  <a:pt x="3763415" y="892404"/>
                </a:cubicBezTo>
                <a:cubicBezTo>
                  <a:pt x="3509258" y="876564"/>
                  <a:pt x="3278656" y="901274"/>
                  <a:pt x="3139779" y="892404"/>
                </a:cubicBezTo>
                <a:cubicBezTo>
                  <a:pt x="3000902" y="883534"/>
                  <a:pt x="2743368" y="910423"/>
                  <a:pt x="2555950" y="892404"/>
                </a:cubicBezTo>
                <a:cubicBezTo>
                  <a:pt x="2368532" y="874385"/>
                  <a:pt x="2182263" y="865156"/>
                  <a:pt x="1852700" y="892404"/>
                </a:cubicBezTo>
                <a:cubicBezTo>
                  <a:pt x="1523137" y="919653"/>
                  <a:pt x="1475823" y="923359"/>
                  <a:pt x="1189258" y="892404"/>
                </a:cubicBezTo>
                <a:cubicBezTo>
                  <a:pt x="902693" y="861449"/>
                  <a:pt x="692143" y="889224"/>
                  <a:pt x="446202" y="892404"/>
                </a:cubicBezTo>
                <a:cubicBezTo>
                  <a:pt x="186486" y="917568"/>
                  <a:pt x="29525" y="697352"/>
                  <a:pt x="0" y="446202"/>
                </a:cubicBezTo>
                <a:close/>
              </a:path>
            </a:pathLst>
          </a:custGeom>
          <a:solidFill>
            <a:schemeClr val="bg1"/>
          </a:solidFill>
          <a:ln w="57150">
            <a:noFill/>
            <a:extLst>
              <a:ext uri="{C807C97D-BFC1-408E-A445-0C87EB9F89A2}">
                <ask:lineSketchStyleProps xmlns="" xmlns:ask="http://schemas.microsoft.com/office/drawing/2018/sketchyshapes" sd="4214534836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สี่เหลี่ยมผืนผ้า: มุมมน 9">
            <a:extLst>
              <a:ext uri="{FF2B5EF4-FFF2-40B4-BE49-F238E27FC236}">
                <a16:creationId xmlns="" xmlns:a16="http://schemas.microsoft.com/office/drawing/2014/main" id="{A3A5D6DC-419C-CD40-1826-E107DC67B508}"/>
              </a:ext>
            </a:extLst>
          </p:cNvPr>
          <p:cNvSpPr/>
          <p:nvPr/>
        </p:nvSpPr>
        <p:spPr>
          <a:xfrm>
            <a:off x="3671734" y="617206"/>
            <a:ext cx="4967299" cy="915653"/>
          </a:xfrm>
          <a:custGeom>
            <a:avLst/>
            <a:gdLst>
              <a:gd name="connsiteX0" fmla="*/ 0 w 4967299"/>
              <a:gd name="connsiteY0" fmla="*/ 457827 h 915653"/>
              <a:gd name="connsiteX1" fmla="*/ 457827 w 4967299"/>
              <a:gd name="connsiteY1" fmla="*/ 0 h 915653"/>
              <a:gd name="connsiteX2" fmla="*/ 1011552 w 4967299"/>
              <a:gd name="connsiteY2" fmla="*/ 0 h 915653"/>
              <a:gd name="connsiteX3" fmla="*/ 1605793 w 4967299"/>
              <a:gd name="connsiteY3" fmla="*/ 0 h 915653"/>
              <a:gd name="connsiteX4" fmla="*/ 2159518 w 4967299"/>
              <a:gd name="connsiteY4" fmla="*/ 0 h 915653"/>
              <a:gd name="connsiteX5" fmla="*/ 2753760 w 4967299"/>
              <a:gd name="connsiteY5" fmla="*/ 0 h 915653"/>
              <a:gd name="connsiteX6" fmla="*/ 3348001 w 4967299"/>
              <a:gd name="connsiteY6" fmla="*/ 0 h 915653"/>
              <a:gd name="connsiteX7" fmla="*/ 4509473 w 4967299"/>
              <a:gd name="connsiteY7" fmla="*/ 0 h 915653"/>
              <a:gd name="connsiteX8" fmla="*/ 4967300 w 4967299"/>
              <a:gd name="connsiteY8" fmla="*/ 457827 h 915653"/>
              <a:gd name="connsiteX9" fmla="*/ 4967299 w 4967299"/>
              <a:gd name="connsiteY9" fmla="*/ 457827 h 915653"/>
              <a:gd name="connsiteX10" fmla="*/ 4509472 w 4967299"/>
              <a:gd name="connsiteY10" fmla="*/ 915654 h 915653"/>
              <a:gd name="connsiteX11" fmla="*/ 3955747 w 4967299"/>
              <a:gd name="connsiteY11" fmla="*/ 915654 h 915653"/>
              <a:gd name="connsiteX12" fmla="*/ 3320989 w 4967299"/>
              <a:gd name="connsiteY12" fmla="*/ 915654 h 915653"/>
              <a:gd name="connsiteX13" fmla="*/ 2605199 w 4967299"/>
              <a:gd name="connsiteY13" fmla="*/ 915654 h 915653"/>
              <a:gd name="connsiteX14" fmla="*/ 1889408 w 4967299"/>
              <a:gd name="connsiteY14" fmla="*/ 915653 h 915653"/>
              <a:gd name="connsiteX15" fmla="*/ 1133101 w 4967299"/>
              <a:gd name="connsiteY15" fmla="*/ 915653 h 915653"/>
              <a:gd name="connsiteX16" fmla="*/ 457827 w 4967299"/>
              <a:gd name="connsiteY16" fmla="*/ 915653 h 915653"/>
              <a:gd name="connsiteX17" fmla="*/ 0 w 4967299"/>
              <a:gd name="connsiteY17" fmla="*/ 457826 h 915653"/>
              <a:gd name="connsiteX18" fmla="*/ 0 w 4967299"/>
              <a:gd name="connsiteY18" fmla="*/ 457827 h 91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67299" h="915653" fill="none" extrusionOk="0">
                <a:moveTo>
                  <a:pt x="0" y="457827"/>
                </a:moveTo>
                <a:cubicBezTo>
                  <a:pt x="-18987" y="194102"/>
                  <a:pt x="231769" y="-5396"/>
                  <a:pt x="457827" y="0"/>
                </a:cubicBezTo>
                <a:cubicBezTo>
                  <a:pt x="729333" y="-3900"/>
                  <a:pt x="771027" y="-5888"/>
                  <a:pt x="1011552" y="0"/>
                </a:cubicBezTo>
                <a:cubicBezTo>
                  <a:pt x="1252078" y="5888"/>
                  <a:pt x="1322995" y="-22130"/>
                  <a:pt x="1605793" y="0"/>
                </a:cubicBezTo>
                <a:cubicBezTo>
                  <a:pt x="1888591" y="22130"/>
                  <a:pt x="1938248" y="-21974"/>
                  <a:pt x="2159518" y="0"/>
                </a:cubicBezTo>
                <a:cubicBezTo>
                  <a:pt x="2380789" y="21974"/>
                  <a:pt x="2580359" y="-19174"/>
                  <a:pt x="2753760" y="0"/>
                </a:cubicBezTo>
                <a:cubicBezTo>
                  <a:pt x="2927161" y="19174"/>
                  <a:pt x="3084774" y="20967"/>
                  <a:pt x="3348001" y="0"/>
                </a:cubicBezTo>
                <a:cubicBezTo>
                  <a:pt x="3611228" y="-20967"/>
                  <a:pt x="4249336" y="-56278"/>
                  <a:pt x="4509473" y="0"/>
                </a:cubicBezTo>
                <a:cubicBezTo>
                  <a:pt x="4778720" y="-14660"/>
                  <a:pt x="4937715" y="222258"/>
                  <a:pt x="4967300" y="457827"/>
                </a:cubicBezTo>
                <a:lnTo>
                  <a:pt x="4967299" y="457827"/>
                </a:lnTo>
                <a:cubicBezTo>
                  <a:pt x="4976207" y="706783"/>
                  <a:pt x="4804324" y="900042"/>
                  <a:pt x="4509472" y="915654"/>
                </a:cubicBezTo>
                <a:cubicBezTo>
                  <a:pt x="4360723" y="920177"/>
                  <a:pt x="4168042" y="925007"/>
                  <a:pt x="3955747" y="915654"/>
                </a:cubicBezTo>
                <a:cubicBezTo>
                  <a:pt x="3743453" y="906301"/>
                  <a:pt x="3500155" y="903484"/>
                  <a:pt x="3320989" y="915654"/>
                </a:cubicBezTo>
                <a:cubicBezTo>
                  <a:pt x="3141823" y="927824"/>
                  <a:pt x="2825708" y="929319"/>
                  <a:pt x="2605199" y="915654"/>
                </a:cubicBezTo>
                <a:cubicBezTo>
                  <a:pt x="2384690" y="901989"/>
                  <a:pt x="2241088" y="941061"/>
                  <a:pt x="1889408" y="915653"/>
                </a:cubicBezTo>
                <a:cubicBezTo>
                  <a:pt x="1537728" y="890246"/>
                  <a:pt x="1317602" y="919282"/>
                  <a:pt x="1133101" y="915653"/>
                </a:cubicBezTo>
                <a:cubicBezTo>
                  <a:pt x="948600" y="912024"/>
                  <a:pt x="662839" y="949359"/>
                  <a:pt x="457827" y="915653"/>
                </a:cubicBezTo>
                <a:cubicBezTo>
                  <a:pt x="263778" y="921384"/>
                  <a:pt x="-18601" y="714666"/>
                  <a:pt x="0" y="457826"/>
                </a:cubicBezTo>
                <a:lnTo>
                  <a:pt x="0" y="457827"/>
                </a:lnTo>
                <a:close/>
              </a:path>
              <a:path w="4967299" h="915653" stroke="0" extrusionOk="0">
                <a:moveTo>
                  <a:pt x="0" y="457827"/>
                </a:moveTo>
                <a:cubicBezTo>
                  <a:pt x="14961" y="234249"/>
                  <a:pt x="243396" y="46160"/>
                  <a:pt x="457827" y="0"/>
                </a:cubicBezTo>
                <a:cubicBezTo>
                  <a:pt x="711703" y="-7934"/>
                  <a:pt x="843310" y="4652"/>
                  <a:pt x="1133101" y="0"/>
                </a:cubicBezTo>
                <a:cubicBezTo>
                  <a:pt x="1422892" y="-4652"/>
                  <a:pt x="1531514" y="-13613"/>
                  <a:pt x="1808376" y="0"/>
                </a:cubicBezTo>
                <a:cubicBezTo>
                  <a:pt x="2085239" y="13613"/>
                  <a:pt x="2240034" y="23319"/>
                  <a:pt x="2524166" y="0"/>
                </a:cubicBezTo>
                <a:cubicBezTo>
                  <a:pt x="2808298" y="-23319"/>
                  <a:pt x="3124433" y="-2281"/>
                  <a:pt x="3280474" y="0"/>
                </a:cubicBezTo>
                <a:cubicBezTo>
                  <a:pt x="3436515" y="2281"/>
                  <a:pt x="3582080" y="-3695"/>
                  <a:pt x="3874715" y="0"/>
                </a:cubicBezTo>
                <a:cubicBezTo>
                  <a:pt x="4167350" y="3695"/>
                  <a:pt x="4243711" y="6140"/>
                  <a:pt x="4509473" y="0"/>
                </a:cubicBezTo>
                <a:cubicBezTo>
                  <a:pt x="4775778" y="4366"/>
                  <a:pt x="4952999" y="260076"/>
                  <a:pt x="4967300" y="457827"/>
                </a:cubicBezTo>
                <a:lnTo>
                  <a:pt x="4967299" y="457827"/>
                </a:lnTo>
                <a:cubicBezTo>
                  <a:pt x="5000082" y="727514"/>
                  <a:pt x="4726356" y="923187"/>
                  <a:pt x="4509472" y="915654"/>
                </a:cubicBezTo>
                <a:cubicBezTo>
                  <a:pt x="4252981" y="946257"/>
                  <a:pt x="4111988" y="936973"/>
                  <a:pt x="3834198" y="915654"/>
                </a:cubicBezTo>
                <a:cubicBezTo>
                  <a:pt x="3556408" y="894335"/>
                  <a:pt x="3331544" y="934701"/>
                  <a:pt x="3199440" y="915654"/>
                </a:cubicBezTo>
                <a:cubicBezTo>
                  <a:pt x="3067336" y="896607"/>
                  <a:pt x="2849611" y="929854"/>
                  <a:pt x="2605199" y="915654"/>
                </a:cubicBezTo>
                <a:cubicBezTo>
                  <a:pt x="2360787" y="901453"/>
                  <a:pt x="2125411" y="888193"/>
                  <a:pt x="1889408" y="915653"/>
                </a:cubicBezTo>
                <a:cubicBezTo>
                  <a:pt x="1653405" y="943113"/>
                  <a:pt x="1392891" y="942902"/>
                  <a:pt x="1214134" y="915653"/>
                </a:cubicBezTo>
                <a:cubicBezTo>
                  <a:pt x="1035377" y="888404"/>
                  <a:pt x="834791" y="926692"/>
                  <a:pt x="457827" y="915653"/>
                </a:cubicBezTo>
                <a:cubicBezTo>
                  <a:pt x="190885" y="942342"/>
                  <a:pt x="8024" y="711960"/>
                  <a:pt x="0" y="457826"/>
                </a:cubicBezTo>
                <a:lnTo>
                  <a:pt x="0" y="457827"/>
                </a:lnTo>
                <a:close/>
              </a:path>
            </a:pathLst>
          </a:custGeom>
          <a:solidFill>
            <a:schemeClr val="bg1"/>
          </a:solidFill>
          <a:ln w="57150">
            <a:noFill/>
            <a:extLst>
              <a:ext uri="{C807C97D-BFC1-408E-A445-0C87EB9F89A2}">
                <ask:lineSketchStyleProps xmlns="" xmlns:ask="http://schemas.microsoft.com/office/drawing/2018/sketchyshapes" sd="4214534836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="" xmlns:a16="http://schemas.microsoft.com/office/drawing/2014/main" id="{283F152B-2EE4-79C5-42C9-2AEEAC238655}"/>
              </a:ext>
            </a:extLst>
          </p:cNvPr>
          <p:cNvSpPr txBox="1"/>
          <p:nvPr/>
        </p:nvSpPr>
        <p:spPr>
          <a:xfrm>
            <a:off x="4124439" y="778931"/>
            <a:ext cx="68463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th-TH" sz="4000" b="1" i="0" dirty="0">
                <a:ln w="19050">
                  <a:noFill/>
                </a:ln>
                <a:solidFill>
                  <a:srgbClr val="663300"/>
                </a:solidFill>
                <a:effectLst/>
                <a:latin typeface="tcha8lucy" panose="02000000000000000000" pitchFamily="2" charset="0"/>
                <a:cs typeface="tcha8lucy" panose="02000000000000000000" pitchFamily="2" charset="0"/>
              </a:rPr>
              <a:t>คุณค่าด้านวรรณศิลป์</a:t>
            </a:r>
            <a:r>
              <a:rPr lang="th-TH" sz="4000" b="1" dirty="0">
                <a:ln w="19050">
                  <a:noFill/>
                </a:ln>
                <a:solidFill>
                  <a:srgbClr val="6633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 </a:t>
            </a:r>
            <a:endParaRPr lang="th-TH" sz="4000" b="1" i="0" dirty="0">
              <a:ln w="19050">
                <a:noFill/>
              </a:ln>
              <a:solidFill>
                <a:srgbClr val="663300"/>
              </a:solidFill>
              <a:effectLst/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2" name="รูปภาพ 11">
            <a:extLst>
              <a:ext uri="{FF2B5EF4-FFF2-40B4-BE49-F238E27FC236}">
                <a16:creationId xmlns="" xmlns:a16="http://schemas.microsoft.com/office/drawing/2014/main" id="{DFDF4347-61AA-5D63-612F-D655AD4B67A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9197" y="450037"/>
            <a:ext cx="1148594" cy="1365673"/>
          </a:xfrm>
          <a:prstGeom prst="rect">
            <a:avLst/>
          </a:prstGeom>
        </p:spPr>
      </p:pic>
      <p:pic>
        <p:nvPicPr>
          <p:cNvPr id="13" name="รูปภาพ 12">
            <a:extLst>
              <a:ext uri="{FF2B5EF4-FFF2-40B4-BE49-F238E27FC236}">
                <a16:creationId xmlns="" xmlns:a16="http://schemas.microsoft.com/office/drawing/2014/main" id="{D0D897F4-0FF1-3C55-3D64-D7B078E948C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91354"/>
            <a:ext cx="3001316" cy="4001755"/>
          </a:xfrm>
          <a:prstGeom prst="rect">
            <a:avLst/>
          </a:prstGeom>
        </p:spPr>
      </p:pic>
      <p:pic>
        <p:nvPicPr>
          <p:cNvPr id="14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D346B083-3A5E-9E3D-22C3-4E752C055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359" y="315415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50C7BF96-DAB8-0820-9A9B-493AAE7BF3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5432" y="863829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รูปภาพ 15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E140FC7-B439-2437-5072-41E97083C13E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354" y="4268119"/>
            <a:ext cx="1873449" cy="2548182"/>
          </a:xfrm>
          <a:prstGeom prst="rect">
            <a:avLst/>
          </a:prstGeom>
        </p:spPr>
      </p:pic>
      <p:pic>
        <p:nvPicPr>
          <p:cNvPr id="17" name="รูปภาพ 16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E32C8FF5-6800-78CA-AD29-B414EC0088F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8836" y="6385096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912340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441D8736-0256-A334-C5DD-9F1AB0C3073A}"/>
              </a:ext>
            </a:extLst>
          </p:cNvPr>
          <p:cNvSpPr>
            <a:spLocks/>
          </p:cNvSpPr>
          <p:nvPr/>
        </p:nvSpPr>
        <p:spPr>
          <a:xfrm>
            <a:off x="1423464" y="1484874"/>
            <a:ext cx="9606484" cy="5148924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9429423D-328C-1CB2-99E1-220B61C1A005}"/>
              </a:ext>
            </a:extLst>
          </p:cNvPr>
          <p:cNvSpPr txBox="1"/>
          <p:nvPr/>
        </p:nvSpPr>
        <p:spPr>
          <a:xfrm>
            <a:off x="2204242" y="1839099"/>
            <a:ext cx="8461612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๑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สะท้อนค่านิยมเรื่องความซื่อสัตย์และกตัญญู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/>
            </a:r>
            <a:b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	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เห็นได้จากตัวละครในเรื่องที่ยกย่องการกระทำของอิเยียงที่ภักดีจนยอมแก้แค้นพร้อมสละชีวิตเพื่อ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คิ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เป๊ก รวมทั้งการยกย่องกวนอูผู้ภักดีต่อเล่าปี่ </a:t>
            </a: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สะท้อนความเชื่อเรื่องโชคลาง และโหราศาสตร์  เห็นได้จากตอนที่โจโฉเชื่อและวางแผนตามคำทำนายของโหรที่บอกว่า ธงหักแสดงถึงการปล้นเสบียงในค่ายของโจโฉ</a:t>
            </a:r>
          </a:p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	</a:t>
            </a:r>
            <a:endParaRPr lang="th-TH" sz="2400" dirty="0">
              <a:solidFill>
                <a:srgbClr val="CC000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endParaRPr lang="en-US" sz="2400" dirty="0"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0088B596-18A3-245E-A286-33FB53144A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485EFFA1-F89D-40DF-BD62-D7BB4C51866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sp>
        <p:nvSpPr>
          <p:cNvPr id="7" name="สี่เหลี่ยมผืนผ้า: มุมมน 6">
            <a:extLst>
              <a:ext uri="{FF2B5EF4-FFF2-40B4-BE49-F238E27FC236}">
                <a16:creationId xmlns="" xmlns:a16="http://schemas.microsoft.com/office/drawing/2014/main" id="{A35D2A98-C41E-EF8B-A246-3D8FD47849F3}"/>
              </a:ext>
            </a:extLst>
          </p:cNvPr>
          <p:cNvSpPr/>
          <p:nvPr/>
        </p:nvSpPr>
        <p:spPr>
          <a:xfrm>
            <a:off x="4366899" y="325866"/>
            <a:ext cx="4472301" cy="872060"/>
          </a:xfrm>
          <a:custGeom>
            <a:avLst/>
            <a:gdLst>
              <a:gd name="connsiteX0" fmla="*/ 0 w 4472301"/>
              <a:gd name="connsiteY0" fmla="*/ 436030 h 872060"/>
              <a:gd name="connsiteX1" fmla="*/ 436030 w 4472301"/>
              <a:gd name="connsiteY1" fmla="*/ 0 h 872060"/>
              <a:gd name="connsiteX2" fmla="*/ 928063 w 4472301"/>
              <a:gd name="connsiteY2" fmla="*/ 0 h 872060"/>
              <a:gd name="connsiteX3" fmla="*/ 1456098 w 4472301"/>
              <a:gd name="connsiteY3" fmla="*/ 0 h 872060"/>
              <a:gd name="connsiteX4" fmla="*/ 1948131 w 4472301"/>
              <a:gd name="connsiteY4" fmla="*/ 0 h 872060"/>
              <a:gd name="connsiteX5" fmla="*/ 2476167 w 4472301"/>
              <a:gd name="connsiteY5" fmla="*/ 0 h 872060"/>
              <a:gd name="connsiteX6" fmla="*/ 3004202 w 4472301"/>
              <a:gd name="connsiteY6" fmla="*/ 0 h 872060"/>
              <a:gd name="connsiteX7" fmla="*/ 4036271 w 4472301"/>
              <a:gd name="connsiteY7" fmla="*/ 0 h 872060"/>
              <a:gd name="connsiteX8" fmla="*/ 4472301 w 4472301"/>
              <a:gd name="connsiteY8" fmla="*/ 436030 h 872060"/>
              <a:gd name="connsiteX9" fmla="*/ 4472301 w 4472301"/>
              <a:gd name="connsiteY9" fmla="*/ 436030 h 872060"/>
              <a:gd name="connsiteX10" fmla="*/ 4036271 w 4472301"/>
              <a:gd name="connsiteY10" fmla="*/ 872060 h 872060"/>
              <a:gd name="connsiteX11" fmla="*/ 3544238 w 4472301"/>
              <a:gd name="connsiteY11" fmla="*/ 872060 h 872060"/>
              <a:gd name="connsiteX12" fmla="*/ 2980200 w 4472301"/>
              <a:gd name="connsiteY12" fmla="*/ 872060 h 872060"/>
              <a:gd name="connsiteX13" fmla="*/ 2344158 w 4472301"/>
              <a:gd name="connsiteY13" fmla="*/ 872060 h 872060"/>
              <a:gd name="connsiteX14" fmla="*/ 1708115 w 4472301"/>
              <a:gd name="connsiteY14" fmla="*/ 872060 h 872060"/>
              <a:gd name="connsiteX15" fmla="*/ 1036070 w 4472301"/>
              <a:gd name="connsiteY15" fmla="*/ 872060 h 872060"/>
              <a:gd name="connsiteX16" fmla="*/ 436030 w 4472301"/>
              <a:gd name="connsiteY16" fmla="*/ 872060 h 872060"/>
              <a:gd name="connsiteX17" fmla="*/ 0 w 4472301"/>
              <a:gd name="connsiteY17" fmla="*/ 436030 h 872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472301" h="872060" fill="none" extrusionOk="0">
                <a:moveTo>
                  <a:pt x="0" y="436030"/>
                </a:moveTo>
                <a:cubicBezTo>
                  <a:pt x="-43648" y="170219"/>
                  <a:pt x="224738" y="-5945"/>
                  <a:pt x="436030" y="0"/>
                </a:cubicBezTo>
                <a:cubicBezTo>
                  <a:pt x="558449" y="-14487"/>
                  <a:pt x="819850" y="4348"/>
                  <a:pt x="928063" y="0"/>
                </a:cubicBezTo>
                <a:cubicBezTo>
                  <a:pt x="1036276" y="-4348"/>
                  <a:pt x="1350224" y="-18596"/>
                  <a:pt x="1456098" y="0"/>
                </a:cubicBezTo>
                <a:cubicBezTo>
                  <a:pt x="1561972" y="18596"/>
                  <a:pt x="1800033" y="23461"/>
                  <a:pt x="1948131" y="0"/>
                </a:cubicBezTo>
                <a:cubicBezTo>
                  <a:pt x="2096229" y="-23461"/>
                  <a:pt x="2249032" y="10448"/>
                  <a:pt x="2476167" y="0"/>
                </a:cubicBezTo>
                <a:cubicBezTo>
                  <a:pt x="2703302" y="-10448"/>
                  <a:pt x="2859470" y="10630"/>
                  <a:pt x="3004202" y="0"/>
                </a:cubicBezTo>
                <a:cubicBezTo>
                  <a:pt x="3148934" y="-10630"/>
                  <a:pt x="3610972" y="-34000"/>
                  <a:pt x="4036271" y="0"/>
                </a:cubicBezTo>
                <a:cubicBezTo>
                  <a:pt x="4315581" y="-34423"/>
                  <a:pt x="4454785" y="205449"/>
                  <a:pt x="4472301" y="436030"/>
                </a:cubicBezTo>
                <a:lnTo>
                  <a:pt x="4472301" y="436030"/>
                </a:lnTo>
                <a:cubicBezTo>
                  <a:pt x="4523076" y="654641"/>
                  <a:pt x="4304819" y="861751"/>
                  <a:pt x="4036271" y="872060"/>
                </a:cubicBezTo>
                <a:cubicBezTo>
                  <a:pt x="3816124" y="884799"/>
                  <a:pt x="3712380" y="894849"/>
                  <a:pt x="3544238" y="872060"/>
                </a:cubicBezTo>
                <a:cubicBezTo>
                  <a:pt x="3376096" y="849271"/>
                  <a:pt x="3132581" y="862600"/>
                  <a:pt x="2980200" y="872060"/>
                </a:cubicBezTo>
                <a:cubicBezTo>
                  <a:pt x="2827819" y="881520"/>
                  <a:pt x="2554541" y="893767"/>
                  <a:pt x="2344158" y="872060"/>
                </a:cubicBezTo>
                <a:cubicBezTo>
                  <a:pt x="2133775" y="850353"/>
                  <a:pt x="1868631" y="897229"/>
                  <a:pt x="1708115" y="872060"/>
                </a:cubicBezTo>
                <a:cubicBezTo>
                  <a:pt x="1547599" y="846891"/>
                  <a:pt x="1174694" y="880279"/>
                  <a:pt x="1036070" y="872060"/>
                </a:cubicBezTo>
                <a:cubicBezTo>
                  <a:pt x="897446" y="863841"/>
                  <a:pt x="570150" y="848654"/>
                  <a:pt x="436030" y="872060"/>
                </a:cubicBezTo>
                <a:cubicBezTo>
                  <a:pt x="225097" y="874972"/>
                  <a:pt x="-28128" y="682874"/>
                  <a:pt x="0" y="436030"/>
                </a:cubicBezTo>
                <a:close/>
              </a:path>
              <a:path w="4472301" h="872060" stroke="0" extrusionOk="0">
                <a:moveTo>
                  <a:pt x="0" y="436030"/>
                </a:moveTo>
                <a:cubicBezTo>
                  <a:pt x="22835" y="239899"/>
                  <a:pt x="213785" y="22309"/>
                  <a:pt x="436030" y="0"/>
                </a:cubicBezTo>
                <a:cubicBezTo>
                  <a:pt x="684218" y="25557"/>
                  <a:pt x="823029" y="10270"/>
                  <a:pt x="1036070" y="0"/>
                </a:cubicBezTo>
                <a:cubicBezTo>
                  <a:pt x="1249111" y="-10270"/>
                  <a:pt x="1508782" y="26324"/>
                  <a:pt x="1636110" y="0"/>
                </a:cubicBezTo>
                <a:cubicBezTo>
                  <a:pt x="1763438" y="-26324"/>
                  <a:pt x="2013089" y="-30207"/>
                  <a:pt x="2272153" y="0"/>
                </a:cubicBezTo>
                <a:cubicBezTo>
                  <a:pt x="2531217" y="30207"/>
                  <a:pt x="2657048" y="6462"/>
                  <a:pt x="2944198" y="0"/>
                </a:cubicBezTo>
                <a:cubicBezTo>
                  <a:pt x="3231348" y="-6462"/>
                  <a:pt x="3320266" y="-9038"/>
                  <a:pt x="3472233" y="0"/>
                </a:cubicBezTo>
                <a:cubicBezTo>
                  <a:pt x="3624200" y="9038"/>
                  <a:pt x="3796759" y="-19615"/>
                  <a:pt x="4036271" y="0"/>
                </a:cubicBezTo>
                <a:cubicBezTo>
                  <a:pt x="4315001" y="12305"/>
                  <a:pt x="4465130" y="222845"/>
                  <a:pt x="4472301" y="436030"/>
                </a:cubicBezTo>
                <a:lnTo>
                  <a:pt x="4472301" y="436030"/>
                </a:lnTo>
                <a:cubicBezTo>
                  <a:pt x="4481856" y="681750"/>
                  <a:pt x="4242492" y="879305"/>
                  <a:pt x="4036271" y="872060"/>
                </a:cubicBezTo>
                <a:cubicBezTo>
                  <a:pt x="3867603" y="859144"/>
                  <a:pt x="3621418" y="893720"/>
                  <a:pt x="3436231" y="872060"/>
                </a:cubicBezTo>
                <a:cubicBezTo>
                  <a:pt x="3251044" y="850400"/>
                  <a:pt x="3085865" y="892365"/>
                  <a:pt x="2872193" y="872060"/>
                </a:cubicBezTo>
                <a:cubicBezTo>
                  <a:pt x="2658521" y="851755"/>
                  <a:pt x="2553471" y="891173"/>
                  <a:pt x="2344158" y="872060"/>
                </a:cubicBezTo>
                <a:cubicBezTo>
                  <a:pt x="2134845" y="852947"/>
                  <a:pt x="1925353" y="896317"/>
                  <a:pt x="1708115" y="872060"/>
                </a:cubicBezTo>
                <a:cubicBezTo>
                  <a:pt x="1490877" y="847803"/>
                  <a:pt x="1306103" y="858784"/>
                  <a:pt x="1108075" y="872060"/>
                </a:cubicBezTo>
                <a:cubicBezTo>
                  <a:pt x="910047" y="885336"/>
                  <a:pt x="676509" y="874683"/>
                  <a:pt x="436030" y="872060"/>
                </a:cubicBezTo>
                <a:cubicBezTo>
                  <a:pt x="191972" y="878207"/>
                  <a:pt x="36792" y="682724"/>
                  <a:pt x="0" y="436030"/>
                </a:cubicBezTo>
                <a:close/>
              </a:path>
            </a:pathLst>
          </a:custGeom>
          <a:solidFill>
            <a:schemeClr val="bg1"/>
          </a:solidFill>
          <a:ln w="57150">
            <a:noFill/>
            <a:extLst>
              <a:ext uri="{C807C97D-BFC1-408E-A445-0C87EB9F89A2}">
                <ask:lineSketchStyleProps xmlns="" xmlns:ask="http://schemas.microsoft.com/office/drawing/2018/sketchyshapes" sd="4214534836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กล่องข้อความ 7">
            <a:extLst>
              <a:ext uri="{FF2B5EF4-FFF2-40B4-BE49-F238E27FC236}">
                <a16:creationId xmlns="" xmlns:a16="http://schemas.microsoft.com/office/drawing/2014/main" id="{4AB3D857-70BE-F51C-0B8F-18D2A71671B3}"/>
              </a:ext>
            </a:extLst>
          </p:cNvPr>
          <p:cNvSpPr txBox="1"/>
          <p:nvPr/>
        </p:nvSpPr>
        <p:spPr>
          <a:xfrm>
            <a:off x="5089531" y="490040"/>
            <a:ext cx="42134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th-TH" sz="4000" b="1" i="0" dirty="0">
                <a:ln w="19050">
                  <a:noFill/>
                </a:ln>
                <a:solidFill>
                  <a:srgbClr val="663300"/>
                </a:solidFill>
                <a:effectLst/>
                <a:latin typeface="tcha8lucy" panose="02000000000000000000" pitchFamily="2" charset="0"/>
                <a:cs typeface="tcha8lucy" panose="02000000000000000000" pitchFamily="2" charset="0"/>
              </a:rPr>
              <a:t>คุณค่าด้านสังคม</a:t>
            </a:r>
            <a:r>
              <a:rPr lang="th-TH" sz="4000" b="1" dirty="0">
                <a:ln w="19050">
                  <a:noFill/>
                </a:ln>
                <a:solidFill>
                  <a:srgbClr val="6633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 </a:t>
            </a:r>
            <a:endParaRPr lang="th-TH" sz="4000" b="1" i="0" dirty="0">
              <a:ln w="19050">
                <a:noFill/>
              </a:ln>
              <a:solidFill>
                <a:srgbClr val="663300"/>
              </a:solidFill>
              <a:effectLst/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5D014708-8500-9AAC-21B3-F7C78B7A968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300" b="89934" l="6578" r="59485">
                        <a14:foregroundMark x1="40038" y1="3300" x2="32984" y2="2920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846"/>
          <a:stretch/>
        </p:blipFill>
        <p:spPr>
          <a:xfrm>
            <a:off x="3570721" y="209274"/>
            <a:ext cx="1575288" cy="1252152"/>
          </a:xfrm>
          <a:prstGeom prst="rect">
            <a:avLst/>
          </a:prstGeom>
        </p:spPr>
      </p:pic>
      <p:pic>
        <p:nvPicPr>
          <p:cNvPr id="10" name="รูปภาพ 9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B5A8A4D2-00EA-5FD9-76BC-7327DB7DB2D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9" b="7797"/>
          <a:stretch/>
        </p:blipFill>
        <p:spPr>
          <a:xfrm>
            <a:off x="63920" y="3185799"/>
            <a:ext cx="3211543" cy="3672201"/>
          </a:xfrm>
          <a:prstGeom prst="rect">
            <a:avLst/>
          </a:prstGeom>
        </p:spPr>
      </p:pic>
      <p:sp>
        <p:nvSpPr>
          <p:cNvPr id="13" name="กล่องข้อความ 12">
            <a:extLst>
              <a:ext uri="{FF2B5EF4-FFF2-40B4-BE49-F238E27FC236}">
                <a16:creationId xmlns="" xmlns:a16="http://schemas.microsoft.com/office/drawing/2014/main" id="{23DA7A5C-5C15-EFC2-B017-AEB28201585F}"/>
              </a:ext>
            </a:extLst>
          </p:cNvPr>
          <p:cNvSpPr txBox="1"/>
          <p:nvPr/>
        </p:nvSpPr>
        <p:spPr>
          <a:xfrm>
            <a:off x="3784595" y="4270816"/>
            <a:ext cx="590172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๒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ค่านิยมความจงรักภักดีต่อพระมหากษัตริย์</a:t>
            </a:r>
            <a:endParaRPr lang="en-US" sz="2400" dirty="0">
              <a:solidFill>
                <a:srgbClr val="CC000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  ดังเช่น ตอนที่เตียวเลี้ยวทหารฝ่ายโจโฉซึ่ง</a:t>
            </a:r>
            <a:b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กวนอูเคยช่วยชีวิตไว้เป็นผู้เข้าไปเกลี้ยกล่อมกวนอูให้ไปอยู่กับโจโฉ กวนอ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ูย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อมจำนนแต่ขอเงื่อนไขเป็นสัญญาคือ ขอให้ได้เป็นข้าของพระเจ้าเหี้ยน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เต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้</a:t>
            </a:r>
          </a:p>
        </p:txBody>
      </p:sp>
      <p:pic>
        <p:nvPicPr>
          <p:cNvPr id="14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47CF98CB-F6A1-3A6F-7C85-4CD30206B6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789" y="728402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รูปภาพ 14">
            <a:extLst>
              <a:ext uri="{FF2B5EF4-FFF2-40B4-BE49-F238E27FC236}">
                <a16:creationId xmlns="" xmlns:a16="http://schemas.microsoft.com/office/drawing/2014/main" id="{E9C4D39D-3FE5-FF05-318D-935C2552B149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7758" y="4014387"/>
            <a:ext cx="2140322" cy="2853763"/>
          </a:xfrm>
          <a:prstGeom prst="rect">
            <a:avLst/>
          </a:prstGeom>
        </p:spPr>
      </p:pic>
      <p:pic>
        <p:nvPicPr>
          <p:cNvPr id="16" name="รูปภาพ 1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28EF41C-D80D-2287-31AF-C7F106FFBBDC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0250" y="6424990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779443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05EC973A-2B2F-CE56-8802-44CB38F63498}"/>
              </a:ext>
            </a:extLst>
          </p:cNvPr>
          <p:cNvSpPr>
            <a:spLocks/>
          </p:cNvSpPr>
          <p:nvPr/>
        </p:nvSpPr>
        <p:spPr>
          <a:xfrm>
            <a:off x="1859429" y="2115635"/>
            <a:ext cx="8524068" cy="3704095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60961F5E-605D-6AA1-BCCA-5020427F0352}"/>
              </a:ext>
            </a:extLst>
          </p:cNvPr>
          <p:cNvSpPr txBox="1"/>
          <p:nvPr/>
        </p:nvSpPr>
        <p:spPr>
          <a:xfrm>
            <a:off x="2653274" y="2752196"/>
            <a:ext cx="751324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๓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สะท้อนแนวคิดเกี่ยวกับ</a:t>
            </a:r>
            <a:r>
              <a:rPr lang="th-TH" sz="2400" dirty="0" err="1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สงครามของคนจีน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 err="1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สงครามนั้นมิใช่ใช้กำลังทหารเพียงอย่างเดียว </a:t>
            </a:r>
            <a:endParaRPr lang="en-US" sz="2400" dirty="0">
              <a:solidFill>
                <a:srgbClr val="CC000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   	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สงครามยังต้องอาศัยสติปัญญาและเล่ห์เหลี่ยมกลอุบายเป็นสำคัญ จึงจะสามารถเอาชนะข้าศึกศัตรูได้ </a:t>
            </a:r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ดังเช่น ตอนที่เที</a:t>
            </a:r>
            <a:r>
              <a:rPr lang="th-TH" sz="2400" dirty="0" err="1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ยหย</a:t>
            </a:r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กวางกลอุบายล่อล่วงให้กวนอูออกจากเมืองแห้</a:t>
            </a:r>
            <a:r>
              <a:rPr lang="th-TH" sz="2400" dirty="0" err="1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ฝือ</a:t>
            </a:r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เพื่อให้ทหารโจโฉเข้ายึดเมืองแห้</a:t>
            </a:r>
            <a:r>
              <a:rPr lang="th-TH" sz="2400" dirty="0" err="1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ฝือ</a:t>
            </a:r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และก็ทำได้สำเร็จ</a:t>
            </a:r>
          </a:p>
          <a:p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CDAB2ED1-1C4C-6A38-C530-B988077B88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93BE083F-C979-6371-B58F-5BBA7CA7411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sp>
        <p:nvSpPr>
          <p:cNvPr id="7" name="สี่เหลี่ยมผืนผ้า: มุมมน 6">
            <a:extLst>
              <a:ext uri="{FF2B5EF4-FFF2-40B4-BE49-F238E27FC236}">
                <a16:creationId xmlns="" xmlns:a16="http://schemas.microsoft.com/office/drawing/2014/main" id="{8D8E8FB2-FC3A-3661-7F34-4944BFB93630}"/>
              </a:ext>
            </a:extLst>
          </p:cNvPr>
          <p:cNvSpPr/>
          <p:nvPr/>
        </p:nvSpPr>
        <p:spPr>
          <a:xfrm>
            <a:off x="3743652" y="585822"/>
            <a:ext cx="4472301" cy="872060"/>
          </a:xfrm>
          <a:custGeom>
            <a:avLst/>
            <a:gdLst>
              <a:gd name="connsiteX0" fmla="*/ 0 w 4472301"/>
              <a:gd name="connsiteY0" fmla="*/ 436030 h 872060"/>
              <a:gd name="connsiteX1" fmla="*/ 436030 w 4472301"/>
              <a:gd name="connsiteY1" fmla="*/ 0 h 872060"/>
              <a:gd name="connsiteX2" fmla="*/ 928063 w 4472301"/>
              <a:gd name="connsiteY2" fmla="*/ 0 h 872060"/>
              <a:gd name="connsiteX3" fmla="*/ 1456098 w 4472301"/>
              <a:gd name="connsiteY3" fmla="*/ 0 h 872060"/>
              <a:gd name="connsiteX4" fmla="*/ 1948131 w 4472301"/>
              <a:gd name="connsiteY4" fmla="*/ 0 h 872060"/>
              <a:gd name="connsiteX5" fmla="*/ 2476167 w 4472301"/>
              <a:gd name="connsiteY5" fmla="*/ 0 h 872060"/>
              <a:gd name="connsiteX6" fmla="*/ 3004202 w 4472301"/>
              <a:gd name="connsiteY6" fmla="*/ 0 h 872060"/>
              <a:gd name="connsiteX7" fmla="*/ 4036271 w 4472301"/>
              <a:gd name="connsiteY7" fmla="*/ 0 h 872060"/>
              <a:gd name="connsiteX8" fmla="*/ 4472301 w 4472301"/>
              <a:gd name="connsiteY8" fmla="*/ 436030 h 872060"/>
              <a:gd name="connsiteX9" fmla="*/ 4472301 w 4472301"/>
              <a:gd name="connsiteY9" fmla="*/ 436030 h 872060"/>
              <a:gd name="connsiteX10" fmla="*/ 4036271 w 4472301"/>
              <a:gd name="connsiteY10" fmla="*/ 872060 h 872060"/>
              <a:gd name="connsiteX11" fmla="*/ 3544238 w 4472301"/>
              <a:gd name="connsiteY11" fmla="*/ 872060 h 872060"/>
              <a:gd name="connsiteX12" fmla="*/ 2980200 w 4472301"/>
              <a:gd name="connsiteY12" fmla="*/ 872060 h 872060"/>
              <a:gd name="connsiteX13" fmla="*/ 2344158 w 4472301"/>
              <a:gd name="connsiteY13" fmla="*/ 872060 h 872060"/>
              <a:gd name="connsiteX14" fmla="*/ 1708115 w 4472301"/>
              <a:gd name="connsiteY14" fmla="*/ 872060 h 872060"/>
              <a:gd name="connsiteX15" fmla="*/ 1036070 w 4472301"/>
              <a:gd name="connsiteY15" fmla="*/ 872060 h 872060"/>
              <a:gd name="connsiteX16" fmla="*/ 436030 w 4472301"/>
              <a:gd name="connsiteY16" fmla="*/ 872060 h 872060"/>
              <a:gd name="connsiteX17" fmla="*/ 0 w 4472301"/>
              <a:gd name="connsiteY17" fmla="*/ 436030 h 872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472301" h="872060" fill="none" extrusionOk="0">
                <a:moveTo>
                  <a:pt x="0" y="436030"/>
                </a:moveTo>
                <a:cubicBezTo>
                  <a:pt x="-43648" y="170219"/>
                  <a:pt x="224738" y="-5945"/>
                  <a:pt x="436030" y="0"/>
                </a:cubicBezTo>
                <a:cubicBezTo>
                  <a:pt x="558449" y="-14487"/>
                  <a:pt x="819850" y="4348"/>
                  <a:pt x="928063" y="0"/>
                </a:cubicBezTo>
                <a:cubicBezTo>
                  <a:pt x="1036276" y="-4348"/>
                  <a:pt x="1350224" y="-18596"/>
                  <a:pt x="1456098" y="0"/>
                </a:cubicBezTo>
                <a:cubicBezTo>
                  <a:pt x="1561972" y="18596"/>
                  <a:pt x="1800033" y="23461"/>
                  <a:pt x="1948131" y="0"/>
                </a:cubicBezTo>
                <a:cubicBezTo>
                  <a:pt x="2096229" y="-23461"/>
                  <a:pt x="2249032" y="10448"/>
                  <a:pt x="2476167" y="0"/>
                </a:cubicBezTo>
                <a:cubicBezTo>
                  <a:pt x="2703302" y="-10448"/>
                  <a:pt x="2859470" y="10630"/>
                  <a:pt x="3004202" y="0"/>
                </a:cubicBezTo>
                <a:cubicBezTo>
                  <a:pt x="3148934" y="-10630"/>
                  <a:pt x="3610972" y="-34000"/>
                  <a:pt x="4036271" y="0"/>
                </a:cubicBezTo>
                <a:cubicBezTo>
                  <a:pt x="4315581" y="-34423"/>
                  <a:pt x="4454785" y="205449"/>
                  <a:pt x="4472301" y="436030"/>
                </a:cubicBezTo>
                <a:lnTo>
                  <a:pt x="4472301" y="436030"/>
                </a:lnTo>
                <a:cubicBezTo>
                  <a:pt x="4523076" y="654641"/>
                  <a:pt x="4304819" y="861751"/>
                  <a:pt x="4036271" y="872060"/>
                </a:cubicBezTo>
                <a:cubicBezTo>
                  <a:pt x="3816124" y="884799"/>
                  <a:pt x="3712380" y="894849"/>
                  <a:pt x="3544238" y="872060"/>
                </a:cubicBezTo>
                <a:cubicBezTo>
                  <a:pt x="3376096" y="849271"/>
                  <a:pt x="3132581" y="862600"/>
                  <a:pt x="2980200" y="872060"/>
                </a:cubicBezTo>
                <a:cubicBezTo>
                  <a:pt x="2827819" y="881520"/>
                  <a:pt x="2554541" y="893767"/>
                  <a:pt x="2344158" y="872060"/>
                </a:cubicBezTo>
                <a:cubicBezTo>
                  <a:pt x="2133775" y="850353"/>
                  <a:pt x="1868631" y="897229"/>
                  <a:pt x="1708115" y="872060"/>
                </a:cubicBezTo>
                <a:cubicBezTo>
                  <a:pt x="1547599" y="846891"/>
                  <a:pt x="1174694" y="880279"/>
                  <a:pt x="1036070" y="872060"/>
                </a:cubicBezTo>
                <a:cubicBezTo>
                  <a:pt x="897446" y="863841"/>
                  <a:pt x="570150" y="848654"/>
                  <a:pt x="436030" y="872060"/>
                </a:cubicBezTo>
                <a:cubicBezTo>
                  <a:pt x="225097" y="874972"/>
                  <a:pt x="-28128" y="682874"/>
                  <a:pt x="0" y="436030"/>
                </a:cubicBezTo>
                <a:close/>
              </a:path>
              <a:path w="4472301" h="872060" stroke="0" extrusionOk="0">
                <a:moveTo>
                  <a:pt x="0" y="436030"/>
                </a:moveTo>
                <a:cubicBezTo>
                  <a:pt x="22835" y="239899"/>
                  <a:pt x="213785" y="22309"/>
                  <a:pt x="436030" y="0"/>
                </a:cubicBezTo>
                <a:cubicBezTo>
                  <a:pt x="684218" y="25557"/>
                  <a:pt x="823029" y="10270"/>
                  <a:pt x="1036070" y="0"/>
                </a:cubicBezTo>
                <a:cubicBezTo>
                  <a:pt x="1249111" y="-10270"/>
                  <a:pt x="1508782" y="26324"/>
                  <a:pt x="1636110" y="0"/>
                </a:cubicBezTo>
                <a:cubicBezTo>
                  <a:pt x="1763438" y="-26324"/>
                  <a:pt x="2013089" y="-30207"/>
                  <a:pt x="2272153" y="0"/>
                </a:cubicBezTo>
                <a:cubicBezTo>
                  <a:pt x="2531217" y="30207"/>
                  <a:pt x="2657048" y="6462"/>
                  <a:pt x="2944198" y="0"/>
                </a:cubicBezTo>
                <a:cubicBezTo>
                  <a:pt x="3231348" y="-6462"/>
                  <a:pt x="3320266" y="-9038"/>
                  <a:pt x="3472233" y="0"/>
                </a:cubicBezTo>
                <a:cubicBezTo>
                  <a:pt x="3624200" y="9038"/>
                  <a:pt x="3796759" y="-19615"/>
                  <a:pt x="4036271" y="0"/>
                </a:cubicBezTo>
                <a:cubicBezTo>
                  <a:pt x="4315001" y="12305"/>
                  <a:pt x="4465130" y="222845"/>
                  <a:pt x="4472301" y="436030"/>
                </a:cubicBezTo>
                <a:lnTo>
                  <a:pt x="4472301" y="436030"/>
                </a:lnTo>
                <a:cubicBezTo>
                  <a:pt x="4481856" y="681750"/>
                  <a:pt x="4242492" y="879305"/>
                  <a:pt x="4036271" y="872060"/>
                </a:cubicBezTo>
                <a:cubicBezTo>
                  <a:pt x="3867603" y="859144"/>
                  <a:pt x="3621418" y="893720"/>
                  <a:pt x="3436231" y="872060"/>
                </a:cubicBezTo>
                <a:cubicBezTo>
                  <a:pt x="3251044" y="850400"/>
                  <a:pt x="3085865" y="892365"/>
                  <a:pt x="2872193" y="872060"/>
                </a:cubicBezTo>
                <a:cubicBezTo>
                  <a:pt x="2658521" y="851755"/>
                  <a:pt x="2553471" y="891173"/>
                  <a:pt x="2344158" y="872060"/>
                </a:cubicBezTo>
                <a:cubicBezTo>
                  <a:pt x="2134845" y="852947"/>
                  <a:pt x="1925353" y="896317"/>
                  <a:pt x="1708115" y="872060"/>
                </a:cubicBezTo>
                <a:cubicBezTo>
                  <a:pt x="1490877" y="847803"/>
                  <a:pt x="1306103" y="858784"/>
                  <a:pt x="1108075" y="872060"/>
                </a:cubicBezTo>
                <a:cubicBezTo>
                  <a:pt x="910047" y="885336"/>
                  <a:pt x="676509" y="874683"/>
                  <a:pt x="436030" y="872060"/>
                </a:cubicBezTo>
                <a:cubicBezTo>
                  <a:pt x="191972" y="878207"/>
                  <a:pt x="36792" y="682724"/>
                  <a:pt x="0" y="436030"/>
                </a:cubicBezTo>
                <a:close/>
              </a:path>
            </a:pathLst>
          </a:custGeom>
          <a:solidFill>
            <a:schemeClr val="bg1"/>
          </a:solidFill>
          <a:ln w="57150">
            <a:noFill/>
            <a:extLst>
              <a:ext uri="{C807C97D-BFC1-408E-A445-0C87EB9F89A2}">
                <ask:lineSketchStyleProps xmlns="" xmlns:ask="http://schemas.microsoft.com/office/drawing/2018/sketchyshapes" sd="4214534836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กล่องข้อความ 7">
            <a:extLst>
              <a:ext uri="{FF2B5EF4-FFF2-40B4-BE49-F238E27FC236}">
                <a16:creationId xmlns="" xmlns:a16="http://schemas.microsoft.com/office/drawing/2014/main" id="{D320F9E0-9D56-44E1-AA50-B1A31864D319}"/>
              </a:ext>
            </a:extLst>
          </p:cNvPr>
          <p:cNvSpPr txBox="1"/>
          <p:nvPr/>
        </p:nvSpPr>
        <p:spPr>
          <a:xfrm>
            <a:off x="4466284" y="749996"/>
            <a:ext cx="42134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th-TH" sz="4000" b="1" i="0" dirty="0">
                <a:ln w="19050">
                  <a:noFill/>
                </a:ln>
                <a:solidFill>
                  <a:srgbClr val="663300"/>
                </a:solidFill>
                <a:effectLst/>
                <a:latin typeface="tcha8lucy" panose="02000000000000000000" pitchFamily="2" charset="0"/>
                <a:cs typeface="tcha8lucy" panose="02000000000000000000" pitchFamily="2" charset="0"/>
              </a:rPr>
              <a:t>คุณค่าด้านสังคม</a:t>
            </a:r>
            <a:r>
              <a:rPr lang="th-TH" sz="4000" b="1" dirty="0">
                <a:ln w="19050">
                  <a:noFill/>
                </a:ln>
                <a:solidFill>
                  <a:srgbClr val="6633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 </a:t>
            </a:r>
            <a:endParaRPr lang="th-TH" sz="4000" b="1" i="0" dirty="0">
              <a:ln w="19050">
                <a:noFill/>
              </a:ln>
              <a:solidFill>
                <a:srgbClr val="663300"/>
              </a:solidFill>
              <a:effectLst/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1C66EFE9-0625-E060-220E-0B16E491DA4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300" b="89934" l="6578" r="59485">
                        <a14:foregroundMark x1="40038" y1="3300" x2="32984" y2="2920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846"/>
          <a:stretch/>
        </p:blipFill>
        <p:spPr>
          <a:xfrm>
            <a:off x="2979558" y="469230"/>
            <a:ext cx="1575288" cy="1252152"/>
          </a:xfrm>
          <a:prstGeom prst="rect">
            <a:avLst/>
          </a:prstGeom>
        </p:spPr>
      </p:pic>
      <p:pic>
        <p:nvPicPr>
          <p:cNvPr id="10" name="รูปภาพ 9">
            <a:extLst>
              <a:ext uri="{FF2B5EF4-FFF2-40B4-BE49-F238E27FC236}">
                <a16:creationId xmlns="" xmlns:a16="http://schemas.microsoft.com/office/drawing/2014/main" id="{BB3F8F4D-0DBE-850C-DCDE-9749A43873A5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350" r="16930" b="34360"/>
          <a:stretch/>
        </p:blipFill>
        <p:spPr>
          <a:xfrm flipH="1">
            <a:off x="-278816" y="2091487"/>
            <a:ext cx="2932089" cy="4766513"/>
          </a:xfrm>
          <a:prstGeom prst="rect">
            <a:avLst/>
          </a:prstGeom>
        </p:spPr>
      </p:pic>
      <p:pic>
        <p:nvPicPr>
          <p:cNvPr id="11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BA93E23D-BDF3-304C-614D-DF33F11F39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241" y="143952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C002497B-F17F-E9E8-9D0C-3C3C8156D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2819" y="1831488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รูปภาพ 12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33845BB0-CD1F-E7D0-79CF-72B0A82AC4B1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5962" y="3444922"/>
            <a:ext cx="2528842" cy="3439619"/>
          </a:xfrm>
          <a:prstGeom prst="rect">
            <a:avLst/>
          </a:prstGeom>
        </p:spPr>
      </p:pic>
      <p:pic>
        <p:nvPicPr>
          <p:cNvPr id="14" name="รูปภาพ 13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683633EF-F552-6CC8-3168-4EF884B85796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171" y="6423452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013466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05EC973A-2B2F-CE56-8802-44CB38F63498}"/>
              </a:ext>
            </a:extLst>
          </p:cNvPr>
          <p:cNvSpPr>
            <a:spLocks/>
          </p:cNvSpPr>
          <p:nvPr/>
        </p:nvSpPr>
        <p:spPr>
          <a:xfrm>
            <a:off x="1977085" y="1985258"/>
            <a:ext cx="8260596" cy="4231037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60961F5E-605D-6AA1-BCCA-5020427F0352}"/>
              </a:ext>
            </a:extLst>
          </p:cNvPr>
          <p:cNvSpPr txBox="1"/>
          <p:nvPr/>
        </p:nvSpPr>
        <p:spPr>
          <a:xfrm>
            <a:off x="3006853" y="2544327"/>
            <a:ext cx="662984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๓</a:t>
            </a: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.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สะท้อนแนวคิดเกี่ยวกับ</a:t>
            </a:r>
            <a:r>
              <a:rPr lang="th-TH" sz="2400" dirty="0" err="1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สงครามของคนจีน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บุคลิกภาพของผู้นำ </a:t>
            </a:r>
            <a:endParaRPr lang="en-US" sz="2400" dirty="0">
              <a:solidFill>
                <a:srgbClr val="CC000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	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ผู้นำที่จะยิ่งใหญ่และประสบความสำเร็จ นอกจากการจะต้องมีสติปัญญาเฉลียวฉลาด เชี่ยวชาญในการรบแล้ว ควรมีความพยายามและความอดทนใน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การที่มุ่งหวัง </a:t>
            </a:r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ดังเช่น ตอนที่โจโฉใช้ความเพียรพยายามอดทนและใช้จิตวิทยาเป็นอย่างมากในการผูกมัดใจกวนอูให้เกิดความจงรักภักดีต่อตน</a:t>
            </a:r>
          </a:p>
          <a:p>
            <a:r>
              <a:rPr lang="th-TH" sz="2400" dirty="0">
                <a:solidFill>
                  <a:schemeClr val="accent2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9EF0F4C9-12F3-69DA-ED22-80C7801F540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B3354163-7066-0681-40DE-A754114A873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sp>
        <p:nvSpPr>
          <p:cNvPr id="7" name="สี่เหลี่ยมผืนผ้า: มุมมน 6">
            <a:extLst>
              <a:ext uri="{FF2B5EF4-FFF2-40B4-BE49-F238E27FC236}">
                <a16:creationId xmlns="" xmlns:a16="http://schemas.microsoft.com/office/drawing/2014/main" id="{5A65D23E-58E3-E3F4-A25E-8592E98ABD5F}"/>
              </a:ext>
            </a:extLst>
          </p:cNvPr>
          <p:cNvSpPr/>
          <p:nvPr/>
        </p:nvSpPr>
        <p:spPr>
          <a:xfrm>
            <a:off x="3770947" y="610667"/>
            <a:ext cx="4472301" cy="872060"/>
          </a:xfrm>
          <a:custGeom>
            <a:avLst/>
            <a:gdLst>
              <a:gd name="connsiteX0" fmla="*/ 0 w 4472301"/>
              <a:gd name="connsiteY0" fmla="*/ 436030 h 872060"/>
              <a:gd name="connsiteX1" fmla="*/ 436030 w 4472301"/>
              <a:gd name="connsiteY1" fmla="*/ 0 h 872060"/>
              <a:gd name="connsiteX2" fmla="*/ 928063 w 4472301"/>
              <a:gd name="connsiteY2" fmla="*/ 0 h 872060"/>
              <a:gd name="connsiteX3" fmla="*/ 1456098 w 4472301"/>
              <a:gd name="connsiteY3" fmla="*/ 0 h 872060"/>
              <a:gd name="connsiteX4" fmla="*/ 1948131 w 4472301"/>
              <a:gd name="connsiteY4" fmla="*/ 0 h 872060"/>
              <a:gd name="connsiteX5" fmla="*/ 2476167 w 4472301"/>
              <a:gd name="connsiteY5" fmla="*/ 0 h 872060"/>
              <a:gd name="connsiteX6" fmla="*/ 3004202 w 4472301"/>
              <a:gd name="connsiteY6" fmla="*/ 0 h 872060"/>
              <a:gd name="connsiteX7" fmla="*/ 4036271 w 4472301"/>
              <a:gd name="connsiteY7" fmla="*/ 0 h 872060"/>
              <a:gd name="connsiteX8" fmla="*/ 4472301 w 4472301"/>
              <a:gd name="connsiteY8" fmla="*/ 436030 h 872060"/>
              <a:gd name="connsiteX9" fmla="*/ 4472301 w 4472301"/>
              <a:gd name="connsiteY9" fmla="*/ 436030 h 872060"/>
              <a:gd name="connsiteX10" fmla="*/ 4036271 w 4472301"/>
              <a:gd name="connsiteY10" fmla="*/ 872060 h 872060"/>
              <a:gd name="connsiteX11" fmla="*/ 3544238 w 4472301"/>
              <a:gd name="connsiteY11" fmla="*/ 872060 h 872060"/>
              <a:gd name="connsiteX12" fmla="*/ 2980200 w 4472301"/>
              <a:gd name="connsiteY12" fmla="*/ 872060 h 872060"/>
              <a:gd name="connsiteX13" fmla="*/ 2344158 w 4472301"/>
              <a:gd name="connsiteY13" fmla="*/ 872060 h 872060"/>
              <a:gd name="connsiteX14" fmla="*/ 1708115 w 4472301"/>
              <a:gd name="connsiteY14" fmla="*/ 872060 h 872060"/>
              <a:gd name="connsiteX15" fmla="*/ 1036070 w 4472301"/>
              <a:gd name="connsiteY15" fmla="*/ 872060 h 872060"/>
              <a:gd name="connsiteX16" fmla="*/ 436030 w 4472301"/>
              <a:gd name="connsiteY16" fmla="*/ 872060 h 872060"/>
              <a:gd name="connsiteX17" fmla="*/ 0 w 4472301"/>
              <a:gd name="connsiteY17" fmla="*/ 436030 h 872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472301" h="872060" fill="none" extrusionOk="0">
                <a:moveTo>
                  <a:pt x="0" y="436030"/>
                </a:moveTo>
                <a:cubicBezTo>
                  <a:pt x="-43648" y="170219"/>
                  <a:pt x="224738" y="-5945"/>
                  <a:pt x="436030" y="0"/>
                </a:cubicBezTo>
                <a:cubicBezTo>
                  <a:pt x="558449" y="-14487"/>
                  <a:pt x="819850" y="4348"/>
                  <a:pt x="928063" y="0"/>
                </a:cubicBezTo>
                <a:cubicBezTo>
                  <a:pt x="1036276" y="-4348"/>
                  <a:pt x="1350224" y="-18596"/>
                  <a:pt x="1456098" y="0"/>
                </a:cubicBezTo>
                <a:cubicBezTo>
                  <a:pt x="1561972" y="18596"/>
                  <a:pt x="1800033" y="23461"/>
                  <a:pt x="1948131" y="0"/>
                </a:cubicBezTo>
                <a:cubicBezTo>
                  <a:pt x="2096229" y="-23461"/>
                  <a:pt x="2249032" y="10448"/>
                  <a:pt x="2476167" y="0"/>
                </a:cubicBezTo>
                <a:cubicBezTo>
                  <a:pt x="2703302" y="-10448"/>
                  <a:pt x="2859470" y="10630"/>
                  <a:pt x="3004202" y="0"/>
                </a:cubicBezTo>
                <a:cubicBezTo>
                  <a:pt x="3148934" y="-10630"/>
                  <a:pt x="3610972" y="-34000"/>
                  <a:pt x="4036271" y="0"/>
                </a:cubicBezTo>
                <a:cubicBezTo>
                  <a:pt x="4315581" y="-34423"/>
                  <a:pt x="4454785" y="205449"/>
                  <a:pt x="4472301" y="436030"/>
                </a:cubicBezTo>
                <a:lnTo>
                  <a:pt x="4472301" y="436030"/>
                </a:lnTo>
                <a:cubicBezTo>
                  <a:pt x="4523076" y="654641"/>
                  <a:pt x="4304819" y="861751"/>
                  <a:pt x="4036271" y="872060"/>
                </a:cubicBezTo>
                <a:cubicBezTo>
                  <a:pt x="3816124" y="884799"/>
                  <a:pt x="3712380" y="894849"/>
                  <a:pt x="3544238" y="872060"/>
                </a:cubicBezTo>
                <a:cubicBezTo>
                  <a:pt x="3376096" y="849271"/>
                  <a:pt x="3132581" y="862600"/>
                  <a:pt x="2980200" y="872060"/>
                </a:cubicBezTo>
                <a:cubicBezTo>
                  <a:pt x="2827819" y="881520"/>
                  <a:pt x="2554541" y="893767"/>
                  <a:pt x="2344158" y="872060"/>
                </a:cubicBezTo>
                <a:cubicBezTo>
                  <a:pt x="2133775" y="850353"/>
                  <a:pt x="1868631" y="897229"/>
                  <a:pt x="1708115" y="872060"/>
                </a:cubicBezTo>
                <a:cubicBezTo>
                  <a:pt x="1547599" y="846891"/>
                  <a:pt x="1174694" y="880279"/>
                  <a:pt x="1036070" y="872060"/>
                </a:cubicBezTo>
                <a:cubicBezTo>
                  <a:pt x="897446" y="863841"/>
                  <a:pt x="570150" y="848654"/>
                  <a:pt x="436030" y="872060"/>
                </a:cubicBezTo>
                <a:cubicBezTo>
                  <a:pt x="225097" y="874972"/>
                  <a:pt x="-28128" y="682874"/>
                  <a:pt x="0" y="436030"/>
                </a:cubicBezTo>
                <a:close/>
              </a:path>
              <a:path w="4472301" h="872060" stroke="0" extrusionOk="0">
                <a:moveTo>
                  <a:pt x="0" y="436030"/>
                </a:moveTo>
                <a:cubicBezTo>
                  <a:pt x="22835" y="239899"/>
                  <a:pt x="213785" y="22309"/>
                  <a:pt x="436030" y="0"/>
                </a:cubicBezTo>
                <a:cubicBezTo>
                  <a:pt x="684218" y="25557"/>
                  <a:pt x="823029" y="10270"/>
                  <a:pt x="1036070" y="0"/>
                </a:cubicBezTo>
                <a:cubicBezTo>
                  <a:pt x="1249111" y="-10270"/>
                  <a:pt x="1508782" y="26324"/>
                  <a:pt x="1636110" y="0"/>
                </a:cubicBezTo>
                <a:cubicBezTo>
                  <a:pt x="1763438" y="-26324"/>
                  <a:pt x="2013089" y="-30207"/>
                  <a:pt x="2272153" y="0"/>
                </a:cubicBezTo>
                <a:cubicBezTo>
                  <a:pt x="2531217" y="30207"/>
                  <a:pt x="2657048" y="6462"/>
                  <a:pt x="2944198" y="0"/>
                </a:cubicBezTo>
                <a:cubicBezTo>
                  <a:pt x="3231348" y="-6462"/>
                  <a:pt x="3320266" y="-9038"/>
                  <a:pt x="3472233" y="0"/>
                </a:cubicBezTo>
                <a:cubicBezTo>
                  <a:pt x="3624200" y="9038"/>
                  <a:pt x="3796759" y="-19615"/>
                  <a:pt x="4036271" y="0"/>
                </a:cubicBezTo>
                <a:cubicBezTo>
                  <a:pt x="4315001" y="12305"/>
                  <a:pt x="4465130" y="222845"/>
                  <a:pt x="4472301" y="436030"/>
                </a:cubicBezTo>
                <a:lnTo>
                  <a:pt x="4472301" y="436030"/>
                </a:lnTo>
                <a:cubicBezTo>
                  <a:pt x="4481856" y="681750"/>
                  <a:pt x="4242492" y="879305"/>
                  <a:pt x="4036271" y="872060"/>
                </a:cubicBezTo>
                <a:cubicBezTo>
                  <a:pt x="3867603" y="859144"/>
                  <a:pt x="3621418" y="893720"/>
                  <a:pt x="3436231" y="872060"/>
                </a:cubicBezTo>
                <a:cubicBezTo>
                  <a:pt x="3251044" y="850400"/>
                  <a:pt x="3085865" y="892365"/>
                  <a:pt x="2872193" y="872060"/>
                </a:cubicBezTo>
                <a:cubicBezTo>
                  <a:pt x="2658521" y="851755"/>
                  <a:pt x="2553471" y="891173"/>
                  <a:pt x="2344158" y="872060"/>
                </a:cubicBezTo>
                <a:cubicBezTo>
                  <a:pt x="2134845" y="852947"/>
                  <a:pt x="1925353" y="896317"/>
                  <a:pt x="1708115" y="872060"/>
                </a:cubicBezTo>
                <a:cubicBezTo>
                  <a:pt x="1490877" y="847803"/>
                  <a:pt x="1306103" y="858784"/>
                  <a:pt x="1108075" y="872060"/>
                </a:cubicBezTo>
                <a:cubicBezTo>
                  <a:pt x="910047" y="885336"/>
                  <a:pt x="676509" y="874683"/>
                  <a:pt x="436030" y="872060"/>
                </a:cubicBezTo>
                <a:cubicBezTo>
                  <a:pt x="191972" y="878207"/>
                  <a:pt x="36792" y="682724"/>
                  <a:pt x="0" y="436030"/>
                </a:cubicBezTo>
                <a:close/>
              </a:path>
            </a:pathLst>
          </a:custGeom>
          <a:solidFill>
            <a:schemeClr val="bg1"/>
          </a:solidFill>
          <a:ln w="57150">
            <a:noFill/>
            <a:extLst>
              <a:ext uri="{C807C97D-BFC1-408E-A445-0C87EB9F89A2}">
                <ask:lineSketchStyleProps xmlns="" xmlns:ask="http://schemas.microsoft.com/office/drawing/2018/sketchyshapes" sd="4214534836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กล่องข้อความ 7">
            <a:extLst>
              <a:ext uri="{FF2B5EF4-FFF2-40B4-BE49-F238E27FC236}">
                <a16:creationId xmlns="" xmlns:a16="http://schemas.microsoft.com/office/drawing/2014/main" id="{10107C59-672B-D60A-C9BC-BD34A174596D}"/>
              </a:ext>
            </a:extLst>
          </p:cNvPr>
          <p:cNvSpPr txBox="1"/>
          <p:nvPr/>
        </p:nvSpPr>
        <p:spPr>
          <a:xfrm>
            <a:off x="4493579" y="774841"/>
            <a:ext cx="42134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th-TH" sz="4000" b="1" i="0" dirty="0">
                <a:ln w="19050">
                  <a:noFill/>
                </a:ln>
                <a:solidFill>
                  <a:srgbClr val="663300"/>
                </a:solidFill>
                <a:effectLst/>
                <a:latin typeface="tcha8lucy" panose="02000000000000000000" pitchFamily="2" charset="0"/>
                <a:cs typeface="tcha8lucy" panose="02000000000000000000" pitchFamily="2" charset="0"/>
              </a:rPr>
              <a:t>คุณค่าด้านสังคม</a:t>
            </a:r>
            <a:r>
              <a:rPr lang="th-TH" sz="4000" b="1" dirty="0">
                <a:ln w="19050">
                  <a:noFill/>
                </a:ln>
                <a:solidFill>
                  <a:srgbClr val="6633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 </a:t>
            </a:r>
            <a:endParaRPr lang="th-TH" sz="4000" b="1" i="0" dirty="0">
              <a:ln w="19050">
                <a:noFill/>
              </a:ln>
              <a:solidFill>
                <a:srgbClr val="663300"/>
              </a:solidFill>
              <a:effectLst/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80334F3A-C630-062A-FC0F-B5AC17E9C5E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300" b="89934" l="6578" r="59485">
                        <a14:foregroundMark x1="40038" y1="3300" x2="32984" y2="2920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846"/>
          <a:stretch/>
        </p:blipFill>
        <p:spPr>
          <a:xfrm>
            <a:off x="3006853" y="494075"/>
            <a:ext cx="1575288" cy="1252152"/>
          </a:xfrm>
          <a:prstGeom prst="rect">
            <a:avLst/>
          </a:prstGeom>
        </p:spPr>
      </p:pic>
      <p:pic>
        <p:nvPicPr>
          <p:cNvPr id="10" name="รูปภาพ 9">
            <a:extLst>
              <a:ext uri="{FF2B5EF4-FFF2-40B4-BE49-F238E27FC236}">
                <a16:creationId xmlns="" xmlns:a16="http://schemas.microsoft.com/office/drawing/2014/main" id="{C2077CF5-951E-E184-4BC4-A8F447B17B0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350" r="16930" b="34360"/>
          <a:stretch/>
        </p:blipFill>
        <p:spPr>
          <a:xfrm flipH="1">
            <a:off x="-278815" y="1516699"/>
            <a:ext cx="3285667" cy="5341302"/>
          </a:xfrm>
          <a:prstGeom prst="rect">
            <a:avLst/>
          </a:prstGeom>
        </p:spPr>
      </p:pic>
      <p:pic>
        <p:nvPicPr>
          <p:cNvPr id="11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C432E3F5-42E2-1805-BE56-024CC1B9E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326" y="220150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FA37BF77-18A4-7D4B-AF7C-09ADCEB83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2304" y="1985258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รูปภาพ 12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3BA9E45C-4F94-DD73-E7F7-3E8A05AB16D4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3306" y="3060422"/>
            <a:ext cx="2801497" cy="3810472"/>
          </a:xfrm>
          <a:prstGeom prst="rect">
            <a:avLst/>
          </a:prstGeom>
        </p:spPr>
      </p:pic>
      <p:pic>
        <p:nvPicPr>
          <p:cNvPr id="14" name="รูปภาพ 13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710C4C17-74B6-CC02-C033-2AACAD619158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1960" y="6391599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689919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วงรี 5">
            <a:extLst>
              <a:ext uri="{FF2B5EF4-FFF2-40B4-BE49-F238E27FC236}">
                <a16:creationId xmlns="" xmlns:a16="http://schemas.microsoft.com/office/drawing/2014/main" id="{32744AA6-FE97-1F7F-0202-96E02A819A02}"/>
              </a:ext>
            </a:extLst>
          </p:cNvPr>
          <p:cNvSpPr>
            <a:spLocks/>
          </p:cNvSpPr>
          <p:nvPr/>
        </p:nvSpPr>
        <p:spPr>
          <a:xfrm>
            <a:off x="364326" y="1510659"/>
            <a:ext cx="9205994" cy="5143663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  <a:gd name="connsiteX0" fmla="*/ 80 w 7966377"/>
              <a:gd name="connsiteY0" fmla="*/ 2664497 h 5328994"/>
              <a:gd name="connsiteX1" fmla="*/ 3978403 w 7966377"/>
              <a:gd name="connsiteY1" fmla="*/ 42617 h 5328994"/>
              <a:gd name="connsiteX2" fmla="*/ 7956726 w 7966377"/>
              <a:gd name="connsiteY2" fmla="*/ 2664497 h 5328994"/>
              <a:gd name="connsiteX3" fmla="*/ 3978403 w 7966377"/>
              <a:gd name="connsiteY3" fmla="*/ 5286377 h 5328994"/>
              <a:gd name="connsiteX4" fmla="*/ 80 w 7966377"/>
              <a:gd name="connsiteY4" fmla="*/ 2664497 h 5328994"/>
              <a:gd name="connsiteX0" fmla="*/ 80 w 7966377"/>
              <a:gd name="connsiteY0" fmla="*/ 2664497 h 5361083"/>
              <a:gd name="connsiteX1" fmla="*/ 3978403 w 7966377"/>
              <a:gd name="connsiteY1" fmla="*/ 42617 h 5361083"/>
              <a:gd name="connsiteX2" fmla="*/ 7956726 w 7966377"/>
              <a:gd name="connsiteY2" fmla="*/ 2664497 h 5361083"/>
              <a:gd name="connsiteX3" fmla="*/ 3978403 w 7966377"/>
              <a:gd name="connsiteY3" fmla="*/ 5286377 h 5361083"/>
              <a:gd name="connsiteX4" fmla="*/ 80 w 7966377"/>
              <a:gd name="connsiteY4" fmla="*/ 2664497 h 5361083"/>
              <a:gd name="connsiteX0" fmla="*/ 80 w 7956807"/>
              <a:gd name="connsiteY0" fmla="*/ 2664497 h 5361084"/>
              <a:gd name="connsiteX1" fmla="*/ 3978403 w 7956807"/>
              <a:gd name="connsiteY1" fmla="*/ 42617 h 5361084"/>
              <a:gd name="connsiteX2" fmla="*/ 7956726 w 7956807"/>
              <a:gd name="connsiteY2" fmla="*/ 2664497 h 5361084"/>
              <a:gd name="connsiteX3" fmla="*/ 3978403 w 7956807"/>
              <a:gd name="connsiteY3" fmla="*/ 5286377 h 5361084"/>
              <a:gd name="connsiteX4" fmla="*/ 80 w 7956807"/>
              <a:gd name="connsiteY4" fmla="*/ 2664497 h 5361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56807" h="5361084">
                <a:moveTo>
                  <a:pt x="80" y="2664497"/>
                </a:moveTo>
                <a:cubicBezTo>
                  <a:pt x="-13746" y="-547554"/>
                  <a:pt x="1781236" y="42617"/>
                  <a:pt x="3978403" y="42617"/>
                </a:cubicBezTo>
                <a:cubicBezTo>
                  <a:pt x="6175570" y="42617"/>
                  <a:pt x="7876652" y="-228617"/>
                  <a:pt x="7956726" y="2664497"/>
                </a:cubicBezTo>
                <a:cubicBezTo>
                  <a:pt x="7970732" y="6054536"/>
                  <a:pt x="6175570" y="5286377"/>
                  <a:pt x="3978403" y="5286377"/>
                </a:cubicBezTo>
                <a:cubicBezTo>
                  <a:pt x="1781236" y="5286377"/>
                  <a:pt x="13906" y="5876548"/>
                  <a:pt x="80" y="2664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กล่องข้อความ 2">
            <a:extLst>
              <a:ext uri="{FF2B5EF4-FFF2-40B4-BE49-F238E27FC236}">
                <a16:creationId xmlns="" xmlns:a16="http://schemas.microsoft.com/office/drawing/2014/main" id="{60961F5E-605D-6AA1-BCCA-5020427F0352}"/>
              </a:ext>
            </a:extLst>
          </p:cNvPr>
          <p:cNvSpPr txBox="1"/>
          <p:nvPr/>
        </p:nvSpPr>
        <p:spPr>
          <a:xfrm>
            <a:off x="1082298" y="1853004"/>
            <a:ext cx="809798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 ๓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สะท้อนแนวคิดเกี่ยวกับ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สงครามของคนจีน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ความสำคัญของนักการทูต</a:t>
            </a:r>
            <a:endParaRPr lang="en-US" sz="2400" dirty="0">
              <a:solidFill>
                <a:srgbClr val="CC000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r>
              <a:rPr lang="en-US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	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 นักการทูตมีความสำคัญในการช่วยราชการบ้านเมืองแม้กระทั้งในยามศึกสงคราม ผู้ที่จะทำหน้าที่ทางการทูตต้องเป็นผู้ที่มีสติปัญญาเฉลียวฉลาด มีโวหารเป็นเลิศ ดังเช่น </a:t>
            </a:r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เตียวเลี้ยวที่สามารถพูดโน้มน้าวใจให้กวนอูยอมรับราชกรากับโจโฉได้เป็นผลสำเร็จ</a:t>
            </a:r>
            <a:endParaRPr lang="en-US" sz="2400" dirty="0">
              <a:solidFill>
                <a:srgbClr val="0070C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endParaRPr lang="en-US" sz="2400" dirty="0">
              <a:solidFill>
                <a:schemeClr val="accent2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th-TH" sz="2400" dirty="0">
                <a:solidFill>
                  <a:srgbClr val="CC00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พลังของความสามัคคีช่วยให้บ้านเมืองอยู่รอดปลอดภัยจากข้าศึกศัตรู </a:t>
            </a: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/>
            </a:r>
            <a:b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</a:br>
            <a:r>
              <a:rPr lang="en-US" sz="2400" dirty="0">
                <a:latin typeface="tcha8lucy" panose="02000000000000000000" pitchFamily="2" charset="0"/>
                <a:cs typeface="tcha8lucy" panose="02000000000000000000" pitchFamily="2" charset="0"/>
              </a:rPr>
              <a:t>	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ใน</a:t>
            </a:r>
            <a:r>
              <a:rPr lang="th-TH" sz="2400" dirty="0" err="1">
                <a:latin typeface="tcha8lucy" panose="02000000000000000000" pitchFamily="2" charset="0"/>
                <a:cs typeface="tcha8lucy" panose="02000000000000000000" pitchFamily="2" charset="0"/>
              </a:rPr>
              <a:t>การทำ</a:t>
            </a:r>
            <a:r>
              <a:rPr lang="th-TH" sz="2400" dirty="0">
                <a:latin typeface="tcha8lucy" panose="02000000000000000000" pitchFamily="2" charset="0"/>
                <a:cs typeface="tcha8lucy" panose="02000000000000000000" pitchFamily="2" charset="0"/>
              </a:rPr>
              <a:t>สงครามถ้ามีความเป็นน้ำหนึ่งใจเดียวกันย่อมเกิดพลังในการต่อสู้ข้าศึก แต่การขาดความสามัคคีแล้วย่อมเสียที่ให้กับข้าศึกได้ง่าย เช่น </a:t>
            </a:r>
            <a:r>
              <a:rPr lang="th-TH" sz="2400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การที่อ้วนเสี้ยวไม่ส่งทหารไปช่วยเล่าปี่ เป็นเหตุหนึ่งที่ทำให้เล่าปี่ปราชัย</a:t>
            </a:r>
            <a:endParaRPr lang="en-US" sz="2400" dirty="0">
              <a:solidFill>
                <a:srgbClr val="0070C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0785D495-0BA3-47B4-D0A8-5C02584E5F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4087A841-AC12-77C9-23D9-CC056FF021B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8" name="รูปภาพ 7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FDCFE397-6E0D-F601-0682-DE8BA6DA61C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1988" y="2392152"/>
            <a:ext cx="3292816" cy="4478742"/>
          </a:xfrm>
          <a:prstGeom prst="rect">
            <a:avLst/>
          </a:prstGeom>
        </p:spPr>
      </p:pic>
      <p:pic>
        <p:nvPicPr>
          <p:cNvPr id="9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F3867BC8-DD27-A0A1-78AF-67D732CD2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7300" y="798635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สี่เหลี่ยมผืนผ้า: มุมมน 12">
            <a:extLst>
              <a:ext uri="{FF2B5EF4-FFF2-40B4-BE49-F238E27FC236}">
                <a16:creationId xmlns="" xmlns:a16="http://schemas.microsoft.com/office/drawing/2014/main" id="{5F535C9F-24AA-E2AA-76E9-FFA3715D3104}"/>
              </a:ext>
            </a:extLst>
          </p:cNvPr>
          <p:cNvSpPr/>
          <p:nvPr/>
        </p:nvSpPr>
        <p:spPr>
          <a:xfrm>
            <a:off x="4035222" y="425974"/>
            <a:ext cx="4472301" cy="872060"/>
          </a:xfrm>
          <a:custGeom>
            <a:avLst/>
            <a:gdLst>
              <a:gd name="connsiteX0" fmla="*/ 0 w 4472301"/>
              <a:gd name="connsiteY0" fmla="*/ 436030 h 872060"/>
              <a:gd name="connsiteX1" fmla="*/ 436030 w 4472301"/>
              <a:gd name="connsiteY1" fmla="*/ 0 h 872060"/>
              <a:gd name="connsiteX2" fmla="*/ 928063 w 4472301"/>
              <a:gd name="connsiteY2" fmla="*/ 0 h 872060"/>
              <a:gd name="connsiteX3" fmla="*/ 1456098 w 4472301"/>
              <a:gd name="connsiteY3" fmla="*/ 0 h 872060"/>
              <a:gd name="connsiteX4" fmla="*/ 1948131 w 4472301"/>
              <a:gd name="connsiteY4" fmla="*/ 0 h 872060"/>
              <a:gd name="connsiteX5" fmla="*/ 2476167 w 4472301"/>
              <a:gd name="connsiteY5" fmla="*/ 0 h 872060"/>
              <a:gd name="connsiteX6" fmla="*/ 3004202 w 4472301"/>
              <a:gd name="connsiteY6" fmla="*/ 0 h 872060"/>
              <a:gd name="connsiteX7" fmla="*/ 4036271 w 4472301"/>
              <a:gd name="connsiteY7" fmla="*/ 0 h 872060"/>
              <a:gd name="connsiteX8" fmla="*/ 4472301 w 4472301"/>
              <a:gd name="connsiteY8" fmla="*/ 436030 h 872060"/>
              <a:gd name="connsiteX9" fmla="*/ 4472301 w 4472301"/>
              <a:gd name="connsiteY9" fmla="*/ 436030 h 872060"/>
              <a:gd name="connsiteX10" fmla="*/ 4036271 w 4472301"/>
              <a:gd name="connsiteY10" fmla="*/ 872060 h 872060"/>
              <a:gd name="connsiteX11" fmla="*/ 3544238 w 4472301"/>
              <a:gd name="connsiteY11" fmla="*/ 872060 h 872060"/>
              <a:gd name="connsiteX12" fmla="*/ 2980200 w 4472301"/>
              <a:gd name="connsiteY12" fmla="*/ 872060 h 872060"/>
              <a:gd name="connsiteX13" fmla="*/ 2344158 w 4472301"/>
              <a:gd name="connsiteY13" fmla="*/ 872060 h 872060"/>
              <a:gd name="connsiteX14" fmla="*/ 1708115 w 4472301"/>
              <a:gd name="connsiteY14" fmla="*/ 872060 h 872060"/>
              <a:gd name="connsiteX15" fmla="*/ 1036070 w 4472301"/>
              <a:gd name="connsiteY15" fmla="*/ 872060 h 872060"/>
              <a:gd name="connsiteX16" fmla="*/ 436030 w 4472301"/>
              <a:gd name="connsiteY16" fmla="*/ 872060 h 872060"/>
              <a:gd name="connsiteX17" fmla="*/ 0 w 4472301"/>
              <a:gd name="connsiteY17" fmla="*/ 436030 h 872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472301" h="872060" fill="none" extrusionOk="0">
                <a:moveTo>
                  <a:pt x="0" y="436030"/>
                </a:moveTo>
                <a:cubicBezTo>
                  <a:pt x="-43648" y="170219"/>
                  <a:pt x="224738" y="-5945"/>
                  <a:pt x="436030" y="0"/>
                </a:cubicBezTo>
                <a:cubicBezTo>
                  <a:pt x="558449" y="-14487"/>
                  <a:pt x="819850" y="4348"/>
                  <a:pt x="928063" y="0"/>
                </a:cubicBezTo>
                <a:cubicBezTo>
                  <a:pt x="1036276" y="-4348"/>
                  <a:pt x="1350224" y="-18596"/>
                  <a:pt x="1456098" y="0"/>
                </a:cubicBezTo>
                <a:cubicBezTo>
                  <a:pt x="1561972" y="18596"/>
                  <a:pt x="1800033" y="23461"/>
                  <a:pt x="1948131" y="0"/>
                </a:cubicBezTo>
                <a:cubicBezTo>
                  <a:pt x="2096229" y="-23461"/>
                  <a:pt x="2249032" y="10448"/>
                  <a:pt x="2476167" y="0"/>
                </a:cubicBezTo>
                <a:cubicBezTo>
                  <a:pt x="2703302" y="-10448"/>
                  <a:pt x="2859470" y="10630"/>
                  <a:pt x="3004202" y="0"/>
                </a:cubicBezTo>
                <a:cubicBezTo>
                  <a:pt x="3148934" y="-10630"/>
                  <a:pt x="3610972" y="-34000"/>
                  <a:pt x="4036271" y="0"/>
                </a:cubicBezTo>
                <a:cubicBezTo>
                  <a:pt x="4315581" y="-34423"/>
                  <a:pt x="4454785" y="205449"/>
                  <a:pt x="4472301" y="436030"/>
                </a:cubicBezTo>
                <a:lnTo>
                  <a:pt x="4472301" y="436030"/>
                </a:lnTo>
                <a:cubicBezTo>
                  <a:pt x="4523076" y="654641"/>
                  <a:pt x="4304819" y="861751"/>
                  <a:pt x="4036271" y="872060"/>
                </a:cubicBezTo>
                <a:cubicBezTo>
                  <a:pt x="3816124" y="884799"/>
                  <a:pt x="3712380" y="894849"/>
                  <a:pt x="3544238" y="872060"/>
                </a:cubicBezTo>
                <a:cubicBezTo>
                  <a:pt x="3376096" y="849271"/>
                  <a:pt x="3132581" y="862600"/>
                  <a:pt x="2980200" y="872060"/>
                </a:cubicBezTo>
                <a:cubicBezTo>
                  <a:pt x="2827819" y="881520"/>
                  <a:pt x="2554541" y="893767"/>
                  <a:pt x="2344158" y="872060"/>
                </a:cubicBezTo>
                <a:cubicBezTo>
                  <a:pt x="2133775" y="850353"/>
                  <a:pt x="1868631" y="897229"/>
                  <a:pt x="1708115" y="872060"/>
                </a:cubicBezTo>
                <a:cubicBezTo>
                  <a:pt x="1547599" y="846891"/>
                  <a:pt x="1174694" y="880279"/>
                  <a:pt x="1036070" y="872060"/>
                </a:cubicBezTo>
                <a:cubicBezTo>
                  <a:pt x="897446" y="863841"/>
                  <a:pt x="570150" y="848654"/>
                  <a:pt x="436030" y="872060"/>
                </a:cubicBezTo>
                <a:cubicBezTo>
                  <a:pt x="225097" y="874972"/>
                  <a:pt x="-28128" y="682874"/>
                  <a:pt x="0" y="436030"/>
                </a:cubicBezTo>
                <a:close/>
              </a:path>
              <a:path w="4472301" h="872060" stroke="0" extrusionOk="0">
                <a:moveTo>
                  <a:pt x="0" y="436030"/>
                </a:moveTo>
                <a:cubicBezTo>
                  <a:pt x="22835" y="239899"/>
                  <a:pt x="213785" y="22309"/>
                  <a:pt x="436030" y="0"/>
                </a:cubicBezTo>
                <a:cubicBezTo>
                  <a:pt x="684218" y="25557"/>
                  <a:pt x="823029" y="10270"/>
                  <a:pt x="1036070" y="0"/>
                </a:cubicBezTo>
                <a:cubicBezTo>
                  <a:pt x="1249111" y="-10270"/>
                  <a:pt x="1508782" y="26324"/>
                  <a:pt x="1636110" y="0"/>
                </a:cubicBezTo>
                <a:cubicBezTo>
                  <a:pt x="1763438" y="-26324"/>
                  <a:pt x="2013089" y="-30207"/>
                  <a:pt x="2272153" y="0"/>
                </a:cubicBezTo>
                <a:cubicBezTo>
                  <a:pt x="2531217" y="30207"/>
                  <a:pt x="2657048" y="6462"/>
                  <a:pt x="2944198" y="0"/>
                </a:cubicBezTo>
                <a:cubicBezTo>
                  <a:pt x="3231348" y="-6462"/>
                  <a:pt x="3320266" y="-9038"/>
                  <a:pt x="3472233" y="0"/>
                </a:cubicBezTo>
                <a:cubicBezTo>
                  <a:pt x="3624200" y="9038"/>
                  <a:pt x="3796759" y="-19615"/>
                  <a:pt x="4036271" y="0"/>
                </a:cubicBezTo>
                <a:cubicBezTo>
                  <a:pt x="4315001" y="12305"/>
                  <a:pt x="4465130" y="222845"/>
                  <a:pt x="4472301" y="436030"/>
                </a:cubicBezTo>
                <a:lnTo>
                  <a:pt x="4472301" y="436030"/>
                </a:lnTo>
                <a:cubicBezTo>
                  <a:pt x="4481856" y="681750"/>
                  <a:pt x="4242492" y="879305"/>
                  <a:pt x="4036271" y="872060"/>
                </a:cubicBezTo>
                <a:cubicBezTo>
                  <a:pt x="3867603" y="859144"/>
                  <a:pt x="3621418" y="893720"/>
                  <a:pt x="3436231" y="872060"/>
                </a:cubicBezTo>
                <a:cubicBezTo>
                  <a:pt x="3251044" y="850400"/>
                  <a:pt x="3085865" y="892365"/>
                  <a:pt x="2872193" y="872060"/>
                </a:cubicBezTo>
                <a:cubicBezTo>
                  <a:pt x="2658521" y="851755"/>
                  <a:pt x="2553471" y="891173"/>
                  <a:pt x="2344158" y="872060"/>
                </a:cubicBezTo>
                <a:cubicBezTo>
                  <a:pt x="2134845" y="852947"/>
                  <a:pt x="1925353" y="896317"/>
                  <a:pt x="1708115" y="872060"/>
                </a:cubicBezTo>
                <a:cubicBezTo>
                  <a:pt x="1490877" y="847803"/>
                  <a:pt x="1306103" y="858784"/>
                  <a:pt x="1108075" y="872060"/>
                </a:cubicBezTo>
                <a:cubicBezTo>
                  <a:pt x="910047" y="885336"/>
                  <a:pt x="676509" y="874683"/>
                  <a:pt x="436030" y="872060"/>
                </a:cubicBezTo>
                <a:cubicBezTo>
                  <a:pt x="191972" y="878207"/>
                  <a:pt x="36792" y="682724"/>
                  <a:pt x="0" y="436030"/>
                </a:cubicBezTo>
                <a:close/>
              </a:path>
            </a:pathLst>
          </a:custGeom>
          <a:solidFill>
            <a:schemeClr val="bg1"/>
          </a:solidFill>
          <a:ln w="57150">
            <a:noFill/>
            <a:extLst>
              <a:ext uri="{C807C97D-BFC1-408E-A445-0C87EB9F89A2}">
                <ask:lineSketchStyleProps xmlns="" xmlns:ask="http://schemas.microsoft.com/office/drawing/2018/sketchyshapes" sd="4214534836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กล่องข้อความ 13">
            <a:extLst>
              <a:ext uri="{FF2B5EF4-FFF2-40B4-BE49-F238E27FC236}">
                <a16:creationId xmlns="" xmlns:a16="http://schemas.microsoft.com/office/drawing/2014/main" id="{74D32DF4-D1DF-A4EB-F2E9-DE9D665637DA}"/>
              </a:ext>
            </a:extLst>
          </p:cNvPr>
          <p:cNvSpPr txBox="1"/>
          <p:nvPr/>
        </p:nvSpPr>
        <p:spPr>
          <a:xfrm>
            <a:off x="4757854" y="590148"/>
            <a:ext cx="42134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th-TH" sz="4000" b="1" i="0" dirty="0">
                <a:ln w="19050">
                  <a:noFill/>
                </a:ln>
                <a:solidFill>
                  <a:srgbClr val="663300"/>
                </a:solidFill>
                <a:effectLst/>
                <a:latin typeface="tcha8lucy" panose="02000000000000000000" pitchFamily="2" charset="0"/>
                <a:cs typeface="tcha8lucy" panose="02000000000000000000" pitchFamily="2" charset="0"/>
              </a:rPr>
              <a:t>คุณค่าด้านสังคม</a:t>
            </a:r>
            <a:r>
              <a:rPr lang="th-TH" sz="4000" b="1" dirty="0">
                <a:ln w="19050">
                  <a:noFill/>
                </a:ln>
                <a:solidFill>
                  <a:srgbClr val="66330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 </a:t>
            </a:r>
            <a:endParaRPr lang="th-TH" sz="4000" b="1" i="0" dirty="0">
              <a:ln w="19050">
                <a:noFill/>
              </a:ln>
              <a:solidFill>
                <a:srgbClr val="663300"/>
              </a:solidFill>
              <a:effectLst/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5" name="รูปภาพ 14">
            <a:extLst>
              <a:ext uri="{FF2B5EF4-FFF2-40B4-BE49-F238E27FC236}">
                <a16:creationId xmlns="" xmlns:a16="http://schemas.microsoft.com/office/drawing/2014/main" id="{ABADF750-45BF-1727-FB50-704FCB7ADD80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300" b="89934" l="6578" r="59485">
                        <a14:foregroundMark x1="40038" y1="3300" x2="32984" y2="2920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846"/>
          <a:stretch/>
        </p:blipFill>
        <p:spPr>
          <a:xfrm>
            <a:off x="3271128" y="309382"/>
            <a:ext cx="1575288" cy="1252152"/>
          </a:xfrm>
          <a:prstGeom prst="rect">
            <a:avLst/>
          </a:prstGeom>
        </p:spPr>
      </p:pic>
      <p:pic>
        <p:nvPicPr>
          <p:cNvPr id="11" name="รูปภาพ 10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DCBD212-0A3A-9EF6-2F44-BCF94F5D0141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0" y="6364821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286015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วงรี 5">
            <a:extLst>
              <a:ext uri="{FF2B5EF4-FFF2-40B4-BE49-F238E27FC236}">
                <a16:creationId xmlns="" xmlns:a16="http://schemas.microsoft.com/office/drawing/2014/main" id="{FCC3F768-E306-0807-4AC3-89CC48FEBD24}"/>
              </a:ext>
            </a:extLst>
          </p:cNvPr>
          <p:cNvSpPr/>
          <p:nvPr/>
        </p:nvSpPr>
        <p:spPr>
          <a:xfrm>
            <a:off x="3205161" y="110335"/>
            <a:ext cx="5781680" cy="3593759"/>
          </a:xfrm>
          <a:custGeom>
            <a:avLst/>
            <a:gdLst>
              <a:gd name="connsiteX0" fmla="*/ 0 w 7956645"/>
              <a:gd name="connsiteY0" fmla="*/ 2621880 h 5243759"/>
              <a:gd name="connsiteX1" fmla="*/ 3978323 w 7956645"/>
              <a:gd name="connsiteY1" fmla="*/ 0 h 5243759"/>
              <a:gd name="connsiteX2" fmla="*/ 7956646 w 7956645"/>
              <a:gd name="connsiteY2" fmla="*/ 2621880 h 5243759"/>
              <a:gd name="connsiteX3" fmla="*/ 3978323 w 7956645"/>
              <a:gd name="connsiteY3" fmla="*/ 5243760 h 5243759"/>
              <a:gd name="connsiteX4" fmla="*/ 0 w 7956645"/>
              <a:gd name="connsiteY4" fmla="*/ 2621880 h 5243759"/>
              <a:gd name="connsiteX0" fmla="*/ 77 w 7956723"/>
              <a:gd name="connsiteY0" fmla="*/ 2621880 h 5243760"/>
              <a:gd name="connsiteX1" fmla="*/ 3978400 w 7956723"/>
              <a:gd name="connsiteY1" fmla="*/ 0 h 5243760"/>
              <a:gd name="connsiteX2" fmla="*/ 7956723 w 7956723"/>
              <a:gd name="connsiteY2" fmla="*/ 2621880 h 5243760"/>
              <a:gd name="connsiteX3" fmla="*/ 3978400 w 7956723"/>
              <a:gd name="connsiteY3" fmla="*/ 5243760 h 5243760"/>
              <a:gd name="connsiteX4" fmla="*/ 77 w 7956723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77 w 7966374"/>
              <a:gd name="connsiteY0" fmla="*/ 2621880 h 5243760"/>
              <a:gd name="connsiteX1" fmla="*/ 3978400 w 7966374"/>
              <a:gd name="connsiteY1" fmla="*/ 0 h 5243760"/>
              <a:gd name="connsiteX2" fmla="*/ 7956723 w 7966374"/>
              <a:gd name="connsiteY2" fmla="*/ 2621880 h 5243760"/>
              <a:gd name="connsiteX3" fmla="*/ 3978400 w 7966374"/>
              <a:gd name="connsiteY3" fmla="*/ 5243760 h 5243760"/>
              <a:gd name="connsiteX4" fmla="*/ 77 w 7966374"/>
              <a:gd name="connsiteY4" fmla="*/ 2621880 h 5243760"/>
              <a:gd name="connsiteX0" fmla="*/ 83816 w 8050113"/>
              <a:gd name="connsiteY0" fmla="*/ 2621880 h 5243760"/>
              <a:gd name="connsiteX1" fmla="*/ 4062139 w 8050113"/>
              <a:gd name="connsiteY1" fmla="*/ 0 h 5243760"/>
              <a:gd name="connsiteX2" fmla="*/ 8040462 w 8050113"/>
              <a:gd name="connsiteY2" fmla="*/ 2621880 h 5243760"/>
              <a:gd name="connsiteX3" fmla="*/ 4062139 w 8050113"/>
              <a:gd name="connsiteY3" fmla="*/ 5243760 h 5243760"/>
              <a:gd name="connsiteX4" fmla="*/ 83816 w 8050113"/>
              <a:gd name="connsiteY4" fmla="*/ 2621880 h 5243760"/>
              <a:gd name="connsiteX0" fmla="*/ 24323 w 7990620"/>
              <a:gd name="connsiteY0" fmla="*/ 2621880 h 5243760"/>
              <a:gd name="connsiteX1" fmla="*/ 4002646 w 7990620"/>
              <a:gd name="connsiteY1" fmla="*/ 0 h 5243760"/>
              <a:gd name="connsiteX2" fmla="*/ 7980969 w 7990620"/>
              <a:gd name="connsiteY2" fmla="*/ 2621880 h 5243760"/>
              <a:gd name="connsiteX3" fmla="*/ 4002646 w 7990620"/>
              <a:gd name="connsiteY3" fmla="*/ 5243760 h 5243760"/>
              <a:gd name="connsiteX4" fmla="*/ 24323 w 7990620"/>
              <a:gd name="connsiteY4" fmla="*/ 2621880 h 524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90620" h="5243760">
                <a:moveTo>
                  <a:pt x="24323" y="2621880"/>
                </a:moveTo>
                <a:cubicBezTo>
                  <a:pt x="-247693" y="100837"/>
                  <a:pt x="1805479" y="0"/>
                  <a:pt x="4002646" y="0"/>
                </a:cubicBezTo>
                <a:cubicBezTo>
                  <a:pt x="6199813" y="0"/>
                  <a:pt x="8144742" y="354990"/>
                  <a:pt x="7980969" y="2621880"/>
                </a:cubicBezTo>
                <a:cubicBezTo>
                  <a:pt x="7492939" y="5126565"/>
                  <a:pt x="6199813" y="5243760"/>
                  <a:pt x="4002646" y="5243760"/>
                </a:cubicBezTo>
                <a:cubicBezTo>
                  <a:pt x="1805479" y="5243760"/>
                  <a:pt x="296339" y="5142923"/>
                  <a:pt x="24323" y="26218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สี่เหลี่ยมผืนผ้า 2">
            <a:extLst>
              <a:ext uri="{FF2B5EF4-FFF2-40B4-BE49-F238E27FC236}">
                <a16:creationId xmlns="" xmlns:a16="http://schemas.microsoft.com/office/drawing/2014/main" id="{99271ED9-C367-92A3-90B6-0BE13633D792}"/>
              </a:ext>
            </a:extLst>
          </p:cNvPr>
          <p:cNvSpPr/>
          <p:nvPr/>
        </p:nvSpPr>
        <p:spPr>
          <a:xfrm>
            <a:off x="4613882" y="-246585"/>
            <a:ext cx="3054041" cy="31393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th-TH" sz="13800" dirty="0">
                <a:ln w="38100">
                  <a:noFill/>
                </a:ln>
                <a:solidFill>
                  <a:srgbClr val="CC0000"/>
                </a:solidFill>
                <a:latin typeface="JS Chawlewhieng" panose="02000000000000000000" pitchFamily="2" charset="-34"/>
                <a:cs typeface="JS Chawlewhieng" panose="02000000000000000000" pitchFamily="2" charset="-34"/>
              </a:rPr>
              <a:t>สามก๊ก</a:t>
            </a:r>
            <a: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  <a:t/>
            </a:r>
            <a:br>
              <a:rPr lang="th-TH" sz="6000" dirty="0">
                <a:ln w="0"/>
                <a:latin typeface="CatThai02" panose="02000000000000000000" pitchFamily="2" charset="0"/>
                <a:cs typeface="CatThai02" panose="02000000000000000000" pitchFamily="2" charset="0"/>
              </a:rPr>
            </a:br>
            <a:endParaRPr lang="th-TH" sz="6000" dirty="0">
              <a:ln w="0"/>
              <a:latin typeface="CatThai02" panose="02000000000000000000" pitchFamily="2" charset="0"/>
              <a:cs typeface="CatThai02" panose="02000000000000000000" pitchFamily="2" charset="0"/>
            </a:endParaRPr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="" xmlns:a16="http://schemas.microsoft.com/office/drawing/2014/main" id="{A62F601B-A3C0-8B06-D57C-8B0AE2FAAD56}"/>
              </a:ext>
            </a:extLst>
          </p:cNvPr>
          <p:cNvSpPr txBox="1"/>
          <p:nvPr/>
        </p:nvSpPr>
        <p:spPr>
          <a:xfrm>
            <a:off x="3653190" y="1520105"/>
            <a:ext cx="5217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ตอน กวนอ</a:t>
            </a:r>
            <a:r>
              <a:rPr lang="th-TH" sz="2800" b="1" dirty="0" err="1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ูไ</a:t>
            </a:r>
            <a:r>
              <a:rPr lang="th-TH" sz="2800" b="1" dirty="0">
                <a:ln w="0"/>
                <a:solidFill>
                  <a:srgbClr val="FFA725"/>
                </a:solidFill>
                <a:latin typeface="CatThai02" panose="02000000000000000000" pitchFamily="2" charset="0"/>
                <a:cs typeface="CatThai02" panose="02000000000000000000" pitchFamily="2" charset="0"/>
              </a:rPr>
              <a:t>ปรับราชการกับโจโฉ</a:t>
            </a:r>
            <a:endParaRPr lang="en-US" sz="2800" b="1" dirty="0">
              <a:solidFill>
                <a:srgbClr val="FFA725"/>
              </a:solidFill>
            </a:endParaRPr>
          </a:p>
        </p:txBody>
      </p:sp>
      <p:sp>
        <p:nvSpPr>
          <p:cNvPr id="7" name="กล่องข้อความ 6">
            <a:extLst>
              <a:ext uri="{FF2B5EF4-FFF2-40B4-BE49-F238E27FC236}">
                <a16:creationId xmlns="" xmlns:a16="http://schemas.microsoft.com/office/drawing/2014/main" id="{DE9860BF-70A4-69FC-7C36-8C30FF41002B}"/>
              </a:ext>
            </a:extLst>
          </p:cNvPr>
          <p:cNvSpPr txBox="1"/>
          <p:nvPr/>
        </p:nvSpPr>
        <p:spPr>
          <a:xfrm>
            <a:off x="4025963" y="2070684"/>
            <a:ext cx="44325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sz="4800" b="1" dirty="0">
                <a:solidFill>
                  <a:srgbClr val="0070C0"/>
                </a:solidFill>
                <a:latin typeface="tcha8lucy" panose="02000000000000000000" pitchFamily="2" charset="0"/>
                <a:cs typeface="tcha8lucy" panose="02000000000000000000" pitchFamily="2" charset="0"/>
              </a:rPr>
              <a:t>จบแล้ว</a:t>
            </a:r>
            <a:endParaRPr lang="en-US" sz="4800" b="1" dirty="0">
              <a:solidFill>
                <a:srgbClr val="0070C0"/>
              </a:solidFill>
              <a:latin typeface="tcha8lucy" panose="02000000000000000000" pitchFamily="2" charset="0"/>
              <a:cs typeface="tcha8lucy" panose="02000000000000000000" pitchFamily="2" charset="0"/>
            </a:endParaRPr>
          </a:p>
        </p:txBody>
      </p:sp>
      <p:pic>
        <p:nvPicPr>
          <p:cNvPr id="15" name="รูปภาพ 14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059E7057-ADF1-4964-EC02-C800252E3A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9" b="7797"/>
          <a:stretch/>
        </p:blipFill>
        <p:spPr>
          <a:xfrm flipH="1">
            <a:off x="7537962" y="1173707"/>
            <a:ext cx="4715569" cy="5693216"/>
          </a:xfrm>
          <a:prstGeom prst="rect">
            <a:avLst/>
          </a:prstGeom>
        </p:spPr>
      </p:pic>
      <p:pic>
        <p:nvPicPr>
          <p:cNvPr id="17" name="รูปภาพ 16">
            <a:extLst>
              <a:ext uri="{FF2B5EF4-FFF2-40B4-BE49-F238E27FC236}">
                <a16:creationId xmlns="" xmlns:a16="http://schemas.microsoft.com/office/drawing/2014/main" id="{DAA16284-31C8-4D94-B600-55CEE83EC13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875" y="2393441"/>
            <a:ext cx="3350696" cy="4467595"/>
          </a:xfrm>
          <a:prstGeom prst="rect">
            <a:avLst/>
          </a:prstGeom>
        </p:spPr>
      </p:pic>
      <p:pic>
        <p:nvPicPr>
          <p:cNvPr id="19" name="Picture 2">
            <a:extLst>
              <a:ext uri="{FF2B5EF4-FFF2-40B4-BE49-F238E27FC236}">
                <a16:creationId xmlns="" xmlns:a16="http://schemas.microsoft.com/office/drawing/2014/main" id="{E9F181A7-47C1-1486-A73A-0336038DADB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16200000">
            <a:off x="-76924" y="195436"/>
            <a:ext cx="1430282" cy="1148593"/>
          </a:xfrm>
          <a:prstGeom prst="rect">
            <a:avLst/>
          </a:prstGeom>
        </p:spPr>
      </p:pic>
      <p:pic>
        <p:nvPicPr>
          <p:cNvPr id="20" name="Picture 2">
            <a:extLst>
              <a:ext uri="{FF2B5EF4-FFF2-40B4-BE49-F238E27FC236}">
                <a16:creationId xmlns="" xmlns:a16="http://schemas.microsoft.com/office/drawing/2014/main" id="{2FACEDA2-85D2-9EBB-2EB1-547B8218BA0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5400000" flipH="1">
            <a:off x="10842834" y="255189"/>
            <a:ext cx="1442584" cy="1068355"/>
          </a:xfrm>
          <a:prstGeom prst="rect">
            <a:avLst/>
          </a:prstGeom>
        </p:spPr>
      </p:pic>
      <p:pic>
        <p:nvPicPr>
          <p:cNvPr id="21" name="รูปภาพ 20" descr="รูปภาพประกอบด้วย ข้อความ, บุคคล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E3C10122-56B1-92DB-095E-AE1BDEE0809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97278" y="2398747"/>
            <a:ext cx="3072517" cy="4476540"/>
          </a:xfrm>
          <a:prstGeom prst="rect">
            <a:avLst/>
          </a:prstGeom>
        </p:spPr>
      </p:pic>
      <p:pic>
        <p:nvPicPr>
          <p:cNvPr id="9" name="รูปภาพ 8">
            <a:extLst>
              <a:ext uri="{FF2B5EF4-FFF2-40B4-BE49-F238E27FC236}">
                <a16:creationId xmlns="" xmlns:a16="http://schemas.microsoft.com/office/drawing/2014/main" id="{19A4827E-08B2-022E-EA3A-512D58644970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040" r="16931" b="18598"/>
          <a:stretch/>
        </p:blipFill>
        <p:spPr>
          <a:xfrm>
            <a:off x="63920" y="78149"/>
            <a:ext cx="3312487" cy="6779851"/>
          </a:xfrm>
          <a:prstGeom prst="rect">
            <a:avLst/>
          </a:prstGeom>
        </p:spPr>
      </p:pic>
      <p:pic>
        <p:nvPicPr>
          <p:cNvPr id="13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4A1432CF-C843-F4E6-CF97-BBC046286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213" y="344810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จุด Unicode U+2728a เป็นสัญลักษณ์ emoji ✨">
            <a:extLst>
              <a:ext uri="{FF2B5EF4-FFF2-40B4-BE49-F238E27FC236}">
                <a16:creationId xmlns="" xmlns:a16="http://schemas.microsoft.com/office/drawing/2014/main" id="{EA255B4C-62A0-FAAD-568E-D5BB6D309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647" y="1484874"/>
            <a:ext cx="908634" cy="9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รูปภาพ 15" descr="รูปภาพประกอบด้วย ข้อความ&#10;&#10;คำอธิบายที่สร้างโดยอัตโนมัติ">
            <a:extLst>
              <a:ext uri="{FF2B5EF4-FFF2-40B4-BE49-F238E27FC236}">
                <a16:creationId xmlns="" xmlns:a16="http://schemas.microsoft.com/office/drawing/2014/main" id="{4EF137E0-75A3-EB05-E3B6-9092744102EB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4722" y="6367591"/>
            <a:ext cx="2435759" cy="41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299847"/>
      </p:ext>
    </p:extLst>
  </p:cSld>
  <p:clrMapOvr>
    <a:masterClrMapping/>
  </p:clrMapOvr>
  <mc:AlternateContent xmlns:mc="http://schemas.openxmlformats.org/markup-compatibility/2006">
    <mc:Choice xmlns=""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ธีมของ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1736</TotalTime>
  <Words>1439</Words>
  <Application>Microsoft Office PowerPoint</Application>
  <PresentationFormat>Widescreen</PresentationFormat>
  <Paragraphs>109</Paragraphs>
  <Slides>43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tcha8lucy</vt:lpstr>
      <vt:lpstr>Calibri</vt:lpstr>
      <vt:lpstr>Angsana New</vt:lpstr>
      <vt:lpstr>JS Chawlewhieng</vt:lpstr>
      <vt:lpstr>Arial</vt:lpstr>
      <vt:lpstr>CatThai02</vt:lpstr>
      <vt:lpstr>Calibri Light</vt:lpstr>
      <vt:lpstr>Cordia New</vt:lpstr>
      <vt:lpstr>ธีมของ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งานนำเสนอ PowerPoint</dc:title>
  <dc:creator>Sarocha Banyen</dc:creator>
  <cp:lastModifiedBy>Microsoft account</cp:lastModifiedBy>
  <cp:revision>45</cp:revision>
  <dcterms:created xsi:type="dcterms:W3CDTF">2022-06-16T15:48:21Z</dcterms:created>
  <dcterms:modified xsi:type="dcterms:W3CDTF">2023-09-10T13:08:01Z</dcterms:modified>
</cp:coreProperties>
</file>