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7"/>
  </p:notesMasterIdLst>
  <p:sldIdLst>
    <p:sldId id="256" r:id="rId2"/>
    <p:sldId id="257" r:id="rId3"/>
    <p:sldId id="259" r:id="rId4"/>
    <p:sldId id="294" r:id="rId5"/>
    <p:sldId id="261" r:id="rId6"/>
    <p:sldId id="295" r:id="rId7"/>
    <p:sldId id="263" r:id="rId8"/>
    <p:sldId id="296" r:id="rId9"/>
    <p:sldId id="264" r:id="rId10"/>
    <p:sldId id="260" r:id="rId11"/>
    <p:sldId id="265" r:id="rId12"/>
    <p:sldId id="297" r:id="rId13"/>
    <p:sldId id="299" r:id="rId14"/>
    <p:sldId id="298" r:id="rId15"/>
    <p:sldId id="300" r:id="rId16"/>
    <p:sldId id="266" r:id="rId17"/>
    <p:sldId id="301" r:id="rId18"/>
    <p:sldId id="302" r:id="rId19"/>
    <p:sldId id="303" r:id="rId20"/>
    <p:sldId id="304" r:id="rId21"/>
    <p:sldId id="267" r:id="rId22"/>
    <p:sldId id="305" r:id="rId23"/>
    <p:sldId id="269" r:id="rId24"/>
    <p:sldId id="270" r:id="rId25"/>
    <p:sldId id="268" r:id="rId26"/>
    <p:sldId id="271" r:id="rId27"/>
    <p:sldId id="272" r:id="rId28"/>
    <p:sldId id="274" r:id="rId29"/>
    <p:sldId id="275" r:id="rId30"/>
    <p:sldId id="279" r:id="rId31"/>
    <p:sldId id="276" r:id="rId32"/>
    <p:sldId id="277" r:id="rId33"/>
    <p:sldId id="278" r:id="rId34"/>
    <p:sldId id="273" r:id="rId35"/>
    <p:sldId id="280" r:id="rId36"/>
    <p:sldId id="281" r:id="rId37"/>
    <p:sldId id="282" r:id="rId38"/>
    <p:sldId id="283" r:id="rId39"/>
    <p:sldId id="285" r:id="rId40"/>
    <p:sldId id="286" r:id="rId41"/>
    <p:sldId id="287" r:id="rId42"/>
    <p:sldId id="288" r:id="rId43"/>
    <p:sldId id="289" r:id="rId44"/>
    <p:sldId id="284" r:id="rId45"/>
    <p:sldId id="290" r:id="rId4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07E5-26C4-4669-B79A-A6F76D4F04E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F9640-05E7-44D0-B598-375660F76C2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3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68409B6-EE67-4A0B-8511-7D99FFAA0F71}" type="datetime1">
              <a:rPr lang="th-TH" smtClean="0"/>
              <a:t>14/12/64</a:t>
            </a:fld>
            <a:endParaRPr lang="th-TH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สี่เหลี่ยมผืนผ้า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สี่เหลี่ยมผืนผ้า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ตัวเชื่อมต่อตรง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ตัวเชื่อมต่อตรง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สี่เหลี่ยมผืนผ้า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วงรี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วงรี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วงรี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ECAB-4E4B-4B2D-87D2-A008FA7E3B8E}" type="datetime1">
              <a:rPr lang="th-TH" smtClean="0"/>
              <a:t>14/12/64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7BBE-35D6-4EC9-830D-523987352AE2}" type="datetime1">
              <a:rPr lang="th-TH" smtClean="0"/>
              <a:t>14/12/64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E336D6-6EC6-4331-956B-5E973990DD2D}" type="datetime1">
              <a:rPr lang="th-TH" smtClean="0"/>
              <a:t>14/12/64</a:t>
            </a:fld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  <p:sp>
        <p:nvSpPr>
          <p:cNvPr id="10" name="ตัวแทนท้ายกระดา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55E9DA0-EF27-4451-9A48-64876F0858D2}" type="datetime1">
              <a:rPr lang="th-TH" smtClean="0"/>
              <a:t>14/12/64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ตัวเชื่อมต่อตรง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ตัวเชื่อมต่อตรง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วงรี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วงรี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วงรี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ตัวเชื่อมต่อตรง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8C2F5-3DAC-464E-BACA-53BAF1B3DBAD}" type="datetime1">
              <a:rPr lang="th-TH" smtClean="0"/>
              <a:t>14/12/64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5C7D-8888-42D6-8295-E73E7E00AB7A}" type="datetime1">
              <a:rPr lang="th-TH" smtClean="0"/>
              <a:t>14/12/64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แทนข้อความ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แทนข้อความ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6" name="ตัวแทนวันที่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6F5114B-175D-4A28-B00B-657E8E9D4FE3}" type="datetime1">
              <a:rPr lang="th-TH" smtClean="0"/>
              <a:t>14/12/64</a:t>
            </a:fld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2000-0B36-4156-B3F5-DC5E38E60EF0}" type="datetime1">
              <a:rPr lang="th-TH" smtClean="0"/>
              <a:t>14/12/64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ตัวแทนเนื้อหา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1" name="ตัวแทนวันที่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512E4F-8235-4B0F-8807-6EF57700609D}" type="datetime1">
              <a:rPr lang="th-TH" smtClean="0"/>
              <a:t>14/12/64</a:t>
            </a:fld>
            <a:endParaRPr lang="th-TH"/>
          </a:p>
        </p:txBody>
      </p:sp>
      <p:sp>
        <p:nvSpPr>
          <p:cNvPr id="22" name="ตัวแทนหมายเลขภาพนิ่ง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  <p:sp>
        <p:nvSpPr>
          <p:cNvPr id="23" name="ตัวแทนท้ายกระดา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เชื่อมต่อตรง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ตัวเชื่อมต่อตรง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ตัวแทนวันที่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B38B876-13C8-459F-A70D-0A42874E22DE}" type="datetime1">
              <a:rPr lang="th-TH" smtClean="0"/>
              <a:t>14/12/64</a:t>
            </a:fld>
            <a:endParaRPr lang="th-TH"/>
          </a:p>
        </p:txBody>
      </p:sp>
      <p:sp>
        <p:nvSpPr>
          <p:cNvPr id="18" name="ตัวแทนหมายเลขภาพนิ่ง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  <p:sp>
        <p:nvSpPr>
          <p:cNvPr id="21" name="ตัวแทนท้ายกระดา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6EFD05-E810-4BAD-9B02-F18F562D80F5}" type="datetime1">
              <a:rPr lang="th-TH" smtClean="0"/>
              <a:t>14/12/64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64FD86B-EFD4-4B9F-BA34-1969AE03AAE3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บทที่ 20 ฟิสิกส์นิวเคลียร์และฟิสิกส์อนุภาค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 smtClean="0"/>
              <a:t>รวบรวมโดย</a:t>
            </a:r>
          </a:p>
          <a:p>
            <a:r>
              <a:rPr lang="th-TH" dirty="0" smtClean="0"/>
              <a:t>นายธีรเดช  สกุลอ่อน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D86B-EFD4-4B9F-BA34-1969AE03AAE3}" type="slidenum">
              <a:rPr lang="th-TH" sz="3200" smtClean="0"/>
              <a:t>1</a:t>
            </a:fld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47565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การมีจำนวนนิวตรอน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นิวเคลียสอย่างเหมาะสมทำให้มี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แรง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ยึดเหนี่ยว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ทาง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นิวเคลียร์มาก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พอที่จะชดเชยแรงผลักทางไฟฟ้าระหว่าง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โปรตอน    นิวเคลียส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จึงมีเสถียรภาพ แต่อย่างไรก็ตาม ถ้า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จำนวนนิวตรอน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ในนิวเคลียสมีมากเกินไป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นิวเคลียสไม่เสถียรได้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10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8201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คำถาม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จากการศึกษาเกี่ยวกับฟิสิกส์ของอะตอมในบทที่ผ่านมา เราทราบว่าถ้ามีการ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ให้พลังงาน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กับอะตอมมากพอ สามารถ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อิเล็กตรอนหลุดออกมาจากอะตอมได้ แล้วถ้ามีการให้พลังงาน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กับนิวเคลียส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มากพอ จะ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ออ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นแยก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ออกจากกันได้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หรือไม่</a:t>
            </a:r>
          </a:p>
          <a:p>
            <a:pPr marL="0" indent="0" algn="thaiDist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ถ้ามีการให้พลังงานกับนิวเคลียสมากพอ จะสามารถทำให้นิ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วคลีออนหลุด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ออกจากนิวเคลียสได้เช่นกัน ซึ่งพลังงานนี้เกี่ยวข้องโดยตรงกับแรงนิวเคลียร์ที่ยึดเหนี่ยวนิ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ไว้ภายในนิวเคลียส  โดยพลังงานที่พอดีทำให้นิ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ทั้งหมดในนิวเคลียสแยกออกจากกัน  เรียกว่า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พลังงานยึดเหนี่ยว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binding energy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หรือ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nuclear binding energy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 เช่น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11</a:t>
            </a:fld>
            <a:endParaRPr lang="th-TH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41" y="4437112"/>
            <a:ext cx="656477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7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12</a:t>
            </a:fld>
            <a:endParaRPr lang="th-TH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5184576" cy="189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91691"/>
            <a:ext cx="3455412" cy="280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9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568952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คำนวณมวล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ของดิวเทอรอน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ได้ดังนี้</a:t>
            </a: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จาก 	มวลของนิวเคลียส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	=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มวลอะตอม – มวลรวมของอิเล็กตรอนในอะตอม</a:t>
            </a:r>
          </a:p>
          <a:p>
            <a:pPr marL="0" indent="0">
              <a:buNone/>
            </a:pPr>
            <a:r>
              <a:rPr lang="th-TH" kern="1000" spc="-50" dirty="0" smtClean="0">
                <a:latin typeface="Angsana New" pitchFamily="18" charset="-34"/>
                <a:cs typeface="Angsana New" pitchFamily="18" charset="-34"/>
              </a:rPr>
              <a:t>จะได้ 	มวล</a:t>
            </a:r>
            <a:r>
              <a:rPr lang="th-TH" kern="1000" spc="-50" dirty="0" err="1" smtClean="0">
                <a:latin typeface="Angsana New" pitchFamily="18" charset="-34"/>
                <a:cs typeface="Angsana New" pitchFamily="18" charset="-34"/>
              </a:rPr>
              <a:t>ของดิวเทอรอน</a:t>
            </a:r>
            <a:r>
              <a:rPr lang="th-TH" kern="1000" spc="-5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kern="1000" spc="-50" dirty="0" smtClean="0">
                <a:latin typeface="Angsana New" pitchFamily="18" charset="-34"/>
                <a:cs typeface="Angsana New" pitchFamily="18" charset="-34"/>
              </a:rPr>
              <a:t>     	= </a:t>
            </a:r>
            <a:r>
              <a:rPr lang="th-TH" kern="1000" spc="-50" dirty="0" smtClean="0">
                <a:latin typeface="Angsana New" pitchFamily="18" charset="-34"/>
                <a:cs typeface="Angsana New" pitchFamily="18" charset="-34"/>
              </a:rPr>
              <a:t>มวลอะตอม</a:t>
            </a:r>
            <a:r>
              <a:rPr lang="th-TH" kern="1000" spc="-50" dirty="0" err="1" smtClean="0">
                <a:latin typeface="Angsana New" pitchFamily="18" charset="-34"/>
                <a:cs typeface="Angsana New" pitchFamily="18" charset="-34"/>
              </a:rPr>
              <a:t>ของดิวเทอ</a:t>
            </a:r>
            <a:r>
              <a:rPr lang="th-TH" kern="1000" spc="-50" dirty="0" smtClean="0">
                <a:latin typeface="Angsana New" pitchFamily="18" charset="-34"/>
                <a:cs typeface="Angsana New" pitchFamily="18" charset="-34"/>
              </a:rPr>
              <a:t>เรียม มวลของอิเล็กตรอน 1 อิเล็กตรอน</a:t>
            </a:r>
          </a:p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	= 2.014102u  - 0.000549u</a:t>
            </a:r>
          </a:p>
          <a:p>
            <a:pPr marL="0" indent="0">
              <a:buNone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		= 2.013553 u</a:t>
            </a: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คำนวณมวลรวมของนิ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วคลีออนในดิวเทอรอน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ได้ดังนี้</a:t>
            </a:r>
          </a:p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จาก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มวลรวมนิ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ในนิวเคลียส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มวลรวมของโปรตอน +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มวลรวม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ของนิวตรอน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kern="1000" spc="-50" dirty="0">
                <a:latin typeface="Angsana New" pitchFamily="18" charset="-34"/>
                <a:cs typeface="Angsana New" pitchFamily="18" charset="-34"/>
              </a:rPr>
              <a:t>จะได้ </a:t>
            </a:r>
            <a:r>
              <a:rPr lang="th-TH" kern="1000" spc="-50" dirty="0" smtClean="0">
                <a:latin typeface="Angsana New" pitchFamily="18" charset="-34"/>
                <a:cs typeface="Angsana New" pitchFamily="18" charset="-34"/>
              </a:rPr>
              <a:t>มวลรวมนิ</a:t>
            </a:r>
            <a:r>
              <a:rPr lang="th-TH" kern="1000" spc="-50" dirty="0" err="1" smtClean="0">
                <a:latin typeface="Angsana New" pitchFamily="18" charset="-34"/>
                <a:cs typeface="Angsana New" pitchFamily="18" charset="-34"/>
              </a:rPr>
              <a:t>วคลีออนในดิ</a:t>
            </a:r>
            <a:r>
              <a:rPr lang="th-TH" kern="1000" spc="-50" dirty="0" err="1">
                <a:latin typeface="Angsana New" pitchFamily="18" charset="-34"/>
                <a:cs typeface="Angsana New" pitchFamily="18" charset="-34"/>
              </a:rPr>
              <a:t>วเทอรอน</a:t>
            </a:r>
            <a:r>
              <a:rPr lang="th-TH" kern="1000" spc="-5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kern="1000" spc="-50" dirty="0" smtClean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kern="1000" spc="-50" dirty="0" smtClean="0">
                <a:latin typeface="Angsana New" pitchFamily="18" charset="-34"/>
                <a:cs typeface="Angsana New" pitchFamily="18" charset="-34"/>
              </a:rPr>
              <a:t>มวลของโปรตอน  1  โปรตอน  +  มวลของนิวตรอน  1 นิวตรอน</a:t>
            </a:r>
            <a:endParaRPr lang="th-TH" kern="1000" spc="-50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		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	=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1.007276u  + 1.008665u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			=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2.015941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u</a:t>
            </a: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จะเห็นว่า มวลรวมนิ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วคลีออนในดิวเทอรอน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มากกว่า มวล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ของดิวเทอรอน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ซึ่งเท่ากับ</a:t>
            </a:r>
          </a:p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	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= 2.015941u 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2.013553u</a:t>
            </a:r>
          </a:p>
          <a:p>
            <a:pPr marL="0" indent="0">
              <a:buNone/>
            </a:pPr>
            <a:r>
              <a:rPr lang="en-US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		= 0.002388u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13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2836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836712"/>
                <a:ext cx="7571184" cy="563724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หน่วยสำหรับระดับพลังงานในนิวเคลียส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	มวล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มีค่า 1.66054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0 X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10</a:t>
                </a:r>
                <a:r>
                  <a:rPr lang="th-TH" baseline="30000" dirty="0" smtClean="0">
                    <a:latin typeface="Angsana New" pitchFamily="18" charset="-34"/>
                    <a:cs typeface="Angsana New" pitchFamily="18" charset="-34"/>
                  </a:rPr>
                  <a:t>-27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kg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เมื่อพิจารณาพลังงานที่เทียบเท่ามวล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โดยใช้ความสัมพันธ์ระหว่างมวล (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) กับพลังงาน (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) ของ</a:t>
                </a:r>
                <a:r>
                  <a:rPr lang="th-TH" dirty="0" err="1" smtClean="0">
                    <a:latin typeface="Angsana New" pitchFamily="18" charset="-34"/>
                    <a:cs typeface="Angsana New" pitchFamily="18" charset="-34"/>
                  </a:rPr>
                  <a:t>ไอน์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สไตล์ตามสมการ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 = mc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2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เมื่อ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c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เป็นอัตราเร็วแสงในสุญญากาศ ซึ่งมีค่าประมาณ 2.997925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x</a:t>
                </a:r>
                <a:r>
                  <a:rPr lang="en-GB" dirty="0" smtClean="0">
                    <a:latin typeface="Angsana New" pitchFamily="18" charset="-34"/>
                    <a:cs typeface="Angsana New" pitchFamily="18" charset="-34"/>
                  </a:rPr>
                  <a:t> 10</a:t>
                </a:r>
                <a:r>
                  <a:rPr lang="en-GB" baseline="30000" dirty="0" smtClean="0">
                    <a:latin typeface="Angsana New" pitchFamily="18" charset="-34"/>
                    <a:cs typeface="Angsana New" pitchFamily="18" charset="-34"/>
                  </a:rPr>
                  <a:t>8</a:t>
                </a:r>
                <a:r>
                  <a:rPr lang="en-GB" dirty="0" smtClean="0">
                    <a:latin typeface="Angsana New" pitchFamily="18" charset="-34"/>
                    <a:cs typeface="Angsana New" pitchFamily="18" charset="-34"/>
                  </a:rPr>
                  <a:t> m/s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จะได้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 = (1.660540x10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-27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kg)(2.997925x10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8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m/s)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2</a:t>
                </a:r>
                <a:endParaRPr lang="en-US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	    = 1.492419x10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-10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J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จะเห็นได้ว่า พลังงานที่เทียบเท่ามวล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เป็นปริมาณที่น้อยมาก  เพื่อความสะดวกจึงได้กำหนดให้ใช้หน่วยของ เมกะอิเล็กตรอนโวลต์ (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MeV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) เป็นหน่วยของพลังงานระดับนิวเคลียส ซึ่ง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MeV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มีค่าเท่ากับ 1.602177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x10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-13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J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ดังนั้นพลังงาน 1.492419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x10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-10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J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ที่เทียบเท่ามวล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จะมีค่าเท่ากับ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  <a:cs typeface="Angsana New" pitchFamily="18" charset="-34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 smtClean="0">
                                <a:latin typeface="Cambria Math"/>
                                <a:cs typeface="Angsana New" pitchFamily="18" charset="-34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th-TH" dirty="0">
                                <a:latin typeface="Angsana New" pitchFamily="18" charset="-34"/>
                                <a:cs typeface="Angsana New" pitchFamily="18" charset="-34"/>
                              </a:rPr>
                              <m:t>1.492419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10</m:t>
                            </m:r>
                            <m:r>
                              <m:rPr>
                                <m:nor/>
                              </m:rPr>
                              <a:rPr lang="en-US" baseline="30000" dirty="0">
                                <a:latin typeface="Angsana New" pitchFamily="18" charset="-34"/>
                                <a:cs typeface="Angsana New" pitchFamily="18" charset="-34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baseline="30000" dirty="0">
                                <a:latin typeface="Angsana New" pitchFamily="18" charset="-34"/>
                                <a:cs typeface="Angsana New" pitchFamily="18" charset="-34"/>
                              </a:rPr>
                              <m:t>10 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J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 smtClean="0">
                                <a:latin typeface="Cambria Math"/>
                                <a:cs typeface="Angsana New" pitchFamily="18" charset="-34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th-TH" dirty="0">
                                <a:latin typeface="Angsana New" pitchFamily="18" charset="-34"/>
                                <a:cs typeface="Angsana New" pitchFamily="18" charset="-34"/>
                              </a:rPr>
                              <m:t>1.602177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10</m:t>
                            </m:r>
                            <m:r>
                              <m:rPr>
                                <m:nor/>
                              </m:rPr>
                              <a:rPr lang="en-US" baseline="30000" dirty="0">
                                <a:latin typeface="Angsana New" pitchFamily="18" charset="-34"/>
                                <a:cs typeface="Angsana New" pitchFamily="18" charset="-34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baseline="30000" dirty="0">
                                <a:latin typeface="Angsana New" pitchFamily="18" charset="-34"/>
                                <a:cs typeface="Angsana New" pitchFamily="18" charset="-34"/>
                              </a:rPr>
                              <m:t>13 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J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latin typeface="Angsana New" pitchFamily="18" charset="-34"/>
                                <a:cs typeface="Angsana New" pitchFamily="18" charset="-34"/>
                              </a:rPr>
                              <m:t> </m:t>
                            </m:r>
                            <m:r>
                              <a:rPr lang="en-US" b="0" i="1" dirty="0" smtClean="0">
                                <a:latin typeface="Cambria Math"/>
                                <a:cs typeface="Angsana New" pitchFamily="18" charset="-34"/>
                              </a:rPr>
                              <m:t>/</m:t>
                            </m:r>
                            <m:r>
                              <a:rPr lang="en-US" b="0" i="1" dirty="0" smtClean="0">
                                <a:latin typeface="Cambria Math"/>
                                <a:cs typeface="Angsana New" pitchFamily="18" charset="-34"/>
                              </a:rPr>
                              <m:t>𝑀𝑒𝑉</m:t>
                            </m:r>
                          </m:e>
                        </m:d>
                      </m:den>
                    </m:f>
                  </m:oMath>
                </a14:m>
                <a:endParaRPr lang="en-US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	    = 931.4945 MeV    </a:t>
                </a: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อาจใช้ 931.5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MeV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เป็นพลังงานที่เทียบเท่ากับมวล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836712"/>
                <a:ext cx="7571184" cy="5637240"/>
              </a:xfrm>
              <a:blipFill rotWithShape="1">
                <a:blip r:embed="rId2"/>
                <a:stretch>
                  <a:fillRect l="-1208" t="-865" r="-805" b="-335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14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2215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571184" cy="556523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	เราสามารถหาพลังงาน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ที่เทียบเท่ากับส่วนต่างของมวล </a:t>
                </a:r>
                <a14:m>
                  <m:oMath xmlns:m="http://schemas.openxmlformats.org/officeDocument/2006/math">
                    <m:r>
                      <a:rPr lang="th-TH" sz="2000" i="1" smtClean="0">
                        <a:latin typeface="Cambria Math"/>
                        <a:ea typeface="Cambria Math"/>
                        <a:cs typeface="Angsana New" pitchFamily="18" charset="-34"/>
                      </a:rPr>
                      <m:t>∆</m:t>
                    </m:r>
                  </m:oMath>
                </a14:m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ได้  โดยหาผลคูณระหว่างมวลในหน่วย 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กับพลังงาน  9331.5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MeV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ดังนี้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      E 	= (</a:t>
                </a:r>
                <a14:m>
                  <m:oMath xmlns:m="http://schemas.openxmlformats.org/officeDocument/2006/math">
                    <m:r>
                      <a:rPr lang="th-TH" sz="2000" i="1">
                        <a:latin typeface="Cambria Math"/>
                        <a:ea typeface="Cambria Math"/>
                        <a:cs typeface="Angsana New" pitchFamily="18" charset="-34"/>
                      </a:rPr>
                      <m:t>∆</m:t>
                    </m:r>
                  </m:oMath>
                </a14:m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m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)(931.5 MeV/u)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	= (0.002388u)(931.5 MeV/u)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	= 2.22 MeV</a:t>
                </a:r>
              </a:p>
              <a:p>
                <a:pPr marL="0" indent="0">
                  <a:buNone/>
                </a:pP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ส่วนของมวลที่แตกต่างระหว่างมวลของนิวเคลียสกับมวลรวมของนิ</a:t>
                </a:r>
                <a:r>
                  <a:rPr lang="th-TH" dirty="0" err="1" smtClean="0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ทั้งหมดในนิวเคลียสนี้ เรียกว่า </a:t>
                </a:r>
                <a:r>
                  <a:rPr lang="th-TH" b="1" dirty="0" smtClean="0">
                    <a:solidFill>
                      <a:srgbClr val="FF0000"/>
                    </a:solidFill>
                    <a:latin typeface="Angsana New" pitchFamily="18" charset="-34"/>
                    <a:cs typeface="Angsana New" pitchFamily="18" charset="-34"/>
                  </a:rPr>
                  <a:t>ส่วนมวลพร่อง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mass defect,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cs typeface="Angsana New" pitchFamily="18" charset="-34"/>
                      </a:rPr>
                      <m:t>∆</m:t>
                    </m:r>
                  </m:oMath>
                </a14:m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) ซึ่งเทียบเท่าพลังงานยึดเหนี่ยว (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) ของนิวเคลียส ตามสมการ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    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	=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cs typeface="Angsana New" pitchFamily="18" charset="-34"/>
                      </a:rPr>
                      <m:t>∆</m:t>
                    </m:r>
                  </m:oMath>
                </a14:m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m)c</a:t>
                </a:r>
                <a:r>
                  <a:rPr lang="en-US" baseline="30000" dirty="0" smtClean="0">
                    <a:latin typeface="Angsana New" pitchFamily="18" charset="-34"/>
                    <a:cs typeface="Angsana New" pitchFamily="18" charset="-34"/>
                  </a:rPr>
                  <a:t>2</a:t>
                </a:r>
                <a:endParaRPr lang="en-US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เมื่อพิจารณามวล 1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เทียบเท่าพลังงาน 931.5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MeV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จะได้พลังงาน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ดังนี้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    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E 	=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Angsana New" pitchFamily="18" charset="-34"/>
                      </a:rPr>
                      <m:t>∆</m:t>
                    </m:r>
                  </m:oMath>
                </a14:m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m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)</a:t>
                </a: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931.5 MeV/u)</a:t>
                </a:r>
              </a:p>
              <a:p>
                <a:pPr marL="0" indent="0">
                  <a:buNone/>
                </a:pP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571184" cy="5565232"/>
              </a:xfrm>
              <a:blipFill rotWithShape="1">
                <a:blip r:embed="rId2"/>
                <a:stretch>
                  <a:fillRect l="-1208" t="-876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15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4362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571184" cy="4873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คำถาม</a:t>
            </a:r>
            <a:r>
              <a:rPr lang="th-TH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ถ้าเปรียบเทียบพลังงานที่ต้อง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มือ ของนักเรียนที่จับกันไว้แยกออกจากกันเป็นพลังงานที่ต้อง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ในนิวเคลียสแยกออกจาก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กัน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ที่มีแรงยึดเหนี่ยวมาก จะต้องใช้พลังงานมากหรือ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น้อย   จึง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สามารถ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ในนิวเคลียส แยกออกจากัน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สรุป</a:t>
            </a:r>
            <a:r>
              <a:rPr lang="th-TH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ได้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ว่า</a:t>
            </a:r>
          </a:p>
          <a:p>
            <a:pPr marL="0" indent="0">
              <a:buNone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	∙ ใน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ธรรมชาตินิวเคลียส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ของธาตุและไอโซโทปของธาตุทุกชนิด มีมวลน้อยกว่ามวลรวมของนิ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ออ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นที่อ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ยู่ภายในนิวเคลียสเนื่องจากการที่นิ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จะมารวมกันอยู่ได้ ในนิวเคลียสต้องมีการเปลี่ยนมวลบางส่วนเป็นพลังงานสำหรับใช้ในการยึดเหนี่ยวให้อยู่ ร่วมกันเพื่อทำให้นิวเคลียสมีเสถียรภาพ </a:t>
            </a:r>
          </a:p>
          <a:p>
            <a:pPr marL="0" indent="0">
              <a:buNone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16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223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17</a:t>
            </a:fld>
            <a:endParaRPr lang="th-TH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066806" cy="6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0113"/>
            <a:ext cx="7086414" cy="513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6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18</a:t>
            </a:fld>
            <a:endParaRPr lang="th-TH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851"/>
            <a:ext cx="6392565" cy="66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0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19</a:t>
            </a:fld>
            <a:endParaRPr lang="th-TH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62610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0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 เสถียรภาพของนิวเคลียส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จุดประสงค์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การเรียนรู้ 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1. อธิบาย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ธรรมชาติของแรงนิวเคลียร์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2. อธิบาย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ความสัมพันธ์ระหว่างแรงนิวเคลียร์กับเสถียรภาพของนิวเคลียส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3. อธิบาย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ความสัมพันธ์ระหว่างพลังงานยึดเหนี่ยวกับส่วนพร่องมวล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4. คำนวณ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พลังงานยึดเหนี่ยวและพลังงานยึดเหนี่ยวต่อนิ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5. อธิบาย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ความสัมพันธ์ระหว่างพลังงานยึดเหนี่ยวกับเสถียรภาพของนิวเคลียส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4811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20</a:t>
            </a:fld>
            <a:endParaRPr lang="th-TH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588960" cy="462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052736"/>
                <a:ext cx="8075240" cy="5421216"/>
              </a:xfrm>
            </p:spPr>
            <p:txBody>
              <a:bodyPr>
                <a:normAutofit/>
              </a:bodyPr>
              <a:lstStyle/>
              <a:p>
                <a:pPr marL="0" indent="0" algn="thaiDist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	ให้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นักเรียนพิจารณาเปรียบเทียบระหว่างเสถียรภาพของนิวเคลียสที่มีพลังงาน ยึดเหนี่ยวมากกับเสถียรภาพของนิวเคลียสที่มีพลังงานยึดเหนี่ยวน้อย โดยใช้ข้อมูลที่ได้จากตัวอย่าง 20.1 และ ตัวอย่าง 20.2 ประกอบการอภิปราย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 algn="thaiDist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สรุป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ได้ว่า พลังงานยึดเหนี่ยวมีค่ามากขึ้นตาม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จำนวน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ในนิวเคลียสที่มากขึ้น แต่เสถียรภาพ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ของนิวเคลียส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ไม่ได้ขึ้นกับพลังงานยึดเหนี่ยว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เท่านั้น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แต่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ขึ้นกับพลังงาน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ซึ่งเป็น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พลังงานเฉลี่ย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ที่ต้องใช้ในการ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ทำให้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แต่ละอนุภาคในนิวเคลียสแยกออกจาก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กัน คำนวณได้จาก</a:t>
                </a:r>
              </a:p>
              <a:p>
                <a:pPr marL="0" indent="0" algn="thaiDist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i="1" smtClean="0">
                            <a:latin typeface="Cambria Math"/>
                            <a:cs typeface="Angsana New" pitchFamily="18" charset="-34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Angsana New" pitchFamily="18" charset="-34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Angsana New" pitchFamily="18" charset="-34"/>
                          </a:rPr>
                          <m:t>𝐴</m:t>
                        </m:r>
                      </m:den>
                    </m:f>
                  </m:oMath>
                </a14:m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  <a:cs typeface="Angsana New" pitchFamily="18" charset="-34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 smtClean="0">
                                <a:latin typeface="Cambria Math"/>
                                <a:cs typeface="Angsana New" pitchFamily="18" charset="-34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𝑚</m:t>
                            </m:r>
                          </m:e>
                        </m:d>
                        <m:sSup>
                          <m:sSupPr>
                            <m:ctrlPr>
                              <a:rPr lang="en-US" i="1" smtClean="0">
                                <a:latin typeface="Cambria Math"/>
                                <a:cs typeface="Angsana New" pitchFamily="18" charset="-34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cs typeface="Angsana New" pitchFamily="18" charset="-34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cs typeface="Angsana New" pitchFamily="18" charset="-34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  <a:cs typeface="Angsana New" pitchFamily="18" charset="-34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 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	หน่วย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J/nucleon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 algn="thaiDist">
                  <a:buNone/>
                </a:pP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หรือ เมื่อพิจารณา </a:t>
                </a:r>
                <a14:m>
                  <m:oMath xmlns:m="http://schemas.openxmlformats.org/officeDocument/2006/math">
                    <m:r>
                      <a:rPr lang="th-TH" sz="2000" i="1" smtClean="0">
                        <a:latin typeface="Cambria Math"/>
                        <a:ea typeface="Cambria Math"/>
                        <a:cs typeface="Angsana New" pitchFamily="18" charset="-34"/>
                      </a:rPr>
                      <m:t>∆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Angsana New" pitchFamily="18" charset="-34"/>
                      </a:rPr>
                      <m:t>𝑚</m:t>
                    </m:r>
                  </m:oMath>
                </a14:m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ในหน่วย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u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 จะได้</a:t>
                </a:r>
              </a:p>
              <a:p>
                <a:pPr marL="0" indent="0" algn="thaiDist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cs typeface="Angsana New" pitchFamily="18" charset="-34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/>
                            <a:cs typeface="Angsana New" pitchFamily="18" charset="-34"/>
                          </a:rPr>
                          <m:t>𝐴</m:t>
                        </m:r>
                      </m:den>
                    </m:f>
                  </m:oMath>
                </a14:m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 </a:t>
                </a:r>
                <a:r>
                  <a:rPr lang="en-US" dirty="0">
                    <a:latin typeface="Angsana New" pitchFamily="18" charset="-34"/>
                    <a:cs typeface="Angsana New" pitchFamily="18" charset="-34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  <a:cs typeface="Angsana New" pitchFamily="18" charset="-34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/>
                                <a:cs typeface="Angsana New" pitchFamily="18" charset="-34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∆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𝑚</m:t>
                            </m:r>
                          </m:e>
                        </m:d>
                        <m:d>
                          <m:dPr>
                            <m:ctrlPr>
                              <a:rPr lang="en-US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931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.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5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  <a:cs typeface="Angsana New" pitchFamily="18" charset="-34"/>
                              </a:rPr>
                              <m:t>𝑀𝑒𝑉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/>
                            <a:cs typeface="Angsana New" pitchFamily="18" charset="-34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	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หน่วย </a:t>
                </a:r>
                <a:r>
                  <a:rPr lang="en-US" dirty="0" smtClean="0">
                    <a:latin typeface="Angsana New" pitchFamily="18" charset="-34"/>
                    <a:cs typeface="Angsana New" pitchFamily="18" charset="-34"/>
                  </a:rPr>
                  <a:t>MeV/nucleon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052736"/>
                <a:ext cx="8075240" cy="5421216"/>
              </a:xfrm>
              <a:blipFill rotWithShape="1">
                <a:blip r:embed="rId2"/>
                <a:stretch>
                  <a:fillRect l="-1132" t="-900" r="-166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21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223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22</a:t>
            </a:fld>
            <a:endParaRPr lang="th-TH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683568" y="908720"/>
            <a:ext cx="6758142" cy="571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ให้นักเรียนศึกษาความสัมพันธ์ระหว่างพลังงานยึด 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(</a:t>
            </a:r>
            <a:r>
              <a:rPr lang="en-GB" i="1" dirty="0">
                <a:latin typeface="Angsana New" pitchFamily="18" charset="-34"/>
                <a:cs typeface="Angsana New" pitchFamily="18" charset="-34"/>
              </a:rPr>
              <a:t>E </a:t>
            </a:r>
            <a:r>
              <a:rPr lang="en-GB" i="1" dirty="0" smtClean="0">
                <a:latin typeface="Angsana New" pitchFamily="18" charset="-34"/>
                <a:cs typeface="Angsana New" pitchFamily="18" charset="-34"/>
              </a:rPr>
              <a:t>/A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กับเลขมวล (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A)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จากกราฟในรูป 20.4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แล้วตอบคำถามเกี่ยวกับ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กราฟ ดังนี้ </a:t>
            </a: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ก. นิวเคลียส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ที่มีเลขมวลอยู่ระหว่างค่าใดมีพลังงานยึดเหนี่ยวต่อนิ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ออ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นสูง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กว่านิวเคลียสในช่วง เลขมวลอื่น ๆ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นิวเคลียสใดมีพลังงานยึดเหนี่ยวต่อนิ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น้อยที่สุด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นิวเคลียสใดมีพลังงานยึดเหนี่ยวต่อนิ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วคลีออนมาก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ที่สุด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23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8279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b="1" dirty="0" smtClean="0">
                    <a:solidFill>
                      <a:srgbClr val="FF0000"/>
                    </a:solidFill>
                    <a:latin typeface="Angsana New" pitchFamily="18" charset="-34"/>
                    <a:cs typeface="Angsana New" pitchFamily="18" charset="-34"/>
                  </a:rPr>
                  <a:t>แนวคำถามชวน</a:t>
                </a:r>
                <a:r>
                  <a:rPr lang="th-TH" b="1" dirty="0">
                    <a:solidFill>
                      <a:srgbClr val="FF0000"/>
                    </a:solidFill>
                    <a:latin typeface="Angsana New" pitchFamily="18" charset="-34"/>
                    <a:cs typeface="Angsana New" pitchFamily="18" charset="-34"/>
                  </a:rPr>
                  <a:t>คิด </a:t>
                </a:r>
                <a:endParaRPr lang="th-TH" b="1" dirty="0" smtClean="0">
                  <a:solidFill>
                    <a:srgbClr val="FF0000"/>
                  </a:solidFill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จากกราฟในรูป 20.4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การทำให้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ออนของเหล็ก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sz="2000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sz="2000" b="0" i="1" smtClean="0">
                            <a:latin typeface="Cambria Math"/>
                            <a:cs typeface="Angsana New" pitchFamily="18" charset="-34"/>
                          </a:rPr>
                          <m:t>26</m:t>
                        </m:r>
                      </m:sub>
                      <m:sup>
                        <m:r>
                          <a:rPr lang="th-TH" sz="2000" b="0" i="1" smtClean="0">
                            <a:latin typeface="Cambria Math"/>
                          </a:rPr>
                          <m:t>56</m:t>
                        </m:r>
                      </m:sup>
                      <m:e>
                        <m:r>
                          <a:rPr lang="en-US" sz="2000" b="0" i="1" smtClean="0">
                            <a:latin typeface="Cambria Math"/>
                          </a:rPr>
                          <m:t>𝐹𝑒</m:t>
                        </m:r>
                      </m:e>
                    </m:sPre>
                  </m:oMath>
                </a14:m>
                <a:r>
                  <a:rPr lang="en-GB" dirty="0" smtClean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แยกออกจากกันง่ายหรือยากกว่า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การทำให้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ออนของโซเดียม </a:t>
                </a:r>
                <a:r>
                  <a:rPr lang="th-TH" sz="2000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sz="2000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sz="2000" b="0" i="1" smtClean="0">
                            <a:latin typeface="Cambria Math"/>
                            <a:cs typeface="Angsana New" pitchFamily="18" charset="-34"/>
                          </a:rPr>
                          <m:t>11</m:t>
                        </m:r>
                      </m:sub>
                      <m:sup>
                        <m:r>
                          <a:rPr lang="th-TH" sz="2000" b="0" i="1" smtClean="0">
                            <a:latin typeface="Cambria Math"/>
                          </a:rPr>
                          <m:t>23</m:t>
                        </m:r>
                      </m:sup>
                      <m:e>
                        <m:r>
                          <a:rPr lang="en-US" sz="2000" b="0" i="1" smtClean="0">
                            <a:latin typeface="Cambria Math"/>
                          </a:rPr>
                          <m:t>𝑁𝑎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แยกออกจากกัน เพราะเหตุใด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b="1" dirty="0" smtClean="0">
                    <a:solidFill>
                      <a:srgbClr val="FF0000"/>
                    </a:solidFill>
                    <a:latin typeface="Angsana New" pitchFamily="18" charset="-34"/>
                    <a:cs typeface="Angsana New" pitchFamily="18" charset="-34"/>
                  </a:rPr>
                  <a:t>คำตอบ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1224" t="-100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24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8279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20.1.2 พลังงานยึดเหนี่ยว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นิวเคลียส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ที่มีพลังงานยึดเหนี่ยวต่อนิ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วคลีออนมาก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อาจเป็นนิวเคลียสที่เสถียร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หรือไม่เสถียร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ก็ได้ เนื่องจากมีปัจจัยอื่น ๆ เกี่ยวข้องอีก เช่น นิวเคลียสของยูเรเนียม-238 ถึงแม้จะมีพลังงานยึด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เหนี่ยวต่อ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วคลีออนประมาณ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7.57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MeV/nucleon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แต่เป็นนิวเคลียสที่ไม่เสถียร เมื่อเทียบกับ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He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หรือ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N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ที่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มีพลังงาน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6.82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MeV/nucleon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และ 7.47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MeV/nucleon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ตามลำดับ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แต่ทั้ง 2 นิวเคลียสนี้ มีเสถียรภาพมากกว่ายูเรเนียม-238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25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223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 err="1">
                <a:latin typeface="Angsana New" pitchFamily="18" charset="-34"/>
                <a:cs typeface="Angsana New" pitchFamily="18" charset="-34"/>
              </a:rPr>
              <a:t>แนวคำาตอบคำา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ถามตรวจสอบความเข้าใจ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1. เพราะ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เหตุใดแรงผลักทางไฟฟ้าระหว่างโปรตอนในนิวเคลียสจึงไม่สามารถ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โปรตอนแยก ออกจากกัน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</a:p>
          <a:p>
            <a:pPr marL="0" indent="0">
              <a:buNone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. เพราะเหตุใดนิวเคลียสของไอโซโทปที่เสถียรและมีเลขอะตอมระหว่าง 20 ถึง 83 จึงมี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นิวตรอนมากกว่า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โปรตอน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. จงให้ความหมายของพลังงานยึดเหนี่ยวและส่วนพร่องมวล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26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2154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4. พลังงานยึดเหนี่ยวมีความสัมพันธ์กับส่วนพร่องมวลอย่างไร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en-GB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en-GB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en-GB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GB" dirty="0" smtClean="0">
                <a:latin typeface="Angsana New" pitchFamily="18" charset="-34"/>
                <a:cs typeface="Angsana New" pitchFamily="18" charset="-34"/>
              </a:rPr>
              <a:t>5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พลังงานยึดเหนี่ยวต่อนิ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ออนของนิวเคลียสมีความสัมพันธ์กับเสถียรภาพของนิวเคลียส อย่างไร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27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9619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คำถาม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ต่อไปนี้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กำหนดให้ </a:t>
                </a: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- มวล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1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1.66 × 10</a:t>
                </a:r>
                <a:r>
                  <a:rPr lang="th-TH" baseline="30000" dirty="0">
                    <a:latin typeface="Angsana New" pitchFamily="18" charset="-34"/>
                    <a:cs typeface="Angsana New" pitchFamily="18" charset="-34"/>
                  </a:rPr>
                  <a:t>-27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กิโลกรัม ซึ่ง เทียบเท่ากับพลังงาน 931.5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MeV </a:t>
                </a:r>
                <a:endParaRPr lang="en-GB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GB" dirty="0" smtClean="0">
                    <a:latin typeface="Angsana New" pitchFamily="18" charset="-34"/>
                    <a:cs typeface="Angsana New" pitchFamily="18" charset="-34"/>
                  </a:rPr>
                  <a:t>-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พลังงาน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1 อิเล็กตรอนโวลต์ เท่ากับ 1.66 × 10</a:t>
                </a:r>
                <a:r>
                  <a:rPr lang="th-TH" baseline="30000" dirty="0">
                    <a:latin typeface="Angsana New" pitchFamily="18" charset="-34"/>
                    <a:cs typeface="Angsana New" pitchFamily="18" charset="-34"/>
                  </a:rPr>
                  <a:t>-19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จูล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- มวล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ของโปรตอนเท่ากับ 1.007276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มวลของนิวตรอนเท่ากับ 1.008665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และ มวลของอิเล็กตรอนเท่ากับ 0.000549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endParaRPr lang="en-GB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GB" dirty="0" smtClean="0">
                    <a:latin typeface="Angsana New" pitchFamily="18" charset="-34"/>
                    <a:cs typeface="Angsana New" pitchFamily="18" charset="-34"/>
                  </a:rPr>
                  <a:t>1.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กำหนด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มวลอะตอมของยูเรเนียม -238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238.050788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คำตอบ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เป็นตัวเลขทศนิยม 6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ตำแหน่ง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ก. ส่วน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พร่องมวลของ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ข.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พลังงานยึดเหนี่ยวของ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ค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.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876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28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121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1.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กำหนดมวลอะตอมของยูเรเนียม -238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238.050788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(คำตอบเป็นตัวเลขทศนิยม 6 ตำแหน่ง) </a:t>
                </a: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ส่วนพร่องมวลของ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29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121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 เสถียรภาพของนิวเคลียส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คำถาม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เพราะ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เหตุใด โปรตอนที่มีประจุไฟฟ้าบวก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หลายอนุภาคจึงอยู่รวมกัน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ได้ภายในนิวเคลียส โดย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ไม่แยกอ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อกจากกันด้วยแรงผลักทาง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ไฟฟ้า</a:t>
            </a:r>
          </a:p>
          <a:p>
            <a:pPr marL="0" indent="0">
              <a:buNone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ภายในนิวเคลียสมีโปรตอนที่มีประจุไฟฟ้าบวกและนิวตรอนที่เป็นกลางทางไฟฟ้าอยู่รวมกัน เรียกอนุภาคทั้งสองว่า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b="1" dirty="0" err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nucleon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 การที่โปรตอนจำนวนหลายอนุภาคสามารถรวมกันอยู่ได้ภายในนิวเคลียส ทั้งที่มีแรงผลักทางไฟฟ้าระหว่างโปรตอน แสดงว่า ต้องมีแรงอีกชนิดหนึ่งที่มีขนาดมากกว่าแรงไฟฟ้า  จึงสามารถยึดเหนี่ยวให้โปรตอนในนิวเคลียสรวมกันอยู่ได้</a:t>
            </a:r>
          </a:p>
          <a:p>
            <a:pPr marL="0" indent="0">
              <a:buNone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6254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1.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กำหนดมวลอะตอมของยูเรเนียม -238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238.050788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(คำตอบเป็นตัวเลขทศนิยม 6 ตำแหน่ง) 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ข. พลังงานยึดเหนี่ยวของ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30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9510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1.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กำหนดมวลอะตอมของยูเรเนียม -238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238.050788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(คำตอบเป็นตัวเลขทศนิยม 6 ตำแหน่ง) 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ค.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92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31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121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2. กำหนด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มวลของอะตอมของแคลเซียม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  <a:cs typeface="Angsana New" pitchFamily="18" charset="-34"/>
                          </a:rPr>
                          <m:t>20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40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39.962591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คำตอบ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เป็นตัวเลขทศนิยม 6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ตำแหน่ง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ส่วนพร่องมวลของ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20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40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32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121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2. กำหนดมวลของอะตอมของแคลเซียม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20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40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39.962591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(คำตอบเป็นตัวเลขทศนิยม 6 ตำแหน่ง) </a:t>
                </a: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ข. พลังงานยึดเหนี่ยวของ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20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40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𝐶𝑎</m:t>
                        </m:r>
                      </m:e>
                    </m:sPre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th-TH" dirty="0" smtClean="0">
                  <a:latin typeface="Angsana New" pitchFamily="18" charset="-34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GB" dirty="0" smtClean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33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121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2. กำหนดมวลของอะตอมของแคลเซียม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20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40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39.962591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จงหาปริมาณต่อไปนี้ (คำตอบเป็นตัวเลขทศนิยม 6 ตำแหน่ง) </a:t>
                </a:r>
              </a:p>
              <a:p>
                <a:pPr marL="0" indent="0">
                  <a:buNone/>
                </a:pP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ค.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i="1">
                            <a:latin typeface="Cambria Math"/>
                            <a:cs typeface="Angsana New" pitchFamily="18" charset="-34"/>
                          </a:rPr>
                          <m:t>20</m:t>
                        </m:r>
                      </m:sub>
                      <m:sup>
                        <m:r>
                          <a:rPr lang="th-TH" i="1">
                            <a:latin typeface="Cambria Math"/>
                          </a:rPr>
                          <m:t>40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𝐶𝑎</m:t>
                        </m:r>
                      </m:e>
                    </m:sPre>
                  </m:oMath>
                </a14:m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34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9619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600950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3. จากข้อ 1. และ ข้อ 2. นิวเคลียสของธาตุใดมีเสถียรภาพมากกว่า เพราะเหตุใด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35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8600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4.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ออนของนิวเคลียสของฮีเลียม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  <a:cs typeface="Angsana New" pitchFamily="18" charset="-34"/>
                          </a:rPr>
                          <m:t>2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มีค่าเท่ากับ 6.82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MeV/nucleon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จงหาส่วนพร่องมวลของฮีเลียม </a:t>
                </a: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657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36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8600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5. โปรตอน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แต่ละอนุภาคที่อยู่ในนิวเคลียส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ของ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ลิเทียม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baseline="30000" dirty="0">
                <a:latin typeface="Angsana New" pitchFamily="18" charset="-34"/>
                <a:cs typeface="Angsana New" pitchFamily="18" charset="-34"/>
              </a:rPr>
              <a:t>73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Li)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ถูกยึดเหนี่ยวไว้ด้วยพลังงานเฉลี่ยเท่าไร กำหนดให้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มวลอะตอมของลิเทียมเท่ากับ 7.016005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u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37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8600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แรง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นิวเคลียร์เป็นแรงที่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กระทำระหว่าง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อนุภาคคู่ใดบ้าง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คำตอบ </a:t>
            </a:r>
          </a:p>
          <a:p>
            <a:pPr marL="0" indent="0">
              <a:buNone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นิวเคลียสของไอโซโทปของธาตุเดียวกัน ที่มี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นิวตรอนต่างกัน มีเสถียรภาพต่างกันหรือไม่ อย่างไร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คำตอบ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38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8600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8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เพราะเหตุใด มวลของนิวเคลียสจึงน้อยกว่ามวลรวมของนิ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ในนิวเคลียส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คำตอบ </a:t>
            </a:r>
          </a:p>
          <a:p>
            <a:pPr marL="0" indent="0">
              <a:buNone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9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นิวเคลียสที่มีพลังงานยึดเหนี่ยวสูงจะมีเสถียรภาพมากกว่านิวเคลียสที่มีพลังงานยึดเหนี่ยว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ต่ำกว่า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หรือไม่ เพราะเหตุใด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คำตอบ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39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0679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8136904" cy="3096344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ในช่วงที่นักฟิสิกส์เริ่มได้ภาพที่ชัดเจนขององค์ประกอบภายในนิวเคลียส หลังจากการเรียกนิวเคลียสของไฮโดรเจนว่าโปรตอนโดย  </a:t>
            </a:r>
            <a:r>
              <a:rPr lang="th-TH" b="1" dirty="0" err="1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เออร์เนสต์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 รัทเทอร์ฟอร์ด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Ernest Rutherford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 ในปี พ.ศ. 2462 และการค้นพบนิวตรอนของ </a:t>
            </a:r>
            <a:r>
              <a:rPr lang="th-TH" b="1" dirty="0" err="1" smtClean="0">
                <a:solidFill>
                  <a:schemeClr val="accent3"/>
                </a:solidFill>
                <a:latin typeface="Angsana New" pitchFamily="18" charset="-34"/>
                <a:cs typeface="Angsana New" pitchFamily="18" charset="-34"/>
              </a:rPr>
              <a:t>เจมส์</a:t>
            </a:r>
            <a:r>
              <a:rPr lang="th-TH" b="1" dirty="0" smtClean="0">
                <a:solidFill>
                  <a:schemeClr val="accent3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err="1" smtClean="0">
                <a:solidFill>
                  <a:schemeClr val="accent3"/>
                </a:solidFill>
                <a:latin typeface="Angsana New" pitchFamily="18" charset="-34"/>
                <a:cs typeface="Angsana New" pitchFamily="18" charset="-34"/>
              </a:rPr>
              <a:t>แชดวิก</a:t>
            </a:r>
            <a:r>
              <a:rPr lang="th-TH" b="1" dirty="0" smtClean="0">
                <a:solidFill>
                  <a:schemeClr val="accent3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James Chadwick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 ในปี พ.ศ. 2475 นักฟิสิกส์สมัยนั้นต่างมั่นใจว่า ภายในนิวเคลียสต้องมีแรงอีกชนิดหนึ่งที่มีขนาดมากกว่าแรงผลักทางไฟฟ้าระหว่างโปรตอนที่สามารถทำให้โปรตอนกับโปรตอนยึดเหนี่ยวให้รวมกันอยู่ โดยเรียกแรงดังกล่าวว่า </a:t>
            </a:r>
            <a:r>
              <a:rPr lang="th-TH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แรงนิวเคลียร์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dirty="0" err="1" smtClean="0">
                <a:latin typeface="Angsana New" pitchFamily="18" charset="-34"/>
                <a:cs typeface="Angsana New" pitchFamily="18" charset="-34"/>
              </a:rPr>
              <a:t>nucler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 force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 ซึ่งนักฟิสิกส์คนแรกที่ประสบความสำเร็จในการพัฒนาทฤษฎีเพื่ออธิบายธรรมชาติของแรงนิวเคลียร์ คือ </a:t>
            </a:r>
            <a:r>
              <a:rPr lang="th-TH" b="1" dirty="0" err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ฮิ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เดกิ ยุกะวะ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Hideki Yukawa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 นักฟิสิกส์ชาวญี่ปุ่น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</a:t>
            </a:fld>
            <a:endParaRPr lang="th-TH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7"/>
            <a:ext cx="6343250" cy="239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9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10.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ใช้สมบัติต่อไปนี้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เรียงลำดับ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ของรังสีที่แผ่ออกมาจากธาตุกัมมันตรังสีจากมากไปน้อย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ก. มวล </a:t>
            </a: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ข. อำนาจ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ทะลุผ่าน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ค.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ความสามารถในการ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อากาศแตกตัวเป็น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ไอออน</a:t>
            </a:r>
          </a:p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คำตอบ 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40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0679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11. จงคำนวณ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ส่วนพร่องมวล พลังงานยึดเหนี่ยว และ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ของนิวเคลียส ของธาตุและไอโซโทปต่อไปนี้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ก. ลิเทียม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-7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7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𝐿𝑖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มวลอะตอมเท่ากับ 7.016005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endParaRPr lang="en-GB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876" r="-49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41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0679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12. จงคำนวณ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ส่วนพร่องมวล พลังงานยึดเหนี่ยว และ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ของนิวเคลียส ของธาตุและไอโซโทปต่อไปนี้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ข.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โพแทสเซียม-39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</a:rPr>
                          <m:t>19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39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𝐾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มวลอะตอมเท่ากับ 38.963710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876" r="-49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42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3232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13. จงคำนวณ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ส่วนพร่องมวล พลังงานยึดเหนี่ยว และ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ของนิวเคลียส ของธาตุและไอโซโทปต่อไปนี้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ค.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แคดเมียม-114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  <a:cs typeface="Angsana New" pitchFamily="18" charset="-34"/>
                          </a:rPr>
                          <m:t>48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114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𝐶𝑑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มวลอะตอมเท่ากับ 113.903361 </a:t>
                </a:r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u </a:t>
                </a:r>
                <a:endParaRPr lang="th-TH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marL="0" indent="0">
                  <a:buNone/>
                </a:pPr>
                <a:endParaRPr lang="th-TH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876" r="-49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43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3232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14. นิวเคลียสของนิกเกิล-60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  <a:cs typeface="Angsana New" pitchFamily="18" charset="-34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  <a:cs typeface="Angsana New" pitchFamily="18" charset="-34"/>
                          </a:rPr>
                          <m:t>28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60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𝑁𝑖</m:t>
                        </m:r>
                      </m:e>
                    </m:sPre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)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มีพลังงานยึดเหนี่ยว 526.80 เมกะอิเล็กตรอนโวลต์ จงหามวล อะตอมนิกเกิล-60 </a:t>
                </a: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44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702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แบบฝึกหัด 20.1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ตัวแทนเนื้อหา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15. พลังงานยึดเหนี่ยวต่อนิ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ออนของนิวเคลียสแมกนีเซียม-24 </a:t>
                </a:r>
                <a:r>
                  <a:rPr lang="th-TH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th-TH" i="1" smtClean="0">
                            <a:latin typeface="Cambria Math"/>
                          </a:rPr>
                        </m:ctrlPr>
                      </m:sPrePr>
                      <m:sub>
                        <m:r>
                          <a:rPr lang="th-TH" b="0" i="1" smtClean="0">
                            <a:latin typeface="Cambria Math"/>
                          </a:rPr>
                          <m:t>12</m:t>
                        </m:r>
                      </m:sub>
                      <m:sup>
                        <m:r>
                          <a:rPr lang="th-TH" b="0" i="1" smtClean="0">
                            <a:latin typeface="Cambria Math"/>
                          </a:rPr>
                          <m:t>24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𝑀𝑔</m:t>
                        </m:r>
                      </m:e>
                    </m:sPre>
                    <m:r>
                      <a:rPr lang="en-GB" b="0" i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GB" dirty="0">
                    <a:latin typeface="Angsana New" pitchFamily="18" charset="-34"/>
                    <a:cs typeface="Angsana New" pitchFamily="18" charset="-34"/>
                  </a:rPr>
                  <a:t> 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เท่ากับ 8.26 เมกะอิเล็กตรอนโวลต์ต่อนิ</a:t>
                </a:r>
                <a:r>
                  <a:rPr lang="th-TH" dirty="0" err="1">
                    <a:latin typeface="Angsana New" pitchFamily="18" charset="-34"/>
                    <a:cs typeface="Angsana New" pitchFamily="18" charset="-34"/>
                  </a:rPr>
                  <a:t>วคลีออน</a:t>
                </a:r>
                <a:r>
                  <a:rPr lang="th-TH" dirty="0">
                    <a:latin typeface="Angsana New" pitchFamily="18" charset="-34"/>
                    <a:cs typeface="Angsana New" pitchFamily="18" charset="-34"/>
                  </a:rPr>
                  <a:t> จงหาส่วนพร่องมวลของนิวเคลียสแมกนีเซียม-24 </a:t>
                </a:r>
              </a:p>
            </p:txBody>
          </p:sp>
        </mc:Choice>
        <mc:Fallback xmlns="">
          <p:sp>
            <p:nvSpPr>
              <p:cNvPr id="3" name="ตัวแทนเนื้อหา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908720"/>
                <a:ext cx="7467600" cy="5565232"/>
              </a:xfrm>
              <a:blipFill rotWithShape="1">
                <a:blip r:embed="rId2"/>
                <a:stretch>
                  <a:fillRect l="-1224" t="-54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45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7862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7859216" cy="5133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ได้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ข้อสรุปเกี่ยวกับแรง นิวเคลียร์ดังนี้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∙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แรงนิวเคลียร์เป็นแรงดึงดูดระหว่างโปรตอนกับโปรตอน นิวตรอนกับนิวตรอน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และโปรตอนกับนิวตรอนใน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∙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แรงนิวเคลียร์ไม่ขึ้นกับประจุและมวลของนิ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แรงนิวเคลียร์ระหว่างคู่นิ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เหล่านี้ จึงมีค่าเท่ากัน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∙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แรงนิวเคลียร์ส่งผลเฉพาะในระยะใกล้มาก (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very short-range force)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จึงเป็นแรงที่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กระทำระหว่าง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ออ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นที่อ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ยู่ติดกันเท่านั้น ไม่ส่งผลต่อนิ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วคลีออน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อื่น ๆ ที่อยู่ถัดออกไป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∙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แรงนิวเคลียร์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นิวเคลียสของธาตุและไอโซโทปของธาตุประมาณ 270 ชนิด มีเสถียรภาพ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5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14888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634082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6</a:t>
            </a:fld>
            <a:endParaRPr lang="th-TH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55241"/>
            <a:ext cx="5340176" cy="688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51520" y="2001626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คำถาม</a:t>
            </a:r>
            <a:r>
              <a:rPr lang="th-TH" sz="24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จำนวนโปรตอนกับจำนวนนิวตรอนในนิวเคลียส มีความสัมพันธ์กับเสถียรภาพของนิวเคลียสหรือไม่  </a:t>
            </a:r>
          </a:p>
        </p:txBody>
      </p:sp>
    </p:spTree>
    <p:extLst>
      <p:ext uri="{BB962C8B-B14F-4D97-AF65-F5344CB8AC3E}">
        <p14:creationId xmlns:p14="http://schemas.microsoft.com/office/powerpoint/2010/main" val="34323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นักเรียน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ทำกิจกรรม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ลอง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ทำดู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โดยให้วาดจุดสี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ดำที่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แสดงกับ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นิวตรอน (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N)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และ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โปรตอน (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Z)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ของนิวเคลียสเสถียรของไอโซโทปลงบนกราฟระหว่าง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นิวตรอน และ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โปรตอน โดยใช้ข้อมูลในตาราง 20.1 จากนั้น ให้ลากเส้นสีแดงที่ </a:t>
            </a:r>
            <a:r>
              <a:rPr lang="en-GB" dirty="0">
                <a:latin typeface="Angsana New" pitchFamily="18" charset="-34"/>
                <a:cs typeface="Angsana New" pitchFamily="18" charset="-34"/>
              </a:rPr>
              <a:t>N = Z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ลงบนกราฟ 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คำถาม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ให้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นักเรียนสังเกต และอภิปรายเกี่ยวกับความสัมพันธ์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ระหว่างจำนวน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นิวตรอนกับ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โปรตอนของนิวเคลียสที่เสถียร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7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0334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8</a:t>
            </a:fld>
            <a:endParaRPr lang="th-TH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6212"/>
            <a:ext cx="5400600" cy="614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1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20.1.1 แรงนิวเคลียร์ 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7467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จากรูป 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20.2 ในหนังสือ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เรียนให้นักเรียนตอบคำถาม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ดังนี้ </a:t>
            </a:r>
            <a:endParaRPr lang="th-TH" sz="28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ก. สำหรับ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ไอโซโทปที่มีมวลน้อย นิวเคลียสที่เสถียรคือนิวเคลียสที่มี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นิวตรอนกับ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จำนวนโปรตอน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เป็นอย่างไร </a:t>
            </a:r>
            <a:endParaRPr lang="th-TH" sz="28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sz="28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 </a:t>
            </a:r>
            <a:endParaRPr lang="th-TH" sz="2800" b="1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 algn="thaiDist">
              <a:buNone/>
            </a:pP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ข. 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สำหรับ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ไอโซโทปที่มีมวลมาก นิวเคลียสที่เสถียรคือนิวเคลียสที่มี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จำนวน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นิวตรอนกับ</a:t>
            </a: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จำนวนโปรตอน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เป็นอย่างไร </a:t>
            </a:r>
          </a:p>
          <a:p>
            <a:pPr marL="0" indent="0" algn="thaiDist">
              <a:buNone/>
            </a:pPr>
            <a:r>
              <a:rPr lang="th-TH" sz="28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คำตอบ</a:t>
            </a:r>
            <a:endParaRPr lang="th-TH" sz="28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4FD86B-EFD4-4B9F-BA34-1969AE03AAE3}" type="slidenum">
              <a:rPr lang="th-TH" sz="2800" smtClean="0"/>
              <a:t>9</a:t>
            </a:fld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0334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ฉลียง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เฉลียง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เฉลียง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297</TotalTime>
  <Words>1522</Words>
  <Application>Microsoft Office PowerPoint</Application>
  <PresentationFormat>นำเสนอทางหน้าจอ (4:3)</PresentationFormat>
  <Paragraphs>239</Paragraphs>
  <Slides>45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45</vt:i4>
      </vt:variant>
    </vt:vector>
  </HeadingPairs>
  <TitlesOfParts>
    <vt:vector size="46" baseType="lpstr">
      <vt:lpstr>เฉลียง</vt:lpstr>
      <vt:lpstr>บทที่ 20 ฟิสิกส์นิวเคลียร์และฟิสิกส์อนุภาค</vt:lpstr>
      <vt:lpstr>20.1 เสถียรภาพของนิวเคลียส</vt:lpstr>
      <vt:lpstr>20.1 เสถียรภาพของนิวเคลียส</vt:lpstr>
      <vt:lpstr>20.1.1 แรงนิวเคลียร์ </vt:lpstr>
      <vt:lpstr>20.1.1 แรงนิวเคลียร์ </vt:lpstr>
      <vt:lpstr>20.1.1 แรงนิวเคลียร์ </vt:lpstr>
      <vt:lpstr>20.1.1 แรงนิวเคลียร์ </vt:lpstr>
      <vt:lpstr>20.1.1 แรงนิวเคลียร์ </vt:lpstr>
      <vt:lpstr>20.1.1 แรงนิวเคลียร์ </vt:lpstr>
      <vt:lpstr>20.1.1 แรงนิวเคลียร์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20.1.2 พลังงานยึดเหนี่ยว </vt:lpstr>
      <vt:lpstr>แนวคำาตอบคำาถามตรวจสอบความเข้าใจ 20.1 </vt:lpstr>
      <vt:lpstr>งานนำเสนอ PowerPoint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  <vt:lpstr>แบบฝึกหัด 20.1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20 ฟิสิกส์นิวเคลียร์และฟิสิกส์อนุภาค</dc:title>
  <dc:creator>Windows User</dc:creator>
  <cp:lastModifiedBy>Windows User</cp:lastModifiedBy>
  <cp:revision>49</cp:revision>
  <dcterms:created xsi:type="dcterms:W3CDTF">2021-12-12T14:02:13Z</dcterms:created>
  <dcterms:modified xsi:type="dcterms:W3CDTF">2021-12-14T11:50:47Z</dcterms:modified>
</cp:coreProperties>
</file>