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62"/>
  </p:notesMasterIdLst>
  <p:handoutMasterIdLst>
    <p:handoutMasterId r:id="rId63"/>
  </p:handoutMasterIdLst>
  <p:sldIdLst>
    <p:sldId id="288" r:id="rId2"/>
    <p:sldId id="289" r:id="rId3"/>
    <p:sldId id="341" r:id="rId4"/>
    <p:sldId id="290" r:id="rId5"/>
    <p:sldId id="291" r:id="rId6"/>
    <p:sldId id="292" r:id="rId7"/>
    <p:sldId id="293" r:id="rId8"/>
    <p:sldId id="318" r:id="rId9"/>
    <p:sldId id="294" r:id="rId10"/>
    <p:sldId id="295" r:id="rId11"/>
    <p:sldId id="319" r:id="rId12"/>
    <p:sldId id="321" r:id="rId13"/>
    <p:sldId id="322" r:id="rId14"/>
    <p:sldId id="323" r:id="rId15"/>
    <p:sldId id="320" r:id="rId16"/>
    <p:sldId id="324" r:id="rId17"/>
    <p:sldId id="325" r:id="rId18"/>
    <p:sldId id="297" r:id="rId19"/>
    <p:sldId id="298" r:id="rId20"/>
    <p:sldId id="301" r:id="rId21"/>
    <p:sldId id="300" r:id="rId22"/>
    <p:sldId id="302" r:id="rId23"/>
    <p:sldId id="342" r:id="rId24"/>
    <p:sldId id="343" r:id="rId25"/>
    <p:sldId id="344" r:id="rId26"/>
    <p:sldId id="299" r:id="rId27"/>
    <p:sldId id="303" r:id="rId28"/>
    <p:sldId id="304" r:id="rId29"/>
    <p:sldId id="346" r:id="rId30"/>
    <p:sldId id="347" r:id="rId31"/>
    <p:sldId id="348" r:id="rId32"/>
    <p:sldId id="305" r:id="rId33"/>
    <p:sldId id="306" r:id="rId34"/>
    <p:sldId id="345" r:id="rId35"/>
    <p:sldId id="349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26" r:id="rId48"/>
    <p:sldId id="327" r:id="rId49"/>
    <p:sldId id="328" r:id="rId50"/>
    <p:sldId id="329" r:id="rId51"/>
    <p:sldId id="330" r:id="rId52"/>
    <p:sldId id="336" r:id="rId53"/>
    <p:sldId id="332" r:id="rId54"/>
    <p:sldId id="333" r:id="rId55"/>
    <p:sldId id="334" r:id="rId56"/>
    <p:sldId id="335" r:id="rId57"/>
    <p:sldId id="337" r:id="rId58"/>
    <p:sldId id="338" r:id="rId59"/>
    <p:sldId id="339" r:id="rId60"/>
    <p:sldId id="340" r:id="rId6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23D1C-8D96-4FEA-833C-63F8B016FC71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80C0-12AA-42F2-8025-761594525D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095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3321F-A057-41FA-883F-4576B2FC9A1A}" type="datetimeFigureOut">
              <a:rPr lang="th-TH" smtClean="0"/>
              <a:t>27/03/66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F6D15-DBDB-410D-A8F6-C70C6A755D6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2919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6EBFE22-2BFE-4FA3-AADF-A69037386FBF}" type="datetime1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08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DCF3-160A-4BEE-8162-CC1757730BAD}" type="datetime1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374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8BDB-7349-417B-9174-4E331FE07D19}" type="datetime1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60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728D-5ACF-4762-87F0-A84FC4C7E8DA}" type="datetime1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878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4665-2201-4748-A923-28F493D6F236}" type="datetime1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14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60B7-2988-4828-BD0D-8D1121F4F19F}" type="datetime1">
              <a:rPr lang="th-TH" smtClean="0"/>
              <a:t>27/03/66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9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BA36-57E3-4AE5-AF19-12EBA0239FAF}" type="datetime1">
              <a:rPr lang="th-TH" smtClean="0"/>
              <a:t>27/03/66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42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50F5-0AB2-4DDC-8A64-FFBD3A86F3AA}" type="datetime1">
              <a:rPr lang="th-TH" smtClean="0"/>
              <a:t>27/03/66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101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12BA-D636-47C1-9B7C-0EDDE3750BB4}" type="datetime1">
              <a:rPr lang="th-TH" smtClean="0"/>
              <a:t>27/03/66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088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B0CA-22E8-42BF-A62B-A92B6FFD4168}" type="datetime1">
              <a:rPr lang="th-TH" smtClean="0"/>
              <a:t>27/03/66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46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7F20-BB52-410E-83B2-30632669B88D}" type="datetime1">
              <a:rPr lang="th-TH" smtClean="0"/>
              <a:t>27/03/66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5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D53427-C4A6-4BD6-AB82-D891BABF47E7}" type="datetime1">
              <a:rPr lang="th-TH" smtClean="0"/>
              <a:t>27/03/66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562A74-74EA-4489-ACD5-14FCF72A8960}" type="slidenum">
              <a:rPr lang="th-TH" smtClean="0"/>
              <a:t>‹#›</a:t>
            </a:fld>
            <a:endParaRPr lang="th-TH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73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128260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จุดประสงค์การเรียนรู้ </a:t>
            </a: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1. อธิบายและคำนวณแรงแม่เหล็กที่กระทำต่ออนุภาคที่มีประจุไฟฟ้าเคลื่อนที่ในสนามแม่เหล็ก รวมทั้งปริมาณที่เกี่ยวข้อง </a:t>
            </a: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2. อธิบายและคำนวณรัศมีความโค้งของอนุภาคที่มีประจุไฟฟ้าเคลื่อนที่ตั้งฉากกับสนามแม่เหล็ก รวมทั้งปริมาณที่เกี่ยวข้อง </a:t>
            </a: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3. อธิบายและคำนวณแรงแม่เหล็กที่กระทำต่อเส้นลวดตัวนำ ที่มีกระแสไฟฟ้าผ่าน และวางใน สนามแม่เหล็ก รวมทั้งปริมาณที่เกี่ยวข้อง </a:t>
            </a: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4. อธิบายแรงระหว่างเส้นลวดตัวนำ คู่ขนานที่มีกระแสไฟฟ้าผ่าน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 แรงแม่เหล็ก</a:t>
            </a:r>
          </a:p>
        </p:txBody>
      </p:sp>
    </p:spTree>
    <p:extLst>
      <p:ext uri="{BB962C8B-B14F-4D97-AF65-F5344CB8AC3E}">
        <p14:creationId xmlns:p14="http://schemas.microsoft.com/office/powerpoint/2010/main" val="375563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สรุปได้ว่า กรณีอนุภาคที่มีประจุไฟฟ้าอยู่นิ่งหรือเคลื่อนที่ในทิศทางขนานกับทิศทางของสนามแม่เหล็ก แรงกระทำต่ออนุภาคที่มีประจุไฟฟ้ามีขนาดเป็นศูนย์ดังรูป 15.26  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10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20298" r="11352" b="59602"/>
          <a:stretch/>
        </p:blipFill>
        <p:spPr>
          <a:xfrm>
            <a:off x="1915277" y="2099746"/>
            <a:ext cx="7844580" cy="318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7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กรณีทิศทางของความเร็วตั้งฉากกับทิศทางของสนามแม่เหล็ก ดังรูป 15.27 ขนาดของแรง หาได้จากสมการ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	F =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qvB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11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41791" r="17263" b="40299"/>
          <a:stretch/>
        </p:blipFill>
        <p:spPr>
          <a:xfrm>
            <a:off x="2197835" y="1788559"/>
            <a:ext cx="6591323" cy="29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4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3807725" y="1187354"/>
                <a:ext cx="7634974" cy="5557669"/>
              </a:xfrm>
            </p:spPr>
            <p:txBody>
              <a:bodyPr>
                <a:normAutofit/>
              </a:bodyPr>
              <a:lstStyle/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กรณีอนุภาคเคลื่อนที่ในทิศทางไม่ตั้งฉากกับทิศทางของสนามแม่เหล็ก ดังรูป 15.28 ขนาดของแรง หาได้จากสมการ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F = q(</a:t>
                </a:r>
                <a:r>
                  <a:rPr lang="en-US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vsin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𝜃</m:t>
                    </m:r>
                  </m:oMath>
                </a14:m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)B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หรือ	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F = </a:t>
                </a:r>
                <a:r>
                  <a:rPr lang="en-US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qvBsin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𝜃</m:t>
                    </m:r>
                  </m:oMath>
                </a14:m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07725" y="1187354"/>
                <a:ext cx="7634974" cy="5557669"/>
              </a:xfrm>
              <a:blipFill rotWithShape="0">
                <a:blip r:embed="rId2"/>
                <a:stretch>
                  <a:fillRect l="-559" t="-1756" r="-1997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12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22289" r="47373" b="35124"/>
          <a:stretch/>
        </p:blipFill>
        <p:spPr>
          <a:xfrm>
            <a:off x="113424" y="838200"/>
            <a:ext cx="354436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73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13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25075" r="8538" b="29552"/>
          <a:stretch/>
        </p:blipFill>
        <p:spPr>
          <a:xfrm>
            <a:off x="59140" y="881906"/>
            <a:ext cx="5964072" cy="539606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8756" r="12760" b="77512"/>
          <a:stretch/>
        </p:blipFill>
        <p:spPr>
          <a:xfrm>
            <a:off x="6168789" y="4576110"/>
            <a:ext cx="5894842" cy="17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14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7" t="23227" r="10001" b="33135"/>
          <a:stretch/>
        </p:blipFill>
        <p:spPr>
          <a:xfrm>
            <a:off x="0" y="706788"/>
            <a:ext cx="6079457" cy="544644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9" t="8358" r="8820" b="75722"/>
          <a:stretch/>
        </p:blipFill>
        <p:spPr>
          <a:xfrm>
            <a:off x="6079457" y="3944203"/>
            <a:ext cx="6034012" cy="18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960628" y="838200"/>
                <a:ext cx="7036960" cy="5906824"/>
              </a:xfrm>
            </p:spPr>
            <p:txBody>
              <a:bodyPr>
                <a:normAutofit/>
              </a:bodyPr>
              <a:lstStyle/>
              <a:p>
                <a:pPr marL="128016" lvl="1" indent="0">
                  <a:buNone/>
                </a:pPr>
                <a:r>
                  <a:rPr lang="th-TH" sz="2800" b="1" dirty="0">
                    <a:solidFill>
                      <a:srgbClr val="FF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การเคลื่อนที่ของอนุภาคที่มีประจุไฟฟ้าในสนามแม่เหล็ก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รูป 15.29 สรุปได้ว่า ถ้าทิศทางความเร็วของอนุภาคตั้งฉากกับสนามแม่เหล็กจะเกิดแรงแม่เหล็กในทิศตั้งฉากกับความเร็วเสมอ ทำให้อนุภาคที่มีประจุไฟฟ้าบวกเคลื่อนที่แบบวงกลมในสนามแม่เหล็ก โดยมีแรงแม่เหล็กเป็นแรงสู่ศูนย์กลาง หารัศมีความโค้งของการเคลื่อนที่แบบวงกลมของอนุภาคที่มีประจุไฟฟ้า ในสนามแม่เหล็กได้จากสมการ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  F = F</a:t>
                </a:r>
                <a:r>
                  <a:rPr lang="en-US" sz="2800" baseline="-25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</a:t>
                </a:r>
                <a:endParaRPr lang="en-US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</a:t>
                </a:r>
                <a:r>
                  <a:rPr lang="en-US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qvB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𝑚𝑣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𝑟</m:t>
                        </m:r>
                      </m:den>
                    </m:f>
                  </m:oMath>
                </a14:m>
                <a:endParaRPr lang="en-US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</a:t>
                </a:r>
                <a:r>
                  <a:rPr lang="en-US" sz="2800" dirty="0">
                    <a:solidFill>
                      <a:srgbClr val="FF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  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𝑚𝑣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𝑞𝐵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endParaRPr lang="th-TH" sz="2800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28" y="838200"/>
                <a:ext cx="7036960" cy="5906824"/>
              </a:xfrm>
              <a:blipFill rotWithShape="0">
                <a:blip r:embed="rId2"/>
                <a:stretch>
                  <a:fillRect l="-607" t="-1756" r="-433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15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8" t="34826" r="16136" b="43880"/>
          <a:stretch/>
        </p:blipFill>
        <p:spPr>
          <a:xfrm>
            <a:off x="8366077" y="1214651"/>
            <a:ext cx="3562066" cy="370039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73461" y="5155076"/>
            <a:ext cx="10563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016" lvl="1" indent="0">
              <a:buNone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จากรูป 15.29 หากอนุภาคที่เคลื่อนที่มีประจุไฟฟ้าเป็นประจุลบ อนุภาคจะมีการเคลื่อนที่เป็นแบบใด </a:t>
            </a:r>
          </a:p>
          <a:p>
            <a:pPr marL="128016" lvl="1" indent="0">
              <a:buNone/>
            </a:pPr>
            <a:r>
              <a:rPr lang="th-TH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อนุภาคจะเคลื่อนที่แบบวงกลมในทิศทางตรงข้ามกับประจุบวก 	</a:t>
            </a:r>
          </a:p>
          <a:p>
            <a:pPr marL="128016" lvl="1" indent="0">
              <a:buNone/>
            </a:pPr>
            <a:endParaRPr lang="th-TH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49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7" y="838200"/>
            <a:ext cx="10530787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การเคลื่อนที่ของอนุภาคที่มีประจุไฟฟ้าในสนามแม่เหล็ก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16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6419" r="16136" b="27761"/>
          <a:stretch/>
        </p:blipFill>
        <p:spPr>
          <a:xfrm>
            <a:off x="2115402" y="1268551"/>
            <a:ext cx="6127846" cy="55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7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7" y="838200"/>
            <a:ext cx="10530787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การเคลื่อนที่ของอนุภาคที่มีประจุไฟฟ้าในสนามแม่เหล็ก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17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t="8557" r="6849" b="57015"/>
          <a:stretch/>
        </p:blipFill>
        <p:spPr>
          <a:xfrm>
            <a:off x="2524008" y="1395597"/>
            <a:ext cx="7008000" cy="47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33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 lnSpcReduction="10000"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กระแสไฟฟ้าในลวดตัวนำเกิดจากการเคลื่อนที่ของอิเล็กตรอนอิสระ ถ้านำลวดตัวนำ ที่มีกระแสไฟฟ้าไปไว้ในสนามแม่เหล็กจะเกิดแรงกระทำต่อลวดตัวนำนั้น หรือไม่ อย่างไร	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 15.2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แรงกระทำต่อลวดตัวนำที่อยู่ในสนามแม่เหล็กขณะมีกระแสไฟฟ้าผ่าน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จุดประสงค์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1. สังเกตและอธิบายแรงกระทำต่อลวดตัวนำเส้นตรงที่มีกระแสไฟฟ้าผ่านและอยู่ในสนามแม่เหล็ก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เวลาที่ใช้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50 นาที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วัสดุและอุปกรณ์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1. แท่งแม่เหล็กขั้วข้าง 2 อัน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2. ลวดตัวนำ ตรง 3 เส้น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3. ฐานรองรับรูปตัวยู 1 อัน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4. เข็มทิศ 1 อัน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5. สายไฟ 2 เส้น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6. แบตเตอรี่ขนาด 1.5 โวลต์ 4 ก้อนพร้อมกระบะ 1 ชุด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7. สวิตซ์ 1 อัน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18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15.2.2 แรงแม่เหล็กกระทำ ต่อลวดตัวนำ ที่มีกระแสไฟฟ้าผ่าน</a:t>
            </a:r>
          </a:p>
        </p:txBody>
      </p:sp>
    </p:spTree>
    <p:extLst>
      <p:ext uri="{BB962C8B-B14F-4D97-AF65-F5344CB8AC3E}">
        <p14:creationId xmlns:p14="http://schemas.microsoft.com/office/powerpoint/2010/main" val="299392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ตัวอย่างผลการทำกิจกรรม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กระไฟฟ้าผ่านลวดตัวนำ จาก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ไป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เขียนแผนภาพทิศทางของกระแสไฟฟ้า สนามแม่เหล็ก และทิศทางการเคลื่อนที่ของลวดตัวนำ เส้นตรงได้ดังรูป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กระไฟฟ้าผ่านลวดตัวนำ จาก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ไป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เขียนแผนภาพทิศทางของกระแสไฟฟ้า สนามแม่เหล็ก และทิศทางการเคลื่อนที่ของลวดตัวนำ เส้นตรงได้ดังรูป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19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 15.2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แรงกระทำต่อลวดตัวนำที่อยู่ในสนามแม่เหล็กขณะมีกระแสไฟฟ้าผ่าน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7691" t="28125" r="19741" b="55035"/>
          <a:stretch/>
        </p:blipFill>
        <p:spPr>
          <a:xfrm>
            <a:off x="1892299" y="1828800"/>
            <a:ext cx="8140701" cy="12319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18570" t="60417" r="20620" b="24479"/>
          <a:stretch/>
        </p:blipFill>
        <p:spPr>
          <a:xfrm>
            <a:off x="2006598" y="4508500"/>
            <a:ext cx="7912101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128260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	ยกตัวอย่างสถานการณ์ เช่น แรงแม่เหล็กที่กระทำระหว่างขั้วแม่เหล็ก แรงแม่เหล็กระหว่างขั้วแม่เหล็กกับสารแม่เหล็ก 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นอกจากสถานการณ์ข้างต้นแล้วมีกรณีอื่นอีกหรือไม่ที่ทำ ให้เกิดแรงแม่เหล็ก 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 แรงแม่เหล็ก</a:t>
            </a:r>
          </a:p>
        </p:txBody>
      </p:sp>
      <p:sp>
        <p:nvSpPr>
          <p:cNvPr id="2" name="AutoShape 2" descr="แม่เหล็ก ดึงดูดโลหะบางชนิดได้อย่างไร และมาเรียนรู้สนามแม่เหล็กใน ...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09" y="1446007"/>
            <a:ext cx="4207563" cy="27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 lnSpcReduction="10000"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คำถามท้ายกิจกรรม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□ กระแสไฟฟ้าผ่านลวดตัวนำเส้นตรงมีทิศทางจาก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ไป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สนามแม่เหล็กมีทิศทางชี้ลง ลวดตัวนำเส้นตรงเคลื่อนที่ไปทางใด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ลวดตัวนำเส้นตรงเคลื่อนที่ออกจากแม่เหล็กรูปตัวยู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□ กระแสไฟฟ้าผ่านลวดตัวนำ เส้นตรงมีทิศทางจาก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ไป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สนามแม่เหล็กมีทิศทางชี้ลง ลวดตัวนำเส้นตรงเคลื่อนที่ไปทางใด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ลวดตัวนำเส้นตรงเคลื่อนที่เข้าหาแม่เหล็กรูปตัวยู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□ ทิศทางของกระแสไฟฟ้ามีผลต่อการเคลื่อนที่ของลวดตัวนำเส้นตรงหรือไม่ อย่างไร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มีผล เพราะ เมื่อกลับทิศทางของกระแสไฟฟ้า การเคลื่อนที่ของลวดตัวนำเส้นตรง จะมีทิศทางตรงข้าม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□ เมื่อกลับขั้วของแม่เหล็กรูปตัวยูสนามแม่เหล็กมีทิศทางไปทางใด ลวดตัวนำเคลื่อนที่อย่างไรเมื่อเทียบกับตอนแรก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เมื่อกลับขั้วของแม่เหล็กรูปตัวยูสนามแม่เหล็กมีทิศทางตรงข้ามกับทิศทางเดิม มีผลทำให้ลวดตัวนำ เส้นตรงเคลื่อนที่ในทิศทางตรงข้ามกับตอนแรก 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20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 15.2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แรงกระทำต่อลวดตัวนำที่อยู่ในสนามแม่เหล็กขณะมีกระแสไฟฟ้าผ่าน</a:t>
            </a:r>
          </a:p>
        </p:txBody>
      </p:sp>
    </p:spTree>
    <p:extLst>
      <p:ext uri="{BB962C8B-B14F-4D97-AF65-F5344CB8AC3E}">
        <p14:creationId xmlns:p14="http://schemas.microsoft.com/office/powerpoint/2010/main" val="40536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คำถามท้ายกิจกรรม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□ ทิศทางของสนามแม่เหล็กมีผลต่อการเคลื่อนที่ของลวดตัวนำ เส้นตรงที่มีกระแสไฟฟ้าผ่านหรือไม่ อย่างไร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มีผล เพราะ เมื่อกลับทิศทางของสนามแม่เหล็ก การเคลื่อนที่ของลวดตัวนำ เส้นตรง จะมีทิศทางตรงข้าม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□ เพราะเหตุใด เมื่อกระแสไฟฟ้าผ่านลวดตัวนำ เส้นตรงจึงเคลื่อนที่ได้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เพราะมีแรงแม่เหล็กกระทำ กับลวดตัวนำ เมื่อมีกระแสไฟฟ้าผ่านลวดตัวนำที่อยู่ในสนามแม่เหล็ก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□ ในแต่ละกรณีลวดตัวนำ เส้นตรงเคลื่อนที่ในทิศทางที่ตั้งฉากกับทิศทางของกระแสไฟฟ้า และ ทิศทางของสนามแม่เหล็ก หรือไม่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ลวดตัวนำ เคลื่อนที่ในทิศทางตั้งฉากกับทิศทางของกระแสไฟฟ้าและทิศทางของสนามแม่เหล็ก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21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 15.2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แรงกระทำต่อลวดตัวนำที่อยู่ในสนามแม่เหล็กขณะมีกระแสไฟฟ้าผ่าน</a:t>
            </a:r>
          </a:p>
        </p:txBody>
      </p:sp>
    </p:spTree>
    <p:extLst>
      <p:ext uri="{BB962C8B-B14F-4D97-AF65-F5344CB8AC3E}">
        <p14:creationId xmlns:p14="http://schemas.microsoft.com/office/powerpoint/2010/main" val="157034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</a:rPr>
              <a:t>อภิปรายหลังการทำกิจกรรม</a:t>
            </a:r>
          </a:p>
          <a:p>
            <a:pPr marL="128016" lvl="1" indent="0">
              <a:buNone/>
            </a:pPr>
            <a:r>
              <a:rPr lang="th-TH" sz="2800" dirty="0"/>
              <a:t>	สรุปได้ดังนี้ เมื่อให้กระแสไฟฟ้าผ่านลวดตัวนำ เส้นตรงที่อยู่ในสนามแม่เหล็ก จะมีแรงแม่เหล็กกระทำ ต่อลวดตัวนำ โดยทิศทางของแรงที่กระทำ กับลวดตัวนำ ขึ้นอยู่กับทิศทางของกระแสไฟฟ้าและ ทิศทางของสนามแม่เหล็ก ซึ่งหาทิศทางของแรงได้โดยใช้มือขวา ดังรูป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22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 15.2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แรงกระทำต่อลวดตัวนำที่อยู่ในสนามแม่เหล็กขณะมีกระแสไฟฟ้าผ่าน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6618" t="22049" r="17789" b="24132"/>
          <a:stretch/>
        </p:blipFill>
        <p:spPr>
          <a:xfrm>
            <a:off x="1760729" y="2622143"/>
            <a:ext cx="8056372" cy="371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35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960628" y="1080798"/>
                <a:ext cx="10482072" cy="5906824"/>
              </a:xfrm>
            </p:spPr>
            <p:txBody>
              <a:bodyPr>
                <a:normAutofit/>
              </a:bodyPr>
              <a:lstStyle/>
              <a:p>
                <a:pPr marL="128016" lvl="1" indent="0">
                  <a:buNone/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	จากกิจกรรมแรงกระทำต่อลวดตัวนำที่อยู่ในสนามแม่เหล็กขณะมีกระแสไฟฟ้าผ่าน พบว่า เมื่อลวดตัวนำเส้นตรงมีกระแสไฟฟ้าผ่านขณะอยู่ในสนามแม่เหล็ก จะมีแรงแม่เหล็กกระทำต่อลวดตัวนั้น และเมื่อกลับทิศทางของกระแสไฟฟ้าหรือทิศทางของสนามแม่เหล็กพบว่าแรงกระทำจะกลับทิศทางด้วย แสดงว่าแรงที่กระทำต่อลวดตัวนำมีความสัมพันธ์กับทิศทางของกระแสไฟฟ้าและสนามแม่เหล็ก หาทิศทางของแรงได้โดยใช้มือขวาชี้นิ้วทั้งสี่ไปตามทิศทางของกระแสไฟฟ้า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m:t>𝐼</m:t>
                    </m:r>
                    <m:r>
                      <a:rPr lang="en-US" sz="2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แล้ววนนิ้วทั้งสี่ไปหาทิศทางสนามแม่เหล็ก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นิ้วหัวแม่มือจะชี้ทิศทางของแรง</a:t>
                </a:r>
                <a:r>
                  <a:rPr lang="th-TH" sz="2800" i="1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ดังรูป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rPr>
                  <a:t>15.30</a:t>
                </a: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28" y="1080798"/>
                <a:ext cx="10482072" cy="5906824"/>
              </a:xfrm>
              <a:blipFill>
                <a:blip r:embed="rId2"/>
                <a:stretch>
                  <a:fillRect l="-407" t="-1548" r="-145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23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15.2.2 แรงแม่เหล็กกระทำ ต่อลวดตัวนำ ที่มีกระแสไฟฟ้าผ่าน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9370350-25D3-74D7-8F3F-581E51EDF2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6081" r="18563" b="21492"/>
          <a:stretch>
            <a:fillRect/>
          </a:stretch>
        </p:blipFill>
        <p:spPr>
          <a:xfrm>
            <a:off x="6767914" y="3156954"/>
            <a:ext cx="3533082" cy="2927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6B9E79E-1338-A934-1152-E5CE062D3E7B}"/>
              </a:ext>
            </a:extLst>
          </p:cNvPr>
          <p:cNvSpPr txBox="1"/>
          <p:nvPr/>
        </p:nvSpPr>
        <p:spPr>
          <a:xfrm>
            <a:off x="1969065" y="6084644"/>
            <a:ext cx="8465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รูป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15.30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ทิศทางของกระแสไฟฟ้า สนามแม่เหล็ก และแรงกระทำต่อลวดตัวนำ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3374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80798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	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24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15.2.2 แรงแม่เหล็กกระทำ ต่อลวดตัวนำ ที่มีกระแสไฟฟ้าผ่าน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กล่องข้อความ 7">
                <a:extLst>
                  <a:ext uri="{FF2B5EF4-FFF2-40B4-BE49-F238E27FC236}">
                    <a16:creationId xmlns:a16="http://schemas.microsoft.com/office/drawing/2014/main" id="{F57DA16E-76FA-03AC-AC7A-A55E42860B46}"/>
                  </a:ext>
                </a:extLst>
              </p:cNvPr>
              <p:cNvSpPr txBox="1"/>
              <p:nvPr/>
            </p:nvSpPr>
            <p:spPr>
              <a:xfrm>
                <a:off x="749300" y="1080798"/>
                <a:ext cx="10340558" cy="5186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จากแรงแม่เหล็กกระทำต่อลวดตัวนำเส้นตรงดังกล่าว พิจารณาขนาดของแรงได้ ดังนี้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- กระแสไฟฟ้าในลวดตัวนำเส้นตรงเกิดจากการเคลื่อนที่ของอิเล็กตรอนอิสระด้วยความเร็วลอยเลื่อน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ดังนั้นเมื่อลวดตัวนำวางตั้งฉากกับสนามแม่เหล็กจะเกิดแรงแม่เหล็กกระทำต่ออิเล็กตรอนอิสระประจุ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เหล่านี้ตามสมการ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H SarabunPSK" panose="020B0500040200020003" pitchFamily="34" charset="-34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H SarabunPSK" panose="020B0500040200020003" pitchFamily="34" charset="-34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H SarabunPSK" panose="020B0500040200020003" pitchFamily="34" charset="-34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H SarabunPSK" panose="020B0500040200020003" pitchFamily="34" charset="-34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𝐵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 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เมื่อ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คือ แรงแม่เหล็กกระทำต่ออิเล็กตรอนอิสระประจุ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𝑒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พิจารณาตลอดความยาวลวดมีอิเล็กตรอนอิสระจำนวน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อนุภาคอยู่ภายในลวดตัวนำ ดังนั้นขนาดแรงลัพธ์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𝐹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ที่กระทำต่อลวดตัวนำเท่ากับผลรวมแรงแม่เหล็กที่กระทำต่ออิเล็กตรอนอิสระ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อนุภาค ตามสมการ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𝐹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 = 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𝑁𝑒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H SarabunPSK" panose="020B0500040200020003" pitchFamily="34" charset="-34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H SarabunPSK" panose="020B0500040200020003" pitchFamily="34" charset="-34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𝐵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แทนค่า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𝑄</m:t>
                    </m:r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 = </m:t>
                    </m:r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𝑁𝑒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ในสมการนี้จะได้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𝐹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 = 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𝑄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H SarabunPSK" panose="020B0500040200020003" pitchFamily="34" charset="-34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H SarabunPSK" panose="020B0500040200020003" pitchFamily="34" charset="-34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𝐵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8" name="กล่องข้อความ 7">
                <a:extLst>
                  <a:ext uri="{FF2B5EF4-FFF2-40B4-BE49-F238E27FC236}">
                    <a16:creationId xmlns:a16="http://schemas.microsoft.com/office/drawing/2014/main" id="{F57DA16E-76FA-03AC-AC7A-A55E42860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00" y="1080798"/>
                <a:ext cx="10340558" cy="5186035"/>
              </a:xfrm>
              <a:prstGeom prst="rect">
                <a:avLst/>
              </a:prstGeom>
              <a:blipFill>
                <a:blip r:embed="rId2"/>
                <a:stretch>
                  <a:fillRect l="-1238" t="-117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590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25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15.2.2 แรงแม่เหล็กกระทำ ต่อลวดตัวนำ ที่มีกระแสไฟฟ้าผ่าน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กล่องข้อความ 8">
                <a:extLst>
                  <a:ext uri="{FF2B5EF4-FFF2-40B4-BE49-F238E27FC236}">
                    <a16:creationId xmlns:a16="http://schemas.microsoft.com/office/drawing/2014/main" id="{748AA6CC-AC2C-00A8-00E8-9910E4BD7DEE}"/>
                  </a:ext>
                </a:extLst>
              </p:cNvPr>
              <p:cNvSpPr txBox="1"/>
              <p:nvPr/>
            </p:nvSpPr>
            <p:spPr>
              <a:xfrm>
                <a:off x="793102" y="1066800"/>
                <a:ext cx="9720072" cy="5293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ถ้าประจุไฟฟ้า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เคลื่อนที่ผ่านภาคตัดขวางของลวดตัวนำในเวลา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∆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𝑡</m:t>
                    </m:r>
                  </m:oMath>
                </a14:m>
                <a:r>
                  <a:rPr lang="th-TH" sz="24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เป็นระยะทางเท่ากับความยาลวดตัวนำ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ที่อยู่ในสนามแม่เหล็ก จากนิยามของกระแสไฟฟ้า เขียนได้ว่า</a:t>
                </a:r>
                <a:endParaRPr lang="en-US" dirty="0">
                  <a:solidFill>
                    <a:srgbClr val="00000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𝑄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 = 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𝐼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∆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𝑡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H SarabunPSK" panose="020B0500040200020003" pitchFamily="34" charset="-34"/>
                  </a:rPr>
                  <a:t> 	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และ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  <m:t>        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  <m:t>𝑑</m:t>
                        </m:r>
                      </m:sub>
                    </m:sSub>
                    <m:r>
                      <a:rPr lang="en-US" sz="2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 = 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  <m:t>𝐿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𝑡</m:t>
                        </m:r>
                      </m:den>
                    </m:f>
                  </m:oMath>
                </a14:m>
                <a:endParaRPr lang="en-US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	</a:t>
                </a:r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จะได้   </a:t>
                </a:r>
                <a14:m>
                  <m:oMath xmlns:m="http://schemas.openxmlformats.org/officeDocument/2006/math">
                    <m:r>
                      <a:rPr lang="th-TH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 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   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𝐹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𝐼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  <m:t> </m:t>
                        </m:r>
                      </m:e>
                    </m:d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H SarabunPSK" panose="020B0500040200020003" pitchFamily="34" charset="-34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H SarabunPSK" panose="020B0500040200020003" pitchFamily="34" charset="-34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H SarabunPSK" panose="020B0500040200020003" pitchFamily="34" charset="-34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H SarabunPSK" panose="020B0500040200020003" pitchFamily="34" charset="-34"/>
                              </a:rPr>
                              <m:t>∆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H SarabunPSK" panose="020B0500040200020003" pitchFamily="34" charset="-34"/>
                              </a:rPr>
                              <m:t>𝑡</m:t>
                            </m:r>
                          </m:den>
                        </m:f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𝐵</m:t>
                    </m:r>
                  </m:oMath>
                </a14:m>
                <a:r>
                  <a:rPr lang="th-TH" sz="24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 </a:t>
                </a:r>
                <a:endParaRPr lang="en-US" sz="24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   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𝐹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=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𝐼𝐿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𝐵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พิจารณาทำนองเดียวกันกับกรณีอนุภาคที่มีประจุไฟฟ้าเคลื่อนที่ด้วยความเร็ว </a:t>
                </a:r>
                <a14:m>
                  <m:oMath xmlns:m="http://schemas.openxmlformats.org/officeDocument/2006/math">
                    <m:r>
                      <a:rPr lang="en-US" sz="2400" i="1" spc="-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𝑣</m:t>
                    </m:r>
                  </m:oMath>
                </a14:m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ไม่ตั้งฉากกับสนามแม่เหล็ก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000" i="1" spc="-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accPr>
                      <m:e>
                        <m:r>
                          <a:rPr lang="en-US" sz="2000" i="1" spc="-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ทำให้เกิดแรงกระทำต่อประจุไฟฟ้า </a:t>
                </a:r>
                <a:r>
                  <a:rPr lang="en-US" i="1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q</a:t>
                </a:r>
                <a:r>
                  <a:rPr lang="en-US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ตามสมการ </a:t>
                </a:r>
                <a14:m>
                  <m:oMath xmlns:m="http://schemas.openxmlformats.org/officeDocument/2006/math">
                    <m:r>
                      <a:rPr lang="en-US" sz="2000" i="1" spc="-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𝐹</m:t>
                    </m:r>
                    <m:r>
                      <a:rPr lang="en-US" sz="2000" i="1" spc="-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 = </m:t>
                    </m:r>
                    <m:r>
                      <a:rPr lang="en-US" sz="2000" i="1" spc="-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𝑞𝑣𝐵𝑠𝑖𝑛</m:t>
                    </m:r>
                    <m:r>
                      <a:rPr lang="en-US" sz="2000" i="1" spc="-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𝜃</m:t>
                    </m:r>
                  </m:oMath>
                </a14:m>
                <a:r>
                  <a:rPr lang="en-US" sz="2000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จะนำมาใช้หา</a:t>
                </a:r>
                <a:r>
                  <a:rPr lang="th-TH" b="1" spc="-100" dirty="0">
                    <a:solidFill>
                      <a:srgbClr val="0070C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แรงกระทำต่อลวดตัวนำ</a:t>
                </a:r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มีกระแสไฟฟ้าผ่าน ขณะลวดตัวนำวางตัวในแนวทำมุม </a:t>
                </a:r>
                <a14:m>
                  <m:oMath xmlns:m="http://schemas.openxmlformats.org/officeDocument/2006/math">
                    <m:r>
                      <a:rPr lang="th-TH" sz="2400" i="1" spc="-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กับสนามแม่เหล็ก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400" i="1" spc="-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accPr>
                      <m:e>
                        <m:r>
                          <a:rPr lang="en-US" sz="2400" i="1" spc="-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𝐵</m:t>
                        </m:r>
                      </m:e>
                    </m:acc>
                  </m:oMath>
                </a14:m>
                <a:r>
                  <a:rPr lang="th-TH" spc="-1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เป็นไปตามสมการ</a:t>
                </a:r>
                <a:endParaRPr lang="en-US" spc="-1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m:t>𝐹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m:t>𝐼𝐿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m:t>𝐵𝑠𝑖𝑛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m:t>𝜃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โดย</a:t>
                </a:r>
                <a14:m>
                  <m:oMath xmlns:m="http://schemas.openxmlformats.org/officeDocument/2006/math">
                    <m:r>
                      <a:rPr lang="th-TH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th-TH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th-TH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คือ </a:t>
                </a:r>
                <a:r>
                  <a:rPr lang="th-TH" b="1" dirty="0">
                    <a:solidFill>
                      <a:srgbClr val="00B05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มุมระหว่างกระแสไฟฟ้าที่ผ่านลวดตัวนำกับสนามแม่เหล็ก</a:t>
                </a:r>
                <a:endParaRPr lang="en-US" b="1" dirty="0">
                  <a:solidFill>
                    <a:srgbClr val="00B05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</mc:Choice>
        <mc:Fallback>
          <p:sp>
            <p:nvSpPr>
              <p:cNvPr id="9" name="กล่องข้อความ 8">
                <a:extLst>
                  <a:ext uri="{FF2B5EF4-FFF2-40B4-BE49-F238E27FC236}">
                    <a16:creationId xmlns:a16="http://schemas.microsoft.com/office/drawing/2014/main" id="{748AA6CC-AC2C-00A8-00E8-9910E4BD7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02" y="1066800"/>
                <a:ext cx="9720072" cy="5293693"/>
              </a:xfrm>
              <a:prstGeom prst="rect">
                <a:avLst/>
              </a:prstGeom>
              <a:blipFill>
                <a:blip r:embed="rId2"/>
                <a:stretch>
                  <a:fillRect l="-1254" t="-1037" r="-181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72308F0F-83AD-30F4-4C72-3F7A7EBB830D}"/>
                  </a:ext>
                </a:extLst>
              </p:cNvPr>
              <p:cNvSpPr txBox="1"/>
              <p:nvPr/>
            </p:nvSpPr>
            <p:spPr>
              <a:xfrm>
                <a:off x="5225144" y="2228452"/>
                <a:ext cx="6764692" cy="132343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เมื่อ	  </a:t>
                </a:r>
                <a14:m>
                  <m:oMath xmlns:m="http://schemas.openxmlformats.org/officeDocument/2006/math">
                    <m:r>
                      <a:rPr lang="th-TH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𝐹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sz="18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	</a:t>
                </a:r>
                <a:r>
                  <a:rPr lang="th-TH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คือ ขนาดของแรงแม่เหล็กที่กระทำต่อลวดตัวนำ มีหน่วยเป็น นิวตัน (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N</a:t>
                </a:r>
                <a:r>
                  <a:rPr lang="th-TH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)</a:t>
                </a:r>
                <a:endParaRPr lang="en-US" sz="20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𝐼</m:t>
                    </m:r>
                  </m:oMath>
                </a14:m>
                <a:r>
                  <a:rPr lang="th-TH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	คือ กระแสไฟฟ้าที่ผ่านลวดตัวนำ มีหน่วยเป็น แอมแปร์ (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A)</a:t>
                </a: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         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rPr>
                      <m:t>𝐿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	คือ ความยาวลวดตัวนำที่อยู่ในสนามแม่เหล็ก มีหน่วยเป็น เมตร (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m)</a:t>
                </a:r>
              </a:p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         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th-TH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	คือ ขนาดของสนามแม่เหล็ก มีหน่วยเป็น เทสลา (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T)</a:t>
                </a:r>
              </a:p>
            </p:txBody>
          </p:sp>
        </mc:Choice>
        <mc:Fallback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72308F0F-83AD-30F4-4C72-3F7A7EBB8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144" y="2228452"/>
                <a:ext cx="6764692" cy="1323439"/>
              </a:xfrm>
              <a:prstGeom prst="rect">
                <a:avLst/>
              </a:prstGeom>
              <a:blipFill>
                <a:blip r:embed="rId3"/>
                <a:stretch>
                  <a:fillRect t="-1818" b="-681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91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</a:rPr>
              <a:t>กิจกรรมสาธิต </a:t>
            </a:r>
            <a:r>
              <a:rPr lang="th-TH" sz="2800" dirty="0"/>
              <a:t>แรงระหว่างลวดตัวนำ สองเส้นที่มีกระแสไฟฟ้าผ่าน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</a:rPr>
              <a:t>จุดประสงค์</a:t>
            </a:r>
            <a:r>
              <a:rPr lang="th-TH" sz="2800" dirty="0"/>
              <a:t> </a:t>
            </a:r>
          </a:p>
          <a:p>
            <a:pPr marL="128016" lvl="1" indent="0">
              <a:buNone/>
            </a:pPr>
            <a:r>
              <a:rPr lang="th-TH" sz="2800" dirty="0"/>
              <a:t>1. อธิบายแรงกระทำ ระหว่างลวดตัวนำ เส้นตรงสองเส้นที่วางขนานและห่างกัน ขณะที่มีกระแส ไฟฟ้าผ่านจะมีแรงกระทำ ระหว่างลวดทั้งสอง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</a:rPr>
              <a:t>เวลาที่ใช้ </a:t>
            </a:r>
            <a:r>
              <a:rPr lang="th-TH" sz="2800" dirty="0"/>
              <a:t>30 นาที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FF0000"/>
                </a:solidFill>
              </a:rPr>
              <a:t>วัสดุและอุปกรณ์ </a:t>
            </a:r>
          </a:p>
          <a:p>
            <a:pPr marL="128016" lvl="1" indent="0">
              <a:buNone/>
            </a:pPr>
            <a:r>
              <a:rPr lang="th-TH" sz="2800" dirty="0"/>
              <a:t>1. หม้อแปลงโวลต์ต่ำ 1 เครื่อง </a:t>
            </a:r>
          </a:p>
          <a:p>
            <a:pPr marL="128016" lvl="1" indent="0">
              <a:buNone/>
            </a:pPr>
            <a:r>
              <a:rPr lang="th-TH" sz="2800" dirty="0"/>
              <a:t>2. เครื่องชั่งกระแส 1 เครื่อง </a:t>
            </a:r>
          </a:p>
          <a:p>
            <a:pPr marL="128016" lvl="1" indent="0">
              <a:buNone/>
            </a:pPr>
            <a:r>
              <a:rPr lang="th-TH" sz="2800" dirty="0"/>
              <a:t>3. ตัวต้านทานปรับค่าได้(20 โอห์ม) 1 ตัว </a:t>
            </a:r>
          </a:p>
          <a:p>
            <a:pPr marL="128016" lvl="1" indent="0">
              <a:buNone/>
            </a:pPr>
            <a:r>
              <a:rPr lang="th-TH" sz="2800" dirty="0"/>
              <a:t>4. แอมมิเตอร์ 1 เครื่อง </a:t>
            </a:r>
          </a:p>
          <a:p>
            <a:pPr marL="128016" lvl="1" indent="0">
              <a:buNone/>
            </a:pPr>
            <a:r>
              <a:rPr lang="th-TH" sz="2800" dirty="0"/>
              <a:t>5. สายไฟ 6 เส้น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26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</p:spTree>
    <p:extLst>
      <p:ext uri="{BB962C8B-B14F-4D97-AF65-F5344CB8AC3E}">
        <p14:creationId xmlns:p14="http://schemas.microsoft.com/office/powerpoint/2010/main" val="3692902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23" t="26390" r="30774" b="18874"/>
          <a:stretch/>
        </p:blipFill>
        <p:spPr>
          <a:xfrm>
            <a:off x="825501" y="850900"/>
            <a:ext cx="3263900" cy="2504625"/>
          </a:xfrm>
          <a:prstGeom prst="rect">
            <a:avLst/>
          </a:prstGeom>
        </p:spPr>
      </p:pic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27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FF0000"/>
                </a:solidFill>
              </a:rPr>
              <a:t>กิจกรรมสาธิต </a:t>
            </a:r>
            <a:r>
              <a:rPr lang="th-TH" sz="3200" dirty="0"/>
              <a:t>แรงระหว่างลวดตัวนำ สองเส้นที่มีกระแสไฟฟ้าผ่าน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28721" t="30035" r="28331" b="8333"/>
          <a:stretch/>
        </p:blipFill>
        <p:spPr>
          <a:xfrm>
            <a:off x="337474" y="3372235"/>
            <a:ext cx="4234526" cy="341649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/>
          <a:srcRect l="22670" t="16319" r="23841" b="7118"/>
          <a:stretch/>
        </p:blipFill>
        <p:spPr>
          <a:xfrm>
            <a:off x="5499100" y="850900"/>
            <a:ext cx="63914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28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FF0000"/>
                </a:solidFill>
              </a:rPr>
              <a:t>กิจกรรมสาธิต </a:t>
            </a:r>
            <a:r>
              <a:rPr lang="th-TH" sz="3200" dirty="0"/>
              <a:t>แรงระหว่างลวดตัวนำ สองเส้นที่มีกระแสไฟฟ้าผ่าน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24128" y="838200"/>
            <a:ext cx="9720073" cy="5471160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ผลการทำกิจกรรม </a:t>
            </a: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1. เมื่อกระแสไฟฟ้าผ่านขดลวดตัวนำ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มีทิศเดียวกัน 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จะถูก ดึงดูดเข้าหาขดลวดตัวนำ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เมื่อกระแสไฟฟ้าผ่านขดลวดตัวนำ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มีทิศตรงข้ามกัน 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จะถูก ผลักออกจากขดลวดตัวนำ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ตัวแทนเนื้อหา 1"/>
          <p:cNvPicPr>
            <a:picLocks noChangeAspect="1"/>
          </p:cNvPicPr>
          <p:nvPr/>
        </p:nvPicPr>
        <p:blipFill rotWithShape="1">
          <a:blip r:embed="rId2"/>
          <a:srcRect l="29123" t="26390" r="30774" b="18874"/>
          <a:stretch/>
        </p:blipFill>
        <p:spPr>
          <a:xfrm>
            <a:off x="3416300" y="3060700"/>
            <a:ext cx="4902199" cy="37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68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29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กล่องข้อความ 7">
                <a:extLst>
                  <a:ext uri="{FF2B5EF4-FFF2-40B4-BE49-F238E27FC236}">
                    <a16:creationId xmlns:a16="http://schemas.microsoft.com/office/drawing/2014/main" id="{347F1E72-126A-8872-20F4-1609C74609C9}"/>
                  </a:ext>
                </a:extLst>
              </p:cNvPr>
              <p:cNvSpPr txBox="1"/>
              <p:nvPr/>
            </p:nvSpPr>
            <p:spPr>
              <a:xfrm>
                <a:off x="454868" y="898740"/>
                <a:ext cx="11217728" cy="1868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กรณีกระแสไฟฟ้าผ่านขดลวดตัวนำส่วน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และลวดตัวนำส่วน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ในทิศเดียวกัน เมื่อกระแสไฟฟ้าผ่านลวดตัวนำทั้งสองจะทำให้เกิดสนามแม่เหล็กรอบลวดตัวนำ โดยลวดตัวนำส่วน cd อยู่ในสนามแม่เหล็กที่เกิดจากขดลวด </a:t>
                </a:r>
                <a:r>
                  <a:rPr lang="th-TH" sz="2800" dirty="0" err="1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ab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) และขดลวดตัวนำส่วน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อยู่ในสนามแม่เหล็กที่เกิดจากลวดตัวนำส่วน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 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cd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) ดังรูป 15.33 ก. และ 15.33 ข. ตามลำดับ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8" name="กล่องข้อความ 7">
                <a:extLst>
                  <a:ext uri="{FF2B5EF4-FFF2-40B4-BE49-F238E27FC236}">
                    <a16:creationId xmlns:a16="http://schemas.microsoft.com/office/drawing/2014/main" id="{347F1E72-126A-8872-20F4-1609C7460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8" y="898740"/>
                <a:ext cx="11217728" cy="1868140"/>
              </a:xfrm>
              <a:prstGeom prst="rect">
                <a:avLst/>
              </a:prstGeom>
              <a:blipFill>
                <a:blip r:embed="rId2"/>
                <a:stretch>
                  <a:fillRect t="-3257" r="-163" b="-781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11CDCB4-3A81-4ED3-99A2-9C5DA1B460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99" b="57807"/>
          <a:stretch>
            <a:fillRect/>
          </a:stretch>
        </p:blipFill>
        <p:spPr>
          <a:xfrm>
            <a:off x="3694307" y="2397497"/>
            <a:ext cx="4803386" cy="2063006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9F49992C-451D-0A4F-F271-079B7D4FAFF0}"/>
                  </a:ext>
                </a:extLst>
              </p:cNvPr>
              <p:cNvSpPr txBox="1"/>
              <p:nvPr/>
            </p:nvSpPr>
            <p:spPr>
              <a:xfrm>
                <a:off x="1129004" y="4654822"/>
                <a:ext cx="947057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indent="45720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รูป 15.33 สนามแม่เหล็กที่เกิดจากกระแสไฟฟ้า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ab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ผ่านขดลวดตัวนำส่วน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450215" marR="0" indent="45720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และสนามแม่เหล็กที่เกิดจากกระแสไฟฟ้า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cd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ผ่านลวดตัวนำส่วน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9F49992C-451D-0A4F-F271-079B7D4FA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004" y="4654822"/>
                <a:ext cx="9470572" cy="954107"/>
              </a:xfrm>
              <a:prstGeom prst="rect">
                <a:avLst/>
              </a:prstGeom>
              <a:blipFill>
                <a:blip r:embed="rId4"/>
                <a:stretch>
                  <a:fillRect t="-5769" b="-1859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7005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128260"/>
          </a:xfrm>
        </p:spPr>
        <p:txBody>
          <a:bodyPr>
            <a:normAutofit/>
          </a:bodyPr>
          <a:lstStyle/>
          <a:p>
            <a:pPr marL="457200" marR="0" indent="457200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เมื่ออนุภาคที่มีประจุไฟอยู่ในสนามไฟฟ้า จะเกิดแรงไฟกระทำต่ออนุภาคที่มีประจุไฟฟ้านั้น</a:t>
            </a:r>
            <a:endParaRPr lang="en-US" sz="28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marR="0" indent="-6985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หากอนุภาคที่มีประจุไฟฟ้าเคลื่อนที่ในสนามแม่เหล็ก จะเกิดแรงแม่เหล็กกระทำต่ออนุภาคนั้น </a:t>
            </a:r>
            <a:endParaRPr lang="en-US" sz="28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marR="0" indent="457200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หลอดรังสีแคโทดเป็นหลอดสุญญากาศชนิดหนึ่ง ประกอบด้วยขั้วแคโทดและขั้วแอโนด สำหรับ</a:t>
            </a:r>
            <a:endParaRPr lang="en-US" sz="28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marR="0" indent="-6985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ต่อเข้ากับขั้วลบและขั้วบวกของแหล่งจ่ายไฟฟ้ากระแสตรงโวลต์สูง ตามลำดับดังรูป</a:t>
            </a:r>
            <a:endParaRPr lang="en-US" sz="28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E26F2FE-9F7E-FEF3-69D1-64F02FBAD8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6" t="17800" r="10639" b="49000"/>
          <a:stretch>
            <a:fillRect/>
          </a:stretch>
        </p:blipFill>
        <p:spPr>
          <a:xfrm>
            <a:off x="406153" y="2478598"/>
            <a:ext cx="4996241" cy="3124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99F0CFE-51C1-0AC4-FDFD-CE8AFC4700A2}"/>
              </a:ext>
            </a:extLst>
          </p:cNvPr>
          <p:cNvSpPr txBox="1"/>
          <p:nvPr/>
        </p:nvSpPr>
        <p:spPr>
          <a:xfrm>
            <a:off x="5282597" y="2446091"/>
            <a:ext cx="63433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457200" algn="just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เมื่อต่อแหล่งจ่ายไฟฟ้ากระแสตรงโวลต์สูงเข้ากับขั้วแคโทดและแอโนด ทำให้อิเล็กตรอนหลุดจากแผ่นแคโทด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เคลื่อนที่ผ่านฉากที่ฉาบด้วย</a:t>
            </a:r>
            <a:r>
              <a:rPr lang="th-TH" sz="28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สารเรืองแสง (</a:t>
            </a:r>
            <a:r>
              <a:rPr lang="en-US" sz="28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phosphor)</a:t>
            </a:r>
            <a:r>
              <a:rPr lang="th-TH" sz="28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ไปยังแผ่นแอโนด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ซึ่งมีศักย์ไฟฟ้าสูงกว่าแผ่นแคโทด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ทำให้ปรากฎเป็นแนวสว่างขึ้น เรียกว่า</a:t>
            </a:r>
            <a:r>
              <a:rPr lang="th-TH" sz="28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แนวการเคลื่อนที่ของอิเล็กตรอน</a:t>
            </a:r>
            <a:endParaRPr lang="en-US" sz="2800" dirty="0">
              <a:solidFill>
                <a:srgbClr val="00B05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marR="0" indent="457200" algn="just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ต่อขั้วแคโทดของหลอดรังสีแคโทดเข้ากับขั้วลบ และต่อขั้วแอโนดเข้ากับขั้วบวกของแหล่งจ่ายไฟฟ้ากระแสตรงโวลต์สูง (12 000 – 15 000 โวลต์) </a:t>
            </a:r>
            <a:r>
              <a:rPr lang="th-TH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ศึกษาต่อในกิจกรรมสาธิต</a:t>
            </a:r>
            <a:endParaRPr lang="en-US" sz="28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661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30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กล่องข้อความ 2">
                <a:extLst>
                  <a:ext uri="{FF2B5EF4-FFF2-40B4-BE49-F238E27FC236}">
                    <a16:creationId xmlns:a16="http://schemas.microsoft.com/office/drawing/2014/main" id="{4EEE85D3-4CAA-9072-A801-5F2A47648354}"/>
                  </a:ext>
                </a:extLst>
              </p:cNvPr>
              <p:cNvSpPr txBox="1"/>
              <p:nvPr/>
            </p:nvSpPr>
            <p:spPr>
              <a:xfrm>
                <a:off x="246397" y="1201587"/>
                <a:ext cx="11077769" cy="1583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อยู่ในสนามแม่เหล็ก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ab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ที่เกิดจากกระแสไฟฟ้า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ab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ผ่านขดลวดตัวนำส่วน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ดังรูป 15.34 ก. เมื่อกระแสไฟฟ้า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cd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ผ่านลวดตัวนำส่วน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จะเกิดแรงแม่เหล็ก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𝐹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ab</m:t>
                            </m:r>
                          </m:sub>
                        </m:sSub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กระทำต่อลวดตัวนำ ทิศทางของแรงหาได้โดยใช้มือขวา ดังรูป 15.34 ข.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3" name="กล่องข้อความ 2">
                <a:extLst>
                  <a:ext uri="{FF2B5EF4-FFF2-40B4-BE49-F238E27FC236}">
                    <a16:creationId xmlns:a16="http://schemas.microsoft.com/office/drawing/2014/main" id="{4EEE85D3-4CAA-9072-A801-5F2A47648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97" y="1201587"/>
                <a:ext cx="11077769" cy="1583639"/>
              </a:xfrm>
              <a:prstGeom prst="rect">
                <a:avLst/>
              </a:prstGeom>
              <a:blipFill>
                <a:blip r:embed="rId2"/>
                <a:stretch>
                  <a:fillRect r="-770" b="-961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26F5C93-C1E2-64A1-A0E4-5697F2C0E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33" t="65830" r="46537" b="6035"/>
          <a:stretch>
            <a:fillRect/>
          </a:stretch>
        </p:blipFill>
        <p:spPr>
          <a:xfrm>
            <a:off x="2550561" y="3220757"/>
            <a:ext cx="2737906" cy="1984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AA2FD4B-1BC4-40D4-33E0-27CC70202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02" t="65830" b="6035"/>
          <a:stretch>
            <a:fillRect/>
          </a:stretch>
        </p:blipFill>
        <p:spPr>
          <a:xfrm>
            <a:off x="7425923" y="3263257"/>
            <a:ext cx="2561630" cy="198279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กล่องข้อความ 11">
                <a:extLst>
                  <a:ext uri="{FF2B5EF4-FFF2-40B4-BE49-F238E27FC236}">
                    <a16:creationId xmlns:a16="http://schemas.microsoft.com/office/drawing/2014/main" id="{453E2C7A-AD2D-B023-275D-16A4B79C184D}"/>
                  </a:ext>
                </a:extLst>
              </p:cNvPr>
              <p:cNvSpPr txBox="1"/>
              <p:nvPr/>
            </p:nvSpPr>
            <p:spPr>
              <a:xfrm>
                <a:off x="165619" y="5428712"/>
                <a:ext cx="11645381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ก. สนามแม่เหล็ก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ab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รอบขดลวดตัวนำส่วน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  ข. แรงแม่เหล็กที่กระทำต่อลวดตัวนำส่วน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12" name="กล่องข้อความ 11">
                <a:extLst>
                  <a:ext uri="{FF2B5EF4-FFF2-40B4-BE49-F238E27FC236}">
                    <a16:creationId xmlns:a16="http://schemas.microsoft.com/office/drawing/2014/main" id="{453E2C7A-AD2D-B023-275D-16A4B79C1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19" y="5428712"/>
                <a:ext cx="11645381" cy="575479"/>
              </a:xfrm>
              <a:prstGeom prst="rect">
                <a:avLst/>
              </a:prstGeom>
              <a:blipFill>
                <a:blip r:embed="rId4"/>
                <a:stretch>
                  <a:fillRect t="-1064" b="-3085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3327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31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กล่องข้อความ 7">
                <a:extLst>
                  <a:ext uri="{FF2B5EF4-FFF2-40B4-BE49-F238E27FC236}">
                    <a16:creationId xmlns:a16="http://schemas.microsoft.com/office/drawing/2014/main" id="{915218B8-1F7D-5061-AB65-4A8CD9B43285}"/>
                  </a:ext>
                </a:extLst>
              </p:cNvPr>
              <p:cNvSpPr txBox="1"/>
              <p:nvPr/>
            </p:nvSpPr>
            <p:spPr>
              <a:xfrm>
                <a:off x="398884" y="1066800"/>
                <a:ext cx="11311033" cy="1584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ในทำนองเดียวกัน 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อยู่ในสนามแม่เหล็ก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ab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ที่เกิดจากกระแสไฟฟ้า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𝐼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𝑐𝑑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450215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ผ่านลวดตัวนำส่วน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ดังรูป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15.35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ก. เมื่อกระแสไฟฟ้า</a:t>
                </a:r>
                <a14:m>
                  <m:oMath xmlns:m="http://schemas.openxmlformats.org/officeDocument/2006/math">
                    <m:r>
                      <a:rPr lang="th-TH" sz="2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  <m:t>ab</m:t>
                        </m:r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ผ่านขดลวดตัวนำส่วน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จะเกิดแรงแม่เหล็ก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𝐹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cd</m:t>
                            </m:r>
                          </m:sub>
                        </m:sSub>
                      </m:sub>
                    </m:sSub>
                  </m:oMath>
                </a14:m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กระทำต่อลวดตัวนำส่วน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ดังรูป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15.35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ข.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8" name="กล่องข้อความ 7">
                <a:extLst>
                  <a:ext uri="{FF2B5EF4-FFF2-40B4-BE49-F238E27FC236}">
                    <a16:creationId xmlns:a16="http://schemas.microsoft.com/office/drawing/2014/main" id="{915218B8-1F7D-5061-AB65-4A8CD9B43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84" y="1066800"/>
                <a:ext cx="11311033" cy="1584152"/>
              </a:xfrm>
              <a:prstGeom prst="rect">
                <a:avLst/>
              </a:prstGeom>
              <a:blipFill>
                <a:blip r:embed="rId2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8A98757-26D7-5423-2456-2CD931A6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38" b="65263"/>
          <a:stretch>
            <a:fillRect/>
          </a:stretch>
        </p:blipFill>
        <p:spPr>
          <a:xfrm>
            <a:off x="2817845" y="2579298"/>
            <a:ext cx="5308717" cy="198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DD9C50D9-2A61-F569-8F05-186D97CB1D53}"/>
              </a:ext>
            </a:extLst>
          </p:cNvPr>
          <p:cNvSpPr txBox="1"/>
          <p:nvPr/>
        </p:nvSpPr>
        <p:spPr>
          <a:xfrm>
            <a:off x="732500" y="4636533"/>
            <a:ext cx="10340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marR="0" indent="457200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 15.35 แรงแม่เหล็กจากสนามแม่เหล็กของลวดตัวนำส่วน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cd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ที่กระทำต่อขดลวดตัวนำส่วน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ab</a:t>
            </a:r>
            <a:endParaRPr lang="en-US" sz="20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กล่องข้อความ 13">
                <a:extLst>
                  <a:ext uri="{FF2B5EF4-FFF2-40B4-BE49-F238E27FC236}">
                    <a16:creationId xmlns:a16="http://schemas.microsoft.com/office/drawing/2014/main" id="{044ED0B8-5F2C-A15B-1F64-617BA5B583BE}"/>
                  </a:ext>
                </a:extLst>
              </p:cNvPr>
              <p:cNvSpPr txBox="1"/>
              <p:nvPr/>
            </p:nvSpPr>
            <p:spPr>
              <a:xfrm>
                <a:off x="394046" y="5122429"/>
                <a:ext cx="11030339" cy="1101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จะเห็นว่าแรง</a:t>
                </a:r>
                <a14:m>
                  <m:oMath xmlns:m="http://schemas.openxmlformats.org/officeDocument/2006/math">
                    <m:r>
                      <a:rPr lang="th-TH" sz="2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𝐹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ab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และ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𝐹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cd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มีทิศทางเข้าหากัน แต่เนื่องจากขดลวดตัวนำส่วน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ถูกตรึงไว้กับกล่องจึงทำให้สังเกตเห็นเฉพาะลวดตัวนำส่วน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เคลื่อนที่ในทิศลงเข้าหาขดลวดตัวนำส่วน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14" name="กล่องข้อความ 13">
                <a:extLst>
                  <a:ext uri="{FF2B5EF4-FFF2-40B4-BE49-F238E27FC236}">
                    <a16:creationId xmlns:a16="http://schemas.microsoft.com/office/drawing/2014/main" id="{044ED0B8-5F2C-A15B-1F64-617BA5B58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46" y="5122429"/>
                <a:ext cx="11030339" cy="1101007"/>
              </a:xfrm>
              <a:prstGeom prst="rect">
                <a:avLst/>
              </a:prstGeom>
              <a:blipFill>
                <a:blip r:embed="rId4"/>
                <a:stretch>
                  <a:fillRect r="-663" b="-1436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370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หากมีกระแสไฟฟ้าผ่านลวดตัวนำ สองเส้นที่อยู่ใกล้กันและขนานกันจะเกิดอะไรขึ้นระหว่างลวดตัวนำทั้งสอง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ครูใช้สถานการณ์หรืออาจสาธิตเครื่องชั่งกระแสที่ประกอบด้วยขดลวดตัวนำ และลวดตัวนำ เส้นตรง วางขนานกันหรือการสาธิตเครื่องชั่งกระแส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กรณีที่ 1 กระแสไฟฟ้าผ่านขดลวดตัวนำ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มีทิศทางเดียวกัน พบว่าลวด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เคลื่อนที่เข้าหาลวด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ครูใช้รูป 15.33 นำ อภิปรายโดยใช้ความรู้กระแสไฟฟ้าที่ผ่านลวด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จะทำ ให้เกิด สนามแม่เหล็กขึ้นรอบลวด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ซึ่งมีกระแสไฟฟ้าผ่านและอยู่ในสนามแม่เหล็กของลวด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จึงเกิดแรงกระทำ ต่อลวด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 ให้เคลื่อนที่เข้าหาลวด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ดังรูป 15.34 ทำนองเดียวกันกระแสไฟฟ้าที่ผ่าน 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เกิดสนามแม่เหล็กรอบลวด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ซึ่งมีกระแสไฟฟ้าผ่านและจะอยู่ในสนามแม่เหล็กของลวด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จึงเกิดแรงกระทำต่อลวด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ด้วย ดังรูป 15.35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จนสรุปได้ว่า ลวดตัวนำ เส้นตรงสองเส้นวางขนานกัน เมื่อมีกระแสไฟฟ้าผ่านในทิศทางเดียวกันจะมีแรงดึงดูดกัน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32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</p:spTree>
    <p:extLst>
      <p:ext uri="{BB962C8B-B14F-4D97-AF65-F5344CB8AC3E}">
        <p14:creationId xmlns:p14="http://schemas.microsoft.com/office/powerpoint/2010/main" val="381028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กรณีที่ 2 กระแสไฟฟ้าผ่านขดลวดตัวนำ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มีทิศทางตรงข้ามกัน พบว่าลวด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เคลื่อนที่ออกจากลวด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ครูนำอภิปรายเช่นเดียวกับกรณีที่ 1 แต่กรณีนี้กระแสไฟฟ้าในขดลวดทั้งสองมีทิศทางตรงข้ามกัน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จนสรุปได้ว่า ลวดตัวนำ เส้นตรงสองเส้นวางขนานกัน เมื่อมีกระแสไฟฟ้าผ่านในทิศทางตรงข้ามกันจะมีแรงผลักกัน ดังรูป 15.36 ครูนำอภิปรายเกี่ยวกับแรงที่เกิดระหว่างลวดตัวนำ คู่ขนานที่มีกระแสไฟฟ้าผ่านเป็นแรงคู่กิริยาปฏิกิริยาระหว่างลวดทั้งสอง โดยเป็นแรงดึงดูดเมื่อกระแสไฟฟ้าผ่านลวดตัวนำ ในทิศทางเดียวกันและเป็น แรงผลักเมื่อกระแสไฟฟ้าผ่านในทิศตรงข้าม ดังรูป 15.37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33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</p:spTree>
    <p:extLst>
      <p:ext uri="{BB962C8B-B14F-4D97-AF65-F5344CB8AC3E}">
        <p14:creationId xmlns:p14="http://schemas.microsoft.com/office/powerpoint/2010/main" val="2674408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34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DAD90B8-AD2F-2713-95CF-87D123404881}"/>
              </a:ext>
            </a:extLst>
          </p:cNvPr>
          <p:cNvSpPr txBox="1"/>
          <p:nvPr/>
        </p:nvSpPr>
        <p:spPr>
          <a:xfrm>
            <a:off x="436207" y="781368"/>
            <a:ext cx="110031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marR="0" indent="457200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กรณีกลับทิศทางกระแสไฟฟ้าที่ผ่านลวดตัวนำส่วน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cd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ให้มีทิศทางตรงข้ามกับกระแสไฟฟ้าที่ผ่านขดลวดตัวนำส่วน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ab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หลังเปิด</a:t>
            </a:r>
            <a:r>
              <a:rPr lang="th-TH" sz="2800" dirty="0" err="1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สวิตซ์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พิจารณาแรงแม่เหล็กที่กระทำต่อขดลวดตัวนำส่วน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ab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cd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ในทำนองเดียวกับกรณีข้างต้นจะได้ว่า เมื่อกระแสไฟฟ้าผ่านขดลวดตัวนำส่วน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ab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cd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ในทิศทางตรงข้ามกัน จะเกิดแรงแม่เหล็กกระทำต่อลวดตัวนำส่วน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cd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และแรงแม่เหล็กกระทำต่อลวดตัวนำส่วน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ab 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ด้งรูป 15.36 ก. และ 15.36 ข. ตามลำดับ</a:t>
            </a:r>
            <a:endParaRPr lang="en-US" sz="20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CD646EF-8F2A-1870-4159-C247D7493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6" t="65668" r="52266" b="6683"/>
          <a:stretch>
            <a:fillRect/>
          </a:stretch>
        </p:blipFill>
        <p:spPr>
          <a:xfrm>
            <a:off x="1539551" y="3028137"/>
            <a:ext cx="3244869" cy="2562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615F2A8-8371-1F56-5AB9-AABCBBCAC1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68" t="65668" r="5511" b="6683"/>
          <a:stretch>
            <a:fillRect/>
          </a:stretch>
        </p:blipFill>
        <p:spPr>
          <a:xfrm>
            <a:off x="6422770" y="3028137"/>
            <a:ext cx="3174212" cy="2560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6CF8721F-D6F8-2BBF-2DCD-BF1884CAEC05}"/>
              </a:ext>
            </a:extLst>
          </p:cNvPr>
          <p:cNvSpPr txBox="1"/>
          <p:nvPr/>
        </p:nvSpPr>
        <p:spPr>
          <a:xfrm>
            <a:off x="620532" y="5790917"/>
            <a:ext cx="10527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marR="0" indent="457200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ก. แรงแม่เหล็กที่กระทำต่อลวดตัวนำส่วน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cd</a:t>
            </a: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ข. แรงแม่เหล็กที่กระทำต่อลวดตัวนำส่วน </a:t>
            </a:r>
            <a:r>
              <a:rPr lang="en-US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ab</a:t>
            </a:r>
            <a:endParaRPr lang="en-US" sz="20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0215" marR="0" algn="ctr">
              <a:spcBef>
                <a:spcPts val="0"/>
              </a:spcBef>
              <a:spcAft>
                <a:spcPts val="0"/>
              </a:spcAft>
            </a:pPr>
            <a:r>
              <a:rPr lang="th-TH" sz="280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 15.36 แรงแม่เหล็กที่กระทำลวดตัวนำทั้งสอง เมื่อกระแสไฟฟ้าผ่านลวดตัวนำในทิศทางตรงข้ามกัน</a:t>
            </a:r>
            <a:endParaRPr lang="en-US" sz="20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5127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35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กล่องข้อความ 2">
                <a:extLst>
                  <a:ext uri="{FF2B5EF4-FFF2-40B4-BE49-F238E27FC236}">
                    <a16:creationId xmlns:a16="http://schemas.microsoft.com/office/drawing/2014/main" id="{80B4E01A-FB38-9049-E919-6D039971A59A}"/>
                  </a:ext>
                </a:extLst>
              </p:cNvPr>
              <p:cNvSpPr txBox="1"/>
              <p:nvPr/>
            </p:nvSpPr>
            <p:spPr>
              <a:xfrm>
                <a:off x="314908" y="847038"/>
                <a:ext cx="11292374" cy="2393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indent="464185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จะเห็นว่าแรง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𝐹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ab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และ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𝐹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H SarabunPSK" panose="020B0500040200020003" pitchFamily="34" charset="-34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H SarabunPSK" panose="020B0500040200020003" pitchFamily="34" charset="-34"/>
                              </a:rPr>
                              <m:t>cd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มีทิศทางตรงข้ามกัน แต่เนื่องจากขดลวดตัวนำส่วน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ถูกตรึงไว้กับกล่องจึงทำให้สังเกตเห็นเฉพาะลวดตัวนำส่วน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cd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เคลื่อนที่ในทิศขึ้นออกจากขดลวดตัวนำส่วน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ab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450215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จึงสรุปได้ว่า ถ้าวางลวดตัวนำเส้นตรงสองเส้นขนานกัน เมื่อกระแสไฟฟ้าผ่านลวดตัวนำทั้งสองในทิศทาง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450215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เดียวกัน จะเกิดแรงดึงดูดระหว่างลวดตัวนำทั้งสองดังรูป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13.37</a:t>
                </a: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 ก. แต่ถ้ากระแสไฟฟ้าผ่านลวดตัวนำใน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  <a:p>
                <a:pPr marL="450215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ทิศทางของตรงข้ามกัน จะเกิดแรงผลักระหว่างลวดตัวนำทั้งสองดังรูป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ngsana New" panose="02020603050405020304" pitchFamily="18" charset="-34"/>
                    <a:ea typeface="Calibri" panose="020F0502020204030204" pitchFamily="34" charset="0"/>
                    <a:cs typeface="Angsana New" panose="02020603050405020304" pitchFamily="18" charset="-34"/>
                  </a:rPr>
                  <a:t>13.37</a:t>
                </a:r>
                <a:endParaRPr lang="en-US" sz="200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3" name="กล่องข้อความ 2">
                <a:extLst>
                  <a:ext uri="{FF2B5EF4-FFF2-40B4-BE49-F238E27FC236}">
                    <a16:creationId xmlns:a16="http://schemas.microsoft.com/office/drawing/2014/main" id="{80B4E01A-FB38-9049-E919-6D039971A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08" y="847038"/>
                <a:ext cx="11292374" cy="2393669"/>
              </a:xfrm>
              <a:prstGeom prst="rect">
                <a:avLst/>
              </a:prstGeom>
              <a:blipFill>
                <a:blip r:embed="rId2"/>
                <a:stretch>
                  <a:fillRect b="-6107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9F30B97-DAFA-781E-7DC8-18139A24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6" t="30404" r="49541" b="34798"/>
          <a:stretch>
            <a:fillRect/>
          </a:stretch>
        </p:blipFill>
        <p:spPr>
          <a:xfrm>
            <a:off x="2267339" y="3236227"/>
            <a:ext cx="2104790" cy="2012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93A34B2-38F0-5D15-4706-D28F5D69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88" t="30404" b="34798"/>
          <a:stretch>
            <a:fillRect/>
          </a:stretch>
        </p:blipFill>
        <p:spPr>
          <a:xfrm>
            <a:off x="7380514" y="3174094"/>
            <a:ext cx="2294869" cy="20747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91694ED5-00FF-7686-C461-F866592D6475}"/>
              </a:ext>
            </a:extLst>
          </p:cNvPr>
          <p:cNvSpPr txBox="1"/>
          <p:nvPr/>
        </p:nvSpPr>
        <p:spPr>
          <a:xfrm>
            <a:off x="1802649" y="5410134"/>
            <a:ext cx="89648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ก. แรงดึงดูด เมื่อกระแสไฟฟ้าผ่านลวดตัวนำ	ข. แรงผลัก เมื่อกระแสไฟฟ้าผ่านลวดตัวนำ</a:t>
            </a:r>
            <a:br>
              <a:rPr lang="th-TH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          สองเส้นในทิศทางเดียวกัน  	                    สองเส้นในทิศทางตรงข้ามกัน </a:t>
            </a:r>
          </a:p>
          <a:p>
            <a:r>
              <a:rPr lang="th-TH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รูป 15.37 แรงระหว่างลวดตัวนำสองเส้นที่วางขนานกันและมีกระแสไฟฟ้าผ่าน</a:t>
            </a:r>
            <a:endParaRPr lang="en-US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0564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</p:spPr>
            <p:txBody>
              <a:bodyPr>
                <a:normAutofit/>
              </a:bodyPr>
              <a:lstStyle/>
              <a:p>
                <a:pPr marL="128016" lvl="1" indent="0">
                  <a:buNone/>
                </a:pPr>
                <a:r>
                  <a:rPr lang="th-TH" sz="2800" b="1" dirty="0">
                    <a:solidFill>
                      <a:srgbClr val="00B05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คำถามตรวจสอบความเข้าใจ 15.2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1. อนุภาคที่มีประจุไฟฟ้าบวกและลบเคลื่อนที่เข้าไปในแนวขนานกับสนามแม่เหล็ก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th-TH" sz="20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ที่มีค่าสม่ำเสมอ ดังรูป</a:t>
                </a: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การเคลื่อนที่ในสนามแม่เหล็กของอนุภาคทั้งสองจะเป็นอย่างไร </a:t>
                </a:r>
              </a:p>
              <a:p>
                <a:pPr marL="128016" lvl="1" indent="0">
                  <a:buNone/>
                </a:pPr>
                <a:r>
                  <a:rPr lang="th-TH" sz="2800" b="1" dirty="0">
                    <a:solidFill>
                      <a:srgbClr val="FF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แนวคำตอบ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เนื่องจากอนุภาคที่มีประจุไฟฟ้าทั้งสองเคลื่อนที่ขนานกับสนามแม่เหล็ก จึงไม่มีแรงแม่เหล็กกระทำต่ออนุภาคทั้งสอง การเคลื่อนที่ในสนามแม่เหล็กของอนุภาคทั้งสองจะเป็น แนวเส้นตรง</a:t>
                </a: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  <a:blipFill rotWithShape="0">
                <a:blip r:embed="rId2"/>
                <a:stretch>
                  <a:fillRect l="-407" t="-1756" r="-29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36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15.2.3 แรงระหว่างลวดตัวนำ ที่มีกระแสไฟฟ้า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27159" t="35416" r="26867" b="42188"/>
          <a:stretch/>
        </p:blipFill>
        <p:spPr>
          <a:xfrm>
            <a:off x="3124199" y="1689100"/>
            <a:ext cx="5981701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3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</p:spPr>
            <p:txBody>
              <a:bodyPr>
                <a:normAutofit/>
              </a:bodyPr>
              <a:lstStyle/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2. จงเขียนทิศของแรงที่กระทำ ต่อประจุที่เคลื่อนที่ในสนามแม่เหล็กจากรูปต่อไปนี้</a:t>
                </a:r>
              </a:p>
              <a:p>
                <a:pPr marL="128016" lvl="1" indent="0">
                  <a:buNone/>
                </a:pP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แนวคำตอบ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ใช้มือขวาหาทิศทางของแรงที่กระทำต่อประจุได้ดังรูป โดยชี้นิ้วทั้งสี่ตามทิศทางของความเร็ว (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th-TH" sz="20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แล้ววนนิ้วทั้งสี่ไปหาทิศทางของสนามแม่เหล็ก (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th-TH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นิ้วหัวแม่มือจะชี้ทิศทางของแรง (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th-TH" sz="20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จะได้แรงกระทำต่ออนุภาคที่มีประจุไฟฟ้า ดังรูป</a:t>
                </a:r>
              </a:p>
              <a:p>
                <a:pPr marL="128016" lvl="1" indent="0">
                  <a:buNone/>
                </a:pP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  <a:blipFill rotWithShape="0">
                <a:blip r:embed="rId2"/>
                <a:stretch>
                  <a:fillRect l="-407" t="-1653" r="-145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37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คำถามตรวจสอบความเข้าใจ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21791" t="38021" r="23158" b="40625"/>
          <a:stretch/>
        </p:blipFill>
        <p:spPr>
          <a:xfrm>
            <a:off x="1765299" y="1270000"/>
            <a:ext cx="7162801" cy="15621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/>
          <a:srcRect l="21791" t="33333" r="22963" b="41667"/>
          <a:stretch/>
        </p:blipFill>
        <p:spPr>
          <a:xfrm>
            <a:off x="1739899" y="4368800"/>
            <a:ext cx="718820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3. การเคลื่อนที่ของอนุภาคที่มีประจุไฟฟ้าด้วยอัตราเร็วคงตัวในสนามแม่เหล็ก ประจุไฟฟ้าจะเคลื่อนที่ เป็นวงกลมในระนาบที่ตั้งฉากกับสนามแม่เหล็กเสมอ ดังรูป 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ข้อใดกล่าวถูกต้อง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ก. แรงแม่เหล็กมีทิศทางตั้งฉากกับสนามแม่เหล็กเสมอ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ข. อนุภาคมีประจุไฟฟ้าเป็นลบ 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38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คำถามตรวจสอบความเข้าใจ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9654" t="25173" r="41215" b="40278"/>
          <a:stretch/>
        </p:blipFill>
        <p:spPr>
          <a:xfrm>
            <a:off x="4749799" y="1676400"/>
            <a:ext cx="2489201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57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/>
              <a:t>แนวคำตอบ </a:t>
            </a:r>
          </a:p>
          <a:p>
            <a:pPr marL="128016" lvl="1" indent="0">
              <a:buNone/>
            </a:pPr>
            <a:r>
              <a:rPr lang="th-TH" sz="2800" dirty="0"/>
              <a:t>ก. ถูกต้อง เพราะ แรงแม่เหล็กมีทิศทางตั้งฉากกับสนามแม่เหล็กและตั้งฉากกับ ความเร็วของอนุภาคเสมอ ดังรูป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0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/>
              <a:t>ข. ไม่ถูกต้อง เพราะเมื่อใช้มือขวาหาทิศทางของแรงที่กระทำ กับอนุภาคที่เคลื่อนที่ด้วย ความเร็ว ในสนามแม่เหล็กที่มีทิศทางดังรูป อนุภาคต้องมีประจุเป็นบวก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39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คำถามตรวจสอบความเข้าใจ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9654" t="25694" r="41020" b="39236"/>
          <a:stretch/>
        </p:blipFill>
        <p:spPr>
          <a:xfrm>
            <a:off x="3996234" y="1714500"/>
            <a:ext cx="2116247" cy="2159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39068" t="40450" r="41020" b="25348"/>
          <a:stretch/>
        </p:blipFill>
        <p:spPr>
          <a:xfrm>
            <a:off x="7099299" y="4356100"/>
            <a:ext cx="259080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128260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กิจกรรมสาธิต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การเคลื่อนที่ของอิเล็กตรอนในสนามแม่เหล็กด้วยหลอดรังสีแคโทด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จุดประสงค์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1. อธิบายแนวการเคลื่อนที่ของอิเล็กตรอนในสนามแม่เหล็ก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เวลาที่ใช้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30 นาที </a:t>
            </a:r>
          </a:p>
          <a:p>
            <a:pPr marL="128016" lvl="1" indent="0">
              <a:buNone/>
            </a:pP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วัสดุและอุปกรณ์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1. หลอดรังสีแคโทด 1 หลอด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2. แหล่งจ่ายไฟฟ้ากระแสตรงโวลต์สูง 1 ชุด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3. แม่เหล็ก 1 อัน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4. สายไฟ 2 เส้น  	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</p:spTree>
    <p:extLst>
      <p:ext uri="{BB962C8B-B14F-4D97-AF65-F5344CB8AC3E}">
        <p14:creationId xmlns:p14="http://schemas.microsoft.com/office/powerpoint/2010/main" val="3605883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4. เมื่อมีกระแสไฟฟ้าผ่านลวดทองแดงที่วางตัวในแนวระดับระหว่างแท่งแม่เหล็กรูปเกือกม้า ดังรูป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ลวดทองแดงจะเคลื่อนที่ไปในทิศใด 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ใช้มือขวาหาทิศทางของแรงที่กระทำต่อลวดทองแดงมีทิศทางของแรง ดังรูป ทำให้ลวดทองแดง เคลื่อนที่ในทิศทางลง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40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คำถามตรวจสอบความเข้าใจ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42777" t="36632" r="45608" b="39757"/>
          <a:stretch/>
        </p:blipFill>
        <p:spPr>
          <a:xfrm>
            <a:off x="4838700" y="1670712"/>
            <a:ext cx="1511301" cy="17272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60151" t="33854" r="27843" b="39410"/>
          <a:stretch/>
        </p:blipFill>
        <p:spPr>
          <a:xfrm>
            <a:off x="3276599" y="4406900"/>
            <a:ext cx="1562101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6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5. ลวดตัวนำ สามเส้น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ef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วางตัวขนานกัน โดยลวด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อยู่กึ่งกลางระหว่าง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ab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ef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และมีกระแสไฟฟ้า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I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ผ่านแต่ละเส้นเท่ากันโดยมีทิศทาง ดังรูป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แรงที่กระทำต่อลวดแต่ละเส้นมีทิศทางใด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แนวคำตอบ พิจารณาแรงที่กระทำต่อลวดแต่ละเส้น โดยใช้แนวคิดว่า ลวดตัวนำ เส้นตรงสองเส้น วางขนานกัน มีกระแสไฟฟ้าในทิศทางเดียวกันจะมีแรงดึงดูดกัน แต่ถ้ามีกระแสไฟฟ้าในทิศทาง ตรงข้ามกันจะมีแรงผลักกัน จึงเกิดแรงกระทำต่อลวดแต่ละเส้น ดังรูป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41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คำถามตรวจสอบความเข้าใจ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8677" t="19618" r="39947" b="39062"/>
          <a:stretch/>
        </p:blipFill>
        <p:spPr>
          <a:xfrm>
            <a:off x="4178299" y="1689100"/>
            <a:ext cx="2781301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35" t="16262" r="31258" b="7022"/>
          <a:stretch/>
        </p:blipFill>
        <p:spPr>
          <a:xfrm>
            <a:off x="2374900" y="974191"/>
            <a:ext cx="5016500" cy="5633673"/>
          </a:xfrm>
          <a:prstGeom prst="rect">
            <a:avLst/>
          </a:prstGeom>
        </p:spPr>
      </p:pic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42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คำถามตรวจสอบความเข้าใจ 15.2</a:t>
            </a:r>
          </a:p>
        </p:txBody>
      </p:sp>
    </p:spTree>
    <p:extLst>
      <p:ext uri="{BB962C8B-B14F-4D97-AF65-F5344CB8AC3E}">
        <p14:creationId xmlns:p14="http://schemas.microsoft.com/office/powerpoint/2010/main" val="3880718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</p:spPr>
            <p:txBody>
              <a:bodyPr>
                <a:normAutofit/>
              </a:bodyPr>
              <a:lstStyle/>
              <a:p>
                <a:pPr marL="128016" lvl="1" indent="0">
                  <a:buNone/>
                </a:pPr>
                <a:r>
                  <a:rPr lang="th-TH" sz="2800" b="1" dirty="0">
                    <a:solidFill>
                      <a:srgbClr val="00B05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แบบฝึกหัด 15.2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1. อนุภาคที่มีประจุไฟฟ้า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เคลื่อนที่ด้วยความเร็ว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th-TH" sz="20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เข้าไปในสนามแม่เหล็ก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th-TH" sz="20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ดังรูป</a:t>
                </a: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en-US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ขนาดของแรงแม่เหล็กที่กระทำ ต่ออนุภาคนี้มีขนาดเท่าใด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วิธีทำ 	จากรูป อนุภาคที่มีประจุ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เคลื่อนที่บนระนาบกระดาษ มีทิศทางตั้งฉากกับสนามแม่เหล็ก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ขนาดของแรงแม่เหล็กที่กระทำ ต่ออนุภาค หาได้จากสมการ </a:t>
                </a:r>
                <a:endParaRPr lang="en-US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F = </a:t>
                </a:r>
                <a:r>
                  <a:rPr lang="en-US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qvB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ตอบ แรงแม่เหล็กที่กระทำ ต่ออนุภาคมีขนาด </a:t>
                </a:r>
                <a:r>
                  <a:rPr lang="en-US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qvB</a:t>
                </a: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  <a:blipFill rotWithShape="0">
                <a:blip r:embed="rId2"/>
                <a:stretch>
                  <a:fillRect l="-407" t="-1756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43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คำถามตรวจสอบความเข้าใจ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44436" t="34549" r="45706" b="45312"/>
          <a:stretch/>
        </p:blipFill>
        <p:spPr>
          <a:xfrm>
            <a:off x="5769863" y="1649983"/>
            <a:ext cx="1735837" cy="19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960628" y="965200"/>
                <a:ext cx="10482072" cy="5906824"/>
              </a:xfrm>
            </p:spPr>
            <p:txBody>
              <a:bodyPr>
                <a:normAutofit/>
              </a:bodyPr>
              <a:lstStyle/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2. อิเล็กตรอนตัวหนึ่งเคลื่อนที่ด้วยความเร็วคงตัวขนาด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× 10</a:t>
                </a:r>
                <a:r>
                  <a:rPr lang="th-TH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6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เมตรต่อวินาทีเข้าไปใน สนามแม่เหล็ก</a:t>
                </a:r>
                <a:r>
                  <a:rPr lang="th-TH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สม่ำ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เสมอขนาด 5.0 × 10</a:t>
                </a:r>
                <a:r>
                  <a:rPr lang="th-TH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-3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เทสลา ในทิศทางทำมุม 30 องศา กับสนามแม่เหล็ก ขนาดของแรงแม่เหล็กที่กระทำต่ออิเล็กตรอนมีค่าเท่าใด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วิธีทำ 	ขนาดของแรงที่กระทำ ต่ออิเล็กตรอน หาได้จากสมการ </a:t>
                </a:r>
                <a:endParaRPr lang="en-US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F = </a:t>
                </a:r>
                <a:r>
                  <a:rPr lang="en-US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qvBsin</a:t>
                </a:r>
                <a:r>
                  <a:rPr lang="el-GR" sz="2800" dirty="0">
                    <a:cs typeface="Angsana New" panose="02020603050405020304" pitchFamily="18" charset="-34"/>
                  </a:rPr>
                  <a:t>θ </a:t>
                </a:r>
                <a:endParaRPr lang="th-TH" sz="2800" dirty="0"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จากโจทย์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q = 1.6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-19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C 	   v = 2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6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m/s 	B = 5.0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-3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T </a:t>
                </a: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และ </a:t>
                </a:r>
                <a14:m>
                  <m:oMath xmlns:m="http://schemas.openxmlformats.org/officeDocument/2006/math">
                    <m:r>
                      <a:rPr lang="th-T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𝜃</m:t>
                    </m:r>
                  </m:oMath>
                </a14:m>
                <a:r>
                  <a:rPr lang="el-GR" sz="2800" dirty="0">
                    <a:cs typeface="Angsana New" panose="02020603050405020304" pitchFamily="18" charset="-34"/>
                  </a:rPr>
                  <a:t>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= 30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0</a:t>
                </a:r>
                <a:r>
                  <a:rPr lang="el-GR" sz="2800" dirty="0">
                    <a:cs typeface="Angsana New" panose="02020603050405020304" pitchFamily="18" charset="-34"/>
                  </a:rPr>
                  <a:t>  </a:t>
                </a:r>
                <a:endParaRPr lang="th-TH" sz="2800" dirty="0"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แทนค่า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F = (1.6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-19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)(2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6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)(5.0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-3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)(sin30˚) </a:t>
                </a: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จะได้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F = 8.0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-16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N </a:t>
                </a: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ตอบ แรงแม่เหล็กที่กระทำ ต่ออิเล็กตรอนเท่ากับ 8.0 × 10</a:t>
                </a:r>
                <a:r>
                  <a:rPr lang="th-TH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-16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นิว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ตัน</a:t>
                </a: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28" y="965200"/>
                <a:ext cx="10482072" cy="5906824"/>
              </a:xfrm>
              <a:blipFill rotWithShape="0">
                <a:blip r:embed="rId2"/>
                <a:stretch>
                  <a:fillRect l="-407" t="-1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44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</p:spTree>
    <p:extLst>
      <p:ext uri="{BB962C8B-B14F-4D97-AF65-F5344CB8AC3E}">
        <p14:creationId xmlns:p14="http://schemas.microsoft.com/office/powerpoint/2010/main" val="381202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</p:spPr>
            <p:txBody>
              <a:bodyPr>
                <a:normAutofit fontScale="92500" lnSpcReduction="20000"/>
              </a:bodyPr>
              <a:lstStyle/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3. ลวด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PQ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มวล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0 กรัม วางบนรางตัวนำ คู่ขนานในระนาบระดับที่ต่อกับวงจรไฟฟ้าและอยู่ใน สนามแม่เหล็กสม่ำเสมอที่มีขนาด 0.2 เทสลา ดังรูป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ถ้ามีกระแสไฟฟ้าผ่านลวดตัวนำ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5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แอมแปร์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ก. ลวดนี้จะเคลื่อนที่ในทิศทางใด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ข. ลวดนี้มีความเร่งเท่าใด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วิธีทำ ก. ใช้มือขวาหาทิศทางของแรงที่กระทำต่อลวดตัวนำ ที่มีกระแสไฟฟ้าผ่านและอยู่ใน สนามแม่เหล็กจะได้ทิศทางการเคลื่อนที่ของลวด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PQ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ไปทางขวามือ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ข. หาขนาดของแรงจากสมการ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F = </a:t>
                </a:r>
                <a:r>
                  <a:rPr lang="en-US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IlBsin</a:t>
                </a:r>
                <a:r>
                  <a:rPr lang="el-GR" sz="2800" dirty="0">
                    <a:cs typeface="Angsana New" panose="02020603050405020304" pitchFamily="18" charset="-34"/>
                  </a:rPr>
                  <a:t>θ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จากโจทย์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I = 4 A     l = 5.0 × 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-2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m   B = 0.2 T 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และ </a:t>
                </a:r>
                <a14:m>
                  <m:oMath xmlns:m="http://schemas.openxmlformats.org/officeDocument/2006/math">
                    <m:r>
                      <a:rPr lang="th-TH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𝜃</m:t>
                    </m:r>
                  </m:oMath>
                </a14:m>
                <a:r>
                  <a:rPr lang="el-GR" sz="2800" dirty="0">
                    <a:cs typeface="Angsana New" panose="02020603050405020304" pitchFamily="18" charset="-34"/>
                  </a:rPr>
                  <a:t>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= 90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0</a:t>
                </a:r>
                <a:r>
                  <a:rPr lang="el-GR" sz="2800" dirty="0">
                    <a:cs typeface="Angsana New" panose="02020603050405020304" pitchFamily="18" charset="-34"/>
                  </a:rPr>
                  <a:t> </a:t>
                </a:r>
                <a:endParaRPr lang="th-TH" sz="2800" dirty="0"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จะได้ 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F = (4)(5.0×10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-2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)(0.2)sin90˚ </a:t>
                </a: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F = 4×10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-2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N </a:t>
                </a: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 หาความเร่งของลวดตัวนำ จากกฎการเคลื่อนที่ข้อที่สองของ</a:t>
                </a:r>
                <a:r>
                  <a:rPr lang="th-TH" sz="2800" dirty="0" err="1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นิว</a:t>
                </a: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ตัน </a:t>
                </a:r>
                <a:endParaRPr lang="en-US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F = ma </a:t>
                </a: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     4 ×10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-2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 = (20×10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-3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)(a) </a:t>
                </a:r>
              </a:p>
              <a:p>
                <a:pPr marL="128016" lvl="1" indent="0">
                  <a:buNone/>
                </a:pP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a = 2 m/s</a:t>
                </a:r>
                <a:r>
                  <a:rPr lang="en-US" sz="2800" baseline="30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2</a:t>
                </a:r>
                <a:r>
                  <a:rPr lang="en-US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endParaRPr lang="th-TH" sz="28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ตอบ 	ก. ลวดนี้จะเคลื่อนที่ในทิศทางไปทางขวามือ </a:t>
                </a:r>
              </a:p>
              <a:p>
                <a:pPr marL="128016" lvl="1" indent="0">
                  <a:buNone/>
                </a:pPr>
                <a:r>
                  <a:rPr lang="th-TH" sz="2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ข. ลวดนี้มีความเร่งเท่ากับ 2 เมตรต่อวินาทีกำลังสอง </a:t>
                </a:r>
                <a:endParaRPr lang="th-TH" sz="2800" b="1" dirty="0">
                  <a:solidFill>
                    <a:srgbClr val="C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28" y="838200"/>
                <a:ext cx="10482072" cy="5906824"/>
              </a:xfrm>
              <a:blipFill rotWithShape="0">
                <a:blip r:embed="rId2"/>
                <a:stretch>
                  <a:fillRect l="-291" t="-2479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45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37994" t="40625" r="39264" b="47569"/>
          <a:stretch/>
        </p:blipFill>
        <p:spPr>
          <a:xfrm>
            <a:off x="5003799" y="1190549"/>
            <a:ext cx="4356101" cy="12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4. เมื่อกดสวิตซ์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S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ให้กระแสไฟฟ้าผ่านลวดตัวนำ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28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28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ที่แขวนขนานห่างกัน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และปลาย ลวดทั้งสองจุ่มใน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สารละลายอิ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เล็กโทร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ไลต์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ดังรูป</a:t>
            </a:r>
          </a:p>
          <a:p>
            <a:pPr marL="128016" lvl="1" indent="0">
              <a:buNone/>
            </a:pPr>
            <a:endParaRPr lang="en-US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ก. แรงกระทำ ต่อกันระหว่างลวดตัวนำ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28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28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เป็นแรงดึงดูด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หรือแรงผลัก เพราะเหตุใด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ข. ขนาดแรงกระทำ ต่อกันขึ้นกับกระแสไฟฟ้าอย่างไร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ค. กรณีใดที่ทำ ให้แรงบนลวดตัวนำ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28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28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มีค่าเท่ากัน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ตอบ 	ก. แรงที่เกิดขึ้นระหว่างลวดตัวนำ เป็นแรงผลัก ทำให้ลวดตัวนำ แยกออกจากกัน เนื่องจาก กระแสไฟฟ้าที่ผ่านลวดตัวนำขนาน มีทิศทางตรงข้ามกัน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ข. ขนาดของแรงกระทำ ระหว่างลวดตัวนำขึ้นกับกระแสไฟฟ้า โดยเปลี่ยนแปลงตามขนาด ของกระแสไฟฟ้า เช่นขนาดของกระแสไฟฟ้ามากขึ้น ขนาดของแรงกระทำ ระหว่าง ลวดตัวนำ จะมากขึ้นด้วย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ค. แรงบนลวดตัวนำ แต่ละเส้นมีค่าเท่ากันเสมอ เนื่องจากเป็นแรงคู่กิริยา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46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41410" t="22917" r="38873" b="37326"/>
          <a:stretch/>
        </p:blipFill>
        <p:spPr>
          <a:xfrm>
            <a:off x="8331201" y="1269999"/>
            <a:ext cx="2781300" cy="315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 อนุภาคที่มีประจุไฟฟ้า +3.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-19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เคลื่อนที่เข้าไปในบริเวณที่มีสนามแม่เหล็กขนาด 1.2 เทสลา ด้วยความเร็ว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.5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เมตรต่อวินาทีในทิศทางตั้งฉากกับสนามแม่เหล็ก จงหา ขนาดของแรงแม่เหล็กที่กระทำต่ออนุภาคนี้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47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22553" t="24906" r="30348" b="51698"/>
          <a:stretch/>
        </p:blipFill>
        <p:spPr>
          <a:xfrm>
            <a:off x="2274626" y="2617438"/>
            <a:ext cx="6558783" cy="18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64275" y="1066800"/>
            <a:ext cx="10678425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 อนุภาคที่มีประจุไฟฟ้าเคลื่อนที่ด้วยความเร็ว  2.0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 เมตรต่อวินาที ในทิศทางตั้งฉากกับสนามแม่เหล็กสม่ำเสมอขนาด 5.0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-2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เทสลา และมีแรงขนาด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-14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นิว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ตัน กระทำต่ออนุภาค จงหาขนาดของประจุไฟฟ้า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48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2777" t="41762" r="32908" b="21998"/>
          <a:stretch/>
        </p:blipFill>
        <p:spPr>
          <a:xfrm>
            <a:off x="2961564" y="2524836"/>
            <a:ext cx="5818040" cy="26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7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 อิเล็กตรอนตัวหนึ่งถูกทำ ให้เคลื่อนที่จากหยุดนิ่งด้วยความต่างศักย์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82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-2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โวลต์หลังจาก นั้นเข้าไปในสนามแม่เหล็กสม่ำเสมอขนาด 4.0 เทสลา โดยมีทิศทางการเคลื่อนที่ตั้งฉากกับ ทิศทางของสนามแม่เหล็ก จะมีขนาดของแรงกระทำ ต่ออิเล็กตรอนเท่าใด 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49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2667" t="18093" r="22240" b="11845"/>
          <a:stretch/>
        </p:blipFill>
        <p:spPr>
          <a:xfrm>
            <a:off x="2812474" y="2369759"/>
            <a:ext cx="6109853" cy="43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ตัวอย่างผลการทำกิจกรรม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1. เมื่อหลอดรังสีแคโทดทำงาน จะเห็นแนวการเคลื่อนที่ของอิเล็กตรอน หรือแนวสว่างเป็นเส้นตรงเกิดขึ้นระหว่างขั้วแคโทดและขั้วแอโนด ดังรูป 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2. เมื่อนำขั้วเหนือของแม่เหล็กเข้าใกล้แนวสว่าง แนวการเคลื่อนที่ของอิเล็กตรอนจะเบนไปจากแนวเดิม ถ้าสลับขั้วเป็นขั้วใต้แนวสว่างจะเบนไปเช่นกัน แต่จะเบนในทิศทางตรงข้ามกัน จากนั้นให้นำ ขั้วเหนือของแม่เหล็กเข้าใกล้แนวการเคลื่อนที่ของอิเล็กตรอน ในลักษณะที่ สนามแม่เหล็กมีทิศตั้งฉากกับแนวการเคลื่อนที่ของอิเล็กตรอนและมีทิศทางชี้เข้า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กิจกรรมสาธิต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การเคลื่อนที่ของอิเล็กตรอนในสนามแม่เหล็กด้วยหลอดรังสีแคโทด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9210" t="35764" r="30283" b="22396"/>
          <a:stretch/>
        </p:blipFill>
        <p:spPr>
          <a:xfrm>
            <a:off x="3771900" y="2162734"/>
            <a:ext cx="4673600" cy="27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4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8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 อนุภาคแอลฟามีมวล  6.68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-27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กิโลกรัม     และมีประจุ  +3.20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-19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เคลื่อนที่ด้วยความเร็ว 3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.2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เมตรต่อวินาทีในทิศทางตั้งฉากกับสนามแม่เหล็กสม่ำเสมอขนาด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.0 เทสลา เส้นทางการเคลื่อนที่ของอนุภาคแอลฟาเป็นวงกลมที่มีรัศมีเท่าใด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50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0824" t="39409" r="22055" b="25853"/>
          <a:stretch/>
        </p:blipFill>
        <p:spPr>
          <a:xfrm>
            <a:off x="2168115" y="2806890"/>
            <a:ext cx="7432097" cy="25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9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ดิวเทอรอน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ซึ่งเป็นนิวเคลียส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ของดิวเทอ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เรียมมีมวล 3.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-27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กิโลกรัม และประจุ +1.60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-19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เคลื่อนที่ด้วยความเร็ว 4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เมตรต่อวินาทีในทิศทางตั้งฉากกับสนามแม่เหล็กสม่ำเสมอ ทำให้เส้นทางการเคลื่อนที่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ของดิวเทอรอน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เป็นวงกลมรัศมี 10 เซนติเมตร จงหาขนาดของสนามแม่เหล็ก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51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แบบฝึกหัด 15.2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2966" t="43014" r="21761" b="8798"/>
          <a:stretch/>
        </p:blipFill>
        <p:spPr>
          <a:xfrm>
            <a:off x="2396381" y="2579427"/>
            <a:ext cx="7211644" cy="35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10. โปรตอนมีมวล 1.67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-27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กิโลกรัม และประจุ1.60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-19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เคลื่อนที่ด้วยความเร็ว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v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ในทิศ +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x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เข้าไปในสนามแม่เหล็กสม่ำเสมอขนาด 6.68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-5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เทสลา ซึ่งมีทิศขนานกับ แกน +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y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ทำให้โปรตอนเคลื่อนที่เป็นวงกลมรัศมี 20 เซนติเมตร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ก. การเคลื่อนที่เป็นวงกลมของโปรตอนอยู่ในระนาบใด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ข. ขนาดของ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v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มีค่าเท่าใด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52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0639" t="26471" r="29468" b="34830"/>
          <a:stretch/>
        </p:blipFill>
        <p:spPr>
          <a:xfrm>
            <a:off x="-1" y="3225353"/>
            <a:ext cx="6483927" cy="353630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33779" t="64061" r="33055" b="12132"/>
          <a:stretch/>
        </p:blipFill>
        <p:spPr>
          <a:xfrm>
            <a:off x="6664047" y="3905912"/>
            <a:ext cx="5500255" cy="22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11. ลวดตัวนำยาว 15 เซนติเมตร วางตัวในแนวแกน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x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โดยจุดกึ่งกลางอยู่ที่จุดกำเนิด ถ้ามีสนามแม่เหล็กสม่ำเสมอ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ในระนาบ </a:t>
            </a:r>
            <a:r>
              <a:rPr lang="en-US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xy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มีองค์ประกอบแนวแกน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x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y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เท่ากับ 0.40 และ 0.30 เทสลา ตามลำดับ เมื่อกระแสไฟฟ้า 6.0 แอมแปร์ผ่านขดลวดตัวนำ ในทิศ +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x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จงหาขนาดและทิศทางของแรงแม่เหล็กที่กระทำต่อลวดตัวนำ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53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5496" t="20588" r="35152" b="50428"/>
          <a:stretch/>
        </p:blipFill>
        <p:spPr>
          <a:xfrm>
            <a:off x="161364" y="2598857"/>
            <a:ext cx="5327547" cy="295788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35703" t="53309" r="35255" b="16176"/>
          <a:stretch/>
        </p:blipFill>
        <p:spPr>
          <a:xfrm>
            <a:off x="5660951" y="2598856"/>
            <a:ext cx="6185426" cy="36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6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12. ลวดตัวนำยาว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l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เส้นหนึ่งวางตั้งฉากกับสนามแม่เหล็กสม่ำเสมอขนาด 0.80 เทสลา เมื่อมีกระแสไฟฟ้า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I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ผ่านลวดตัวนำนี้ทำให้เกิดแรงต่อหนึ่งหน่วยความยาวที่กระทำต่อลวดตัวนำมีค่า 20 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นิว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ตันต่อเมตร จงหาค่าของ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I</a:t>
            </a:r>
          </a:p>
          <a:p>
            <a:pPr marL="128016" lvl="1" indent="0">
              <a:buNone/>
            </a:pPr>
            <a:endParaRPr lang="en-US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en-US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54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2809" t="43750" r="33085" b="19853"/>
          <a:stretch/>
        </p:blipFill>
        <p:spPr>
          <a:xfrm>
            <a:off x="1764134" y="2245659"/>
            <a:ext cx="6586490" cy="39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13. สนามแม่เหล็กสม่ำเสมอขนาด 0.40 เทสลา ผ่านลวดตัวนำ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ABCDE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มีทิศทางออกตั้งฉากกับกระดาษ ดังรูป ถ้า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DE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ยาว 10 เซนติเมตร ส่วน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BC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CD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ยาว 20 เซนติเมตร เมื่อมีกระแสไฟฟ้า 3.0 แอมแปร์ ผ่านเส้นลวดนี้จงหาขนาดและทิศทางแรงลัพธ์ของแรงแม่เหล็กที่กระทำต่อลวดตัวนำ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ABCDE</a:t>
            </a:r>
          </a:p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55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8597" t="45405" r="40216" b="31276"/>
          <a:stretch/>
        </p:blipFill>
        <p:spPr>
          <a:xfrm>
            <a:off x="0" y="2286001"/>
            <a:ext cx="3966882" cy="245481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33843" t="13971" r="32568" b="37676"/>
          <a:stretch/>
        </p:blipFill>
        <p:spPr>
          <a:xfrm>
            <a:off x="4245969" y="2259105"/>
            <a:ext cx="5625663" cy="455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1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5. อนุภาค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56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33843" t="61949" r="32568" b="8456"/>
          <a:stretch/>
        </p:blipFill>
        <p:spPr>
          <a:xfrm>
            <a:off x="-1" y="820270"/>
            <a:ext cx="6541872" cy="3240741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34050" t="28125" r="33912" b="42831"/>
          <a:stretch/>
        </p:blipFill>
        <p:spPr>
          <a:xfrm>
            <a:off x="430307" y="4061011"/>
            <a:ext cx="5266102" cy="26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567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65095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14. อนุภาคแอลฟามีประจุ +2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e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เคลื่อนที่จากจุด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ด้วยความเร็ว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v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เข้าไปในบริเวณที่มี สนามแม่เหล็ก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สม่ำ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เสมอ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v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มีทิศตั้งฉากกับ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แล้วออกจากสนามแม่เหล็กที่จุด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Q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 ให้เส้นทางการเคลื่อนที่ของอนุภาคแอลฟาในสนามแม่เหล็กเป็นครึ่งวงกลม ดังรูป ถ้าประจุต่อมวลของอนุภาคแอลฟาเท่ากับ 4.79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7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ต่อกิโลกรัม และสนามแม่เหล็ก มีขนาด 4.0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-6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เทสลา จงหาเวลาที่อนุภาคแอลฟาใช้ในการเคลื่อนที่จากจุด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ไปยังจุด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57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3843" t="18934" r="34015" b="55515"/>
          <a:stretch/>
        </p:blipFill>
        <p:spPr>
          <a:xfrm>
            <a:off x="309281" y="2870488"/>
            <a:ext cx="4182037" cy="18691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29399" t="42463" r="29364" b="16728"/>
          <a:stretch/>
        </p:blipFill>
        <p:spPr>
          <a:xfrm>
            <a:off x="4787153" y="2501153"/>
            <a:ext cx="6307938" cy="35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15. อิเล็กตรอนมีมวล 9.10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-31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กิโลกรัม และประจุ -1.60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-19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เคลื่อนที่ด้วยความเร็ว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v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เข้าไปในสนามไฟฟ้าสม่ำเสมอขนาด 4.0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นิว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ตันต่อคู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ระหว่างแผ่นคู่ขนานที่ยาว 4.0 เซนติเมตร และมีสนามแม่เหล็กสม่ำเสมอขนาด 0.50 เทสลา มีทิศทางดังรูป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ถ้าอิเล็กตรอนไม่มีการเบี่ยงเบนจากแนวเดิม จงหา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ก. ขนาดของความเร็วของอิเล็กตรอน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ข. เวลาที่อิเล็กตรอนใช้ในการเคลื่อนที่ตลอดความยาวของแผ่นคู่ขนานในหน่วยนาโนวินาที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58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8326" t="42164" r="42282" b="29094"/>
          <a:stretch/>
        </p:blipFill>
        <p:spPr>
          <a:xfrm>
            <a:off x="2944905" y="3797877"/>
            <a:ext cx="3536578" cy="29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86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1066800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59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29988" t="26532" r="28927" b="6866"/>
          <a:stretch/>
        </p:blipFill>
        <p:spPr>
          <a:xfrm>
            <a:off x="6012411" y="793107"/>
            <a:ext cx="6049601" cy="5513563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31099" t="45536" r="29012" b="12422"/>
          <a:stretch/>
        </p:blipFill>
        <p:spPr>
          <a:xfrm>
            <a:off x="0" y="793108"/>
            <a:ext cx="6422266" cy="38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9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838200"/>
            <a:ext cx="3619500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ตัวอย่างผลการทำกิจกรรม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สังเกตว่า แนวการเคลื่อนที่ของอิเล็กตรอนจะเบนโค้งลง ดังรูป ก. จากนั้นสลับขั้วแม่เหล็กเป็นขั้วใต้ เข้าใกล้แนวการเคลื่อนที่ของอิเล็กตรอน สนามแม่เหล็กมีทิศทางตั้งฉากกับแนวการเคลื่อนที่ ของอิเล็กตรอนและ มีทิศทางชี้ออก แนวการเคลื่อนที่ของอิเล็กตรอนจะเบนโค้งขึ้น ดังรูป ข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6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กิจกรรมสาธิต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การเคลื่อนที่ของอิเล็กตรอนในสนามแม่เหล็กด้วยหลอดรังสีแคโทด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23548" t="21355" r="23841" b="9895"/>
          <a:stretch/>
        </p:blipFill>
        <p:spPr>
          <a:xfrm>
            <a:off x="4772913" y="1277012"/>
            <a:ext cx="684530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552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10126472" cy="976884"/>
          </a:xfrm>
        </p:spPr>
        <p:txBody>
          <a:bodyPr>
            <a:noAutofit/>
          </a:bodyPr>
          <a:lstStyle/>
          <a:p>
            <a:pPr marL="128016" lvl="1" indent="0" algn="ctr">
              <a:buNone/>
            </a:pP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แบบฝึกท้ายบทที่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แม่เหล็กไฟฟ้า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42094" y="837304"/>
            <a:ext cx="10482072" cy="56782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16. โปรตอนมีมวล 1.67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-27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กิโลกรัม และประจุ1.60 × 10</a:t>
            </a:r>
            <a:r>
              <a:rPr lang="th-TH" sz="28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-19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คู</a:t>
            </a:r>
            <a:r>
              <a:rPr lang="th-TH" sz="2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ลอมบ์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ถูกเร่งจากหยุดนิ่งผ่านความต่างศักย์ 640 โวลต์ แล้วจึงเคลื่อนเข้าไปในบริเวณสนามแม่เหล็กสม่ำเสมอในทิศทาง ตั้งฉากกับสนามแม่เหล็กทำให้เส้นทางการเคลื่อนที่เป็นวงกลมรัศมี 4.0 เซนติเมตร จงหา ก. ขนาดของความเร็วของโปรตอน ข. ขนาดสนามแม่เหล็ก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60</a:t>
            </a:fld>
            <a:endParaRPr lang="th-TH" sz="2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29812" t="57487" r="33085" b="11029"/>
          <a:stretch/>
        </p:blipFill>
        <p:spPr>
          <a:xfrm>
            <a:off x="6083130" y="2577509"/>
            <a:ext cx="5984005" cy="2854842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31156" t="46140" r="29674" b="39522"/>
          <a:stretch/>
        </p:blipFill>
        <p:spPr>
          <a:xfrm>
            <a:off x="95127" y="2404315"/>
            <a:ext cx="6181109" cy="127210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/>
          <a:srcRect l="29812" t="35294" r="33085" b="41728"/>
          <a:stretch/>
        </p:blipFill>
        <p:spPr>
          <a:xfrm>
            <a:off x="95127" y="3676416"/>
            <a:ext cx="4827494" cy="16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หากอนุภาคที่มีประจุไฟฟ้าเคลื่อนที่ในบริเวณที่มีและไม่มีสนามแม่เหล็กจะมีแรงกระทำต่ออนุภาคหรือไม่ อย่างไร </a:t>
            </a: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ลักษณะการเคลื่อนที่ของอนุภาคเป็นอย่างไร 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7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10000" r="49018" b="68958"/>
          <a:stretch/>
        </p:blipFill>
        <p:spPr>
          <a:xfrm>
            <a:off x="592327" y="2228850"/>
            <a:ext cx="4006158" cy="337185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41875" r="15728" b="34375"/>
          <a:stretch/>
        </p:blipFill>
        <p:spPr>
          <a:xfrm>
            <a:off x="4486274" y="2228851"/>
            <a:ext cx="7419725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2456596"/>
            <a:ext cx="10482072" cy="4288427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สรุปได้ว่า การเคลื่อนที่ของอิเล็กตรอนเบนจากแนวเดิม แสดงว่ามีแรงกระทำ ต่ออิเล็กตรอน โดยแรงนี้เป็นแรงเนื่องจากสนามแม่เหล็กกระทำ ต่ออนุภาคที่ มีประจุไฟฟ้า เรียกว่า </a:t>
            </a:r>
            <a:r>
              <a:rPr lang="th-TH" sz="28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แรงแม่เหล็ก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8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751" r="12760" b="66368"/>
          <a:stretch/>
        </p:blipFill>
        <p:spPr>
          <a:xfrm>
            <a:off x="1937982" y="1301774"/>
            <a:ext cx="7287905" cy="36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60628" y="838200"/>
            <a:ext cx="10482072" cy="590682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/>
              <a:t>หากอนุภาคเคลื่อนที่เข้าสู่สนามแม่เหล็กตามสถานการณ์ข้างต้น แต่มีประจุไฟฟ้าบวก อนุภาคจะมีทิศทางการเคลื่อนที่เป็นอย่างไร </a:t>
            </a:r>
          </a:p>
          <a:p>
            <a:pPr marL="128016" lvl="1" indent="0">
              <a:buNone/>
            </a:pPr>
            <a:r>
              <a:rPr lang="th-TH" sz="2800" dirty="0"/>
              <a:t>	แนวคำตอบ การเคลื่อนที่ของอนุภาคที่มีประจุไฟฟ้าบวก จะเบนในทิศทางตรงข้ามกับแนวการ เคลื่อนที่ของอิเล็กตรอน</a:t>
            </a:r>
          </a:p>
          <a:p>
            <a:pPr marL="128016" lvl="1" indent="0">
              <a:buNone/>
            </a:pPr>
            <a:r>
              <a:rPr lang="th-TH" sz="2800" dirty="0"/>
              <a:t>	ครูยกสถานการณ์ประจุไฟฟ้าบวกเคลื่อนที่ในทิศทางตั้งฉากกับสนามแม่เหล็ก แล้วให้นักเรียนเขียน เวกเตอร์ความเร็วของประจุบวก และสนามแม่เหล็ก แล้วเขียนเวกเตอร์แทนแรงกระทำ </a:t>
            </a:r>
          </a:p>
          <a:p>
            <a:pPr marL="128016" lvl="1" indent="0">
              <a:buNone/>
            </a:pPr>
            <a:r>
              <a:rPr lang="th-TH" sz="2800" dirty="0"/>
              <a:t>	</a:t>
            </a:r>
            <a:endParaRPr lang="th-TH" sz="28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6562A74-74EA-4489-ACD5-14FCF72A8960}" type="slidenum"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9</a:t>
            </a:fld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24128" y="89916"/>
            <a:ext cx="9720072" cy="976884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15.2.1 แรงแม่เหล็กกระทำ ต่ออนุภาคที่มีประจุไฟฟ้า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2" t="9951" r="18388" b="76119"/>
          <a:stretch/>
        </p:blipFill>
        <p:spPr>
          <a:xfrm>
            <a:off x="592329" y="4469638"/>
            <a:ext cx="3297283" cy="204256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t="24278" r="17825" b="51443"/>
          <a:stretch/>
        </p:blipFill>
        <p:spPr>
          <a:xfrm>
            <a:off x="3889612" y="3412982"/>
            <a:ext cx="6579421" cy="3445018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398992" y="3713595"/>
            <a:ext cx="1022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ถามว่า ขนาดของแรงที่กระทำ ต่ออนุภาคที่มีประจุไฟฟ้าในสนามแม่เหล็ก ขึ้นอยู่กับปริมาณใดบ้าง</a:t>
            </a:r>
          </a:p>
        </p:txBody>
      </p:sp>
    </p:spTree>
    <p:extLst>
      <p:ext uri="{BB962C8B-B14F-4D97-AF65-F5344CB8AC3E}">
        <p14:creationId xmlns:p14="http://schemas.microsoft.com/office/powerpoint/2010/main" val="19072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อินทิกรัล">
  <a:themeElements>
    <a:clrScheme name="อินทิกรัล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อินทิกรัล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อินทิกรัล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993</TotalTime>
  <Words>5254</Words>
  <Application>Microsoft Office PowerPoint</Application>
  <PresentationFormat>แบบจอกว้าง</PresentationFormat>
  <Paragraphs>416</Paragraphs>
  <Slides>60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60</vt:i4>
      </vt:variant>
    </vt:vector>
  </HeadingPairs>
  <TitlesOfParts>
    <vt:vector size="69" baseType="lpstr">
      <vt:lpstr>Angsana New</vt:lpstr>
      <vt:lpstr>AngsanaUPC</vt:lpstr>
      <vt:lpstr>Calibri</vt:lpstr>
      <vt:lpstr>Cambria Math</vt:lpstr>
      <vt:lpstr>TH SarabunPSK</vt:lpstr>
      <vt:lpstr>Tw Cen MT</vt:lpstr>
      <vt:lpstr>Tw Cen MT Condensed</vt:lpstr>
      <vt:lpstr>Wingdings 3</vt:lpstr>
      <vt:lpstr>อินทิกรัล</vt:lpstr>
      <vt:lpstr>15.2 แรงแม่เหล็ก</vt:lpstr>
      <vt:lpstr>15.2 แรงแม่เหล็ก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กิจกรรมสาธิต การเคลื่อนที่ของอิเล็กตรอนในสนามแม่เหล็กด้วยหลอดรังสีแคโทด</vt:lpstr>
      <vt:lpstr>กิจกรรมสาธิต การเคลื่อนที่ของอิเล็กตรอนในสนามแม่เหล็กด้วยหลอดรังสีแคโทด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15.2.1 แรงแม่เหล็กกระทำ ต่ออนุภาคที่มีประจุไฟฟ้า</vt:lpstr>
      <vt:lpstr>15.2.2 แรงแม่เหล็กกระทำ ต่อลวดตัวนำ ที่มีกระแสไฟฟ้าผ่าน</vt:lpstr>
      <vt:lpstr>กิจกรรม 15.2 แรงกระทำต่อลวดตัวนำที่อยู่ในสนามแม่เหล็กขณะมีกระแสไฟฟ้าผ่าน</vt:lpstr>
      <vt:lpstr>กิจกรรม 15.2 แรงกระทำต่อลวดตัวนำที่อยู่ในสนามแม่เหล็กขณะมีกระแสไฟฟ้าผ่าน</vt:lpstr>
      <vt:lpstr>กิจกรรม 15.2 แรงกระทำต่อลวดตัวนำที่อยู่ในสนามแม่เหล็กขณะมีกระแสไฟฟ้าผ่าน</vt:lpstr>
      <vt:lpstr>กิจกรรม 15.2 แรงกระทำต่อลวดตัวนำที่อยู่ในสนามแม่เหล็กขณะมีกระแสไฟฟ้าผ่าน</vt:lpstr>
      <vt:lpstr>15.2.2 แรงแม่เหล็กกระทำ ต่อลวดตัวนำ ที่มีกระแสไฟฟ้าผ่าน</vt:lpstr>
      <vt:lpstr>15.2.2 แรงแม่เหล็กกระทำ ต่อลวดตัวนำ ที่มีกระแสไฟฟ้าผ่าน</vt:lpstr>
      <vt:lpstr>15.2.2 แรงแม่เหล็กกระทำ ต่อลวดตัวนำ ที่มีกระแสไฟฟ้าผ่าน</vt:lpstr>
      <vt:lpstr>15.2.3 แรงระหว่างลวดตัวนำ ที่มีกระแสไฟฟ้า</vt:lpstr>
      <vt:lpstr>กิจกรรมสาธิต แรงระหว่างลวดตัวนำ สองเส้นที่มีกระแสไฟฟ้าผ่าน</vt:lpstr>
      <vt:lpstr>กิจกรรมสาธิต แรงระหว่างลวดตัวนำ สองเส้นที่มีกระแสไฟฟ้าผ่าน</vt:lpstr>
      <vt:lpstr>15.2.3 แรงระหว่างลวดตัวนำ ที่มีกระแสไฟฟ้า</vt:lpstr>
      <vt:lpstr>15.2.3 แรงระหว่างลวดตัวนำ ที่มีกระแสไฟฟ้า</vt:lpstr>
      <vt:lpstr>15.2.3 แรงระหว่างลวดตัวนำ ที่มีกระแสไฟฟ้า</vt:lpstr>
      <vt:lpstr>15.2.3 แรงระหว่างลวดตัวนำ ที่มีกระแสไฟฟ้า</vt:lpstr>
      <vt:lpstr>15.2.3 แรงระหว่างลวดตัวนำ ที่มีกระแสไฟฟ้า</vt:lpstr>
      <vt:lpstr>15.2.3 แรงระหว่างลวดตัวนำ ที่มีกระแสไฟฟ้า</vt:lpstr>
      <vt:lpstr>15.2.3 แรงระหว่างลวดตัวนำ ที่มีกระแสไฟฟ้า</vt:lpstr>
      <vt:lpstr>15.2.3 แรงระหว่างลวดตัวนำ ที่มีกระแสไฟฟ้า</vt:lpstr>
      <vt:lpstr>คำถามตรวจสอบความเข้าใจ 15.2</vt:lpstr>
      <vt:lpstr>คำถามตรวจสอบความเข้าใจ 15.2</vt:lpstr>
      <vt:lpstr>คำถามตรวจสอบความเข้าใจ 15.2</vt:lpstr>
      <vt:lpstr>คำถามตรวจสอบความเข้าใจ 15.2</vt:lpstr>
      <vt:lpstr>คำถามตรวจสอบความเข้าใจ 15.2</vt:lpstr>
      <vt:lpstr>คำถามตรวจสอบความเข้าใจ 15.2</vt:lpstr>
      <vt:lpstr>คำถามตรวจสอบความเข้าใจ 15.2</vt:lpstr>
      <vt:lpstr>แบบฝึกหัด 15.2</vt:lpstr>
      <vt:lpstr>แบบฝึกหัด 15.2</vt:lpstr>
      <vt:lpstr>แบบฝึกหัด 15.2</vt:lpstr>
      <vt:lpstr>แบบฝึกหัด 15.2</vt:lpstr>
      <vt:lpstr>แบบฝึกหัด 15.2</vt:lpstr>
      <vt:lpstr>แบบฝึกหัด 15.2</vt:lpstr>
      <vt:lpstr>แบบฝึกหัด 15.2</vt:lpstr>
      <vt:lpstr>แบบฝึกหัด 15.2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  <vt:lpstr>แบบฝึกท้ายบทที่ 15 เรื่อง แม่เหล็กไฟฟ้า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15 | แม่เหล็กและไฟฟ้า</dc:title>
  <dc:creator>Lenovo</dc:creator>
  <cp:lastModifiedBy>Administrator</cp:lastModifiedBy>
  <cp:revision>143</cp:revision>
  <dcterms:created xsi:type="dcterms:W3CDTF">2020-06-26T05:15:58Z</dcterms:created>
  <dcterms:modified xsi:type="dcterms:W3CDTF">2023-03-27T07:52:26Z</dcterms:modified>
</cp:coreProperties>
</file>