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83" r:id="rId2"/>
    <p:sldId id="384" r:id="rId3"/>
    <p:sldId id="318" r:id="rId4"/>
    <p:sldId id="319" r:id="rId5"/>
    <p:sldId id="322" r:id="rId6"/>
    <p:sldId id="385" r:id="rId7"/>
    <p:sldId id="325" r:id="rId8"/>
    <p:sldId id="326" r:id="rId9"/>
    <p:sldId id="300" r:id="rId10"/>
    <p:sldId id="320" r:id="rId11"/>
    <p:sldId id="327" r:id="rId12"/>
    <p:sldId id="321" r:id="rId13"/>
    <p:sldId id="328" r:id="rId14"/>
    <p:sldId id="330" r:id="rId15"/>
    <p:sldId id="331" r:id="rId16"/>
    <p:sldId id="333" r:id="rId17"/>
    <p:sldId id="332" r:id="rId18"/>
    <p:sldId id="334" r:id="rId19"/>
    <p:sldId id="311" r:id="rId20"/>
    <p:sldId id="336" r:id="rId21"/>
    <p:sldId id="335" r:id="rId22"/>
    <p:sldId id="344" r:id="rId23"/>
    <p:sldId id="386" r:id="rId24"/>
    <p:sldId id="337" r:id="rId25"/>
    <p:sldId id="389" r:id="rId26"/>
    <p:sldId id="343" r:id="rId27"/>
    <p:sldId id="387" r:id="rId28"/>
    <p:sldId id="338" r:id="rId29"/>
    <p:sldId id="388" r:id="rId30"/>
    <p:sldId id="339" r:id="rId31"/>
    <p:sldId id="341" r:id="rId32"/>
    <p:sldId id="346" r:id="rId33"/>
    <p:sldId id="347" r:id="rId34"/>
    <p:sldId id="348" r:id="rId35"/>
    <p:sldId id="395" r:id="rId36"/>
    <p:sldId id="349" r:id="rId37"/>
    <p:sldId id="350" r:id="rId38"/>
    <p:sldId id="351" r:id="rId39"/>
    <p:sldId id="405" r:id="rId40"/>
    <p:sldId id="353" r:id="rId41"/>
    <p:sldId id="396" r:id="rId42"/>
    <p:sldId id="354" r:id="rId43"/>
    <p:sldId id="397" r:id="rId44"/>
    <p:sldId id="398" r:id="rId45"/>
    <p:sldId id="399" r:id="rId46"/>
    <p:sldId id="400" r:id="rId47"/>
    <p:sldId id="401" r:id="rId48"/>
    <p:sldId id="402" r:id="rId49"/>
    <p:sldId id="406" r:id="rId50"/>
    <p:sldId id="355" r:id="rId51"/>
    <p:sldId id="408" r:id="rId52"/>
    <p:sldId id="356" r:id="rId53"/>
    <p:sldId id="407" r:id="rId54"/>
    <p:sldId id="403" r:id="rId55"/>
    <p:sldId id="409" r:id="rId56"/>
    <p:sldId id="357" r:id="rId57"/>
    <p:sldId id="358" r:id="rId58"/>
    <p:sldId id="359" r:id="rId59"/>
    <p:sldId id="360" r:id="rId60"/>
    <p:sldId id="361" r:id="rId61"/>
    <p:sldId id="362" r:id="rId62"/>
    <p:sldId id="363" r:id="rId63"/>
    <p:sldId id="364" r:id="rId64"/>
    <p:sldId id="365" r:id="rId65"/>
    <p:sldId id="390" r:id="rId66"/>
    <p:sldId id="391" r:id="rId67"/>
    <p:sldId id="392" r:id="rId68"/>
    <p:sldId id="366" r:id="rId69"/>
    <p:sldId id="393" r:id="rId70"/>
    <p:sldId id="367" r:id="rId71"/>
    <p:sldId id="368" r:id="rId72"/>
    <p:sldId id="369" r:id="rId73"/>
    <p:sldId id="394" r:id="rId74"/>
    <p:sldId id="370" r:id="rId75"/>
    <p:sldId id="371" r:id="rId76"/>
    <p:sldId id="372" r:id="rId77"/>
    <p:sldId id="373" r:id="rId78"/>
    <p:sldId id="374" r:id="rId79"/>
    <p:sldId id="375" r:id="rId80"/>
    <p:sldId id="376" r:id="rId81"/>
    <p:sldId id="377" r:id="rId82"/>
    <p:sldId id="378" r:id="rId83"/>
    <p:sldId id="379" r:id="rId84"/>
    <p:sldId id="380" r:id="rId85"/>
    <p:sldId id="382" r:id="rId86"/>
    <p:sldId id="381" r:id="rId87"/>
  </p:sldIdLst>
  <p:sldSz cx="9144000" cy="5143500" type="screen16x9"/>
  <p:notesSz cx="6858000" cy="9144000"/>
  <p:defaultTextStyle>
    <a:defPPr>
      <a:defRPr lang="th-TH"/>
    </a:defPPr>
    <a:lvl1pPr marL="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46D"/>
    <a:srgbClr val="231F20"/>
    <a:srgbClr val="82B8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สไตล์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ไม่มีสไตล์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684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08/09/66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1295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08/09/66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10626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08/09/66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05820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08/09/66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25790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08/09/66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8858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08/09/66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70049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08/09/66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43664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08/09/66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1937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08/09/66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2312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08/09/66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64415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08/09/66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6290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1BEA5-078B-4D49-91C1-75E2BF13CBBF}" type="datetimeFigureOut">
              <a:rPr lang="th-TH" smtClean="0"/>
              <a:t>08/09/66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5163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microsoft.com/office/2007/relationships/hdphoto" Target="../media/hdphoto1.wdp"/><Relationship Id="rId7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3.png"/><Relationship Id="rId9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1.wdp"/><Relationship Id="rId7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1.wdp"/><Relationship Id="rId7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1.wdp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1.wdp"/><Relationship Id="rId7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hdphoto" Target="../media/hdphoto1.wdp"/><Relationship Id="rId7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hdphoto" Target="../media/hdphoto1.wdp"/><Relationship Id="rId7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hdphoto" Target="../media/hdphoto1.wdp"/><Relationship Id="rId7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1.wdp"/><Relationship Id="rId7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microsoft.com/office/2007/relationships/hdphoto" Target="../media/hdphoto1.wdp"/><Relationship Id="rId7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8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microsoft.com/office/2007/relationships/hdphoto" Target="../media/hdphoto1.wdp"/><Relationship Id="rId7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88.png"/><Relationship Id="rId4" Type="http://schemas.openxmlformats.org/officeDocument/2006/relationships/image" Target="../media/image3.png"/><Relationship Id="rId9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9.png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8.png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2.png"/><Relationship Id="rId4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3.gif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172ECE0B-C92D-4523-99DF-677F4D4968F1}"/>
              </a:ext>
            </a:extLst>
          </p:cNvPr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>
              <a:extLst>
                <a:ext uri="{FF2B5EF4-FFF2-40B4-BE49-F238E27FC236}">
                  <a16:creationId xmlns:a16="http://schemas.microsoft.com/office/drawing/2014/main" id="{5F9784D8-1722-4A9C-9BAE-DF4C46F48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8E597C5F-9DC3-4CA6-944E-4402DF8D40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BA24B265-C16C-4E08-8583-4852AE6B54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75873">
            <a:off x="5615875" y="523466"/>
            <a:ext cx="722607" cy="722607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6D44B94E-0EDB-4AA7-A9A6-A419953988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47849">
            <a:off x="3911052" y="291821"/>
            <a:ext cx="722607" cy="722607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E2AC2A08-D0D2-4D32-9C22-9851F53028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987">
            <a:off x="295528" y="4050131"/>
            <a:ext cx="722607" cy="722607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3680165-CC96-47C0-8E5F-F4D49AF2CC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30452">
            <a:off x="265538" y="305668"/>
            <a:ext cx="722607" cy="722607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DB440777-50E1-4A84-B5B9-329A370D15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0576">
            <a:off x="6780600" y="921668"/>
            <a:ext cx="722607" cy="722607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63883A17-01D2-4DF7-A05A-E7090374EC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987">
            <a:off x="231295" y="2712801"/>
            <a:ext cx="722607" cy="722607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A5D7986B-44E2-4AFF-9B70-3603C9C579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162">
            <a:off x="1556304" y="4086767"/>
            <a:ext cx="722607" cy="722607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EF8F50F7-D6AB-407F-BFA6-1D841B5E9D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045">
            <a:off x="2208135" y="231924"/>
            <a:ext cx="722607" cy="722607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A0A10A5E-65AD-4468-B590-EE8EC43A19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7385">
            <a:off x="8019519" y="471395"/>
            <a:ext cx="722607" cy="722607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D65C34BE-DF88-4A0C-B29E-032BD70A01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8436">
            <a:off x="5964852" y="2416926"/>
            <a:ext cx="722607" cy="722607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A58098FB-342B-44A9-893C-4AAF14A614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8580">
            <a:off x="4183274" y="3929028"/>
            <a:ext cx="722607" cy="722607"/>
          </a:xfrm>
          <a:prstGeom prst="rect">
            <a:avLst/>
          </a:prstGeom>
        </p:spPr>
      </p:pic>
      <p:grpSp>
        <p:nvGrpSpPr>
          <p:cNvPr id="19" name="Group 48">
            <a:extLst>
              <a:ext uri="{FF2B5EF4-FFF2-40B4-BE49-F238E27FC236}">
                <a16:creationId xmlns:a16="http://schemas.microsoft.com/office/drawing/2014/main" id="{FA318AA8-04F3-4492-8455-3669DD01032A}"/>
              </a:ext>
            </a:extLst>
          </p:cNvPr>
          <p:cNvGrpSpPr/>
          <p:nvPr/>
        </p:nvGrpSpPr>
        <p:grpSpPr>
          <a:xfrm rot="20788243">
            <a:off x="6817063" y="1415757"/>
            <a:ext cx="2315135" cy="2140856"/>
            <a:chOff x="8479089" y="1262387"/>
            <a:chExt cx="6147593" cy="5684813"/>
          </a:xfrm>
        </p:grpSpPr>
        <p:grpSp>
          <p:nvGrpSpPr>
            <p:cNvPr id="20" name="Group 49">
              <a:extLst>
                <a:ext uri="{FF2B5EF4-FFF2-40B4-BE49-F238E27FC236}">
                  <a16:creationId xmlns:a16="http://schemas.microsoft.com/office/drawing/2014/main" id="{E3728E12-AD96-4711-8F5D-0AA0320EABEF}"/>
                </a:ext>
              </a:extLst>
            </p:cNvPr>
            <p:cNvGrpSpPr/>
            <p:nvPr/>
          </p:nvGrpSpPr>
          <p:grpSpPr>
            <a:xfrm rot="20275744" flipH="1">
              <a:off x="9114364" y="4275293"/>
              <a:ext cx="965714" cy="1155036"/>
              <a:chOff x="5704433" y="717502"/>
              <a:chExt cx="7365528" cy="8809481"/>
            </a:xfrm>
          </p:grpSpPr>
          <p:sp>
            <p:nvSpPr>
              <p:cNvPr id="109" name="Freeform: Shape 138">
                <a:extLst>
                  <a:ext uri="{FF2B5EF4-FFF2-40B4-BE49-F238E27FC236}">
                    <a16:creationId xmlns:a16="http://schemas.microsoft.com/office/drawing/2014/main" id="{CFD3DCE8-C76A-485C-A931-E7198892D9CD}"/>
                  </a:ext>
                </a:extLst>
              </p:cNvPr>
              <p:cNvSpPr/>
              <p:nvPr/>
            </p:nvSpPr>
            <p:spPr>
              <a:xfrm>
                <a:off x="11674968" y="8268753"/>
                <a:ext cx="765879" cy="1258230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438150">
                    <a:moveTo>
                      <a:pt x="0" y="0"/>
                    </a:moveTo>
                    <a:lnTo>
                      <a:pt x="19050" y="438150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Freeform: Shape 139">
                <a:extLst>
                  <a:ext uri="{FF2B5EF4-FFF2-40B4-BE49-F238E27FC236}">
                    <a16:creationId xmlns:a16="http://schemas.microsoft.com/office/drawing/2014/main" id="{29817222-1948-437F-9F70-8276D4110787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Freeform: Shape 140">
                <a:extLst>
                  <a:ext uri="{FF2B5EF4-FFF2-40B4-BE49-F238E27FC236}">
                    <a16:creationId xmlns:a16="http://schemas.microsoft.com/office/drawing/2014/main" id="{80906915-AEDB-4B9D-8D54-02B51DFE7D25}"/>
                  </a:ext>
                </a:extLst>
              </p:cNvPr>
              <p:cNvSpPr/>
              <p:nvPr/>
            </p:nvSpPr>
            <p:spPr>
              <a:xfrm>
                <a:off x="5704433" y="5540923"/>
                <a:ext cx="793232" cy="589649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25" h="205332">
                    <a:moveTo>
                      <a:pt x="157232" y="0"/>
                    </a:moveTo>
                    <a:lnTo>
                      <a:pt x="0" y="205332"/>
                    </a:lnTo>
                    <a:lnTo>
                      <a:pt x="276225" y="157707"/>
                    </a:lnTo>
                    <a:lnTo>
                      <a:pt x="15723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Freeform: Shape 141">
                <a:extLst>
                  <a:ext uri="{FF2B5EF4-FFF2-40B4-BE49-F238E27FC236}">
                    <a16:creationId xmlns:a16="http://schemas.microsoft.com/office/drawing/2014/main" id="{4088219F-AB91-46CA-AFB3-E358CC4A0819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Freeform: Shape 142">
                <a:extLst>
                  <a:ext uri="{FF2B5EF4-FFF2-40B4-BE49-F238E27FC236}">
                    <a16:creationId xmlns:a16="http://schemas.microsoft.com/office/drawing/2014/main" id="{20D0528C-B1E0-4D4C-AFAA-B7C0BECF971B}"/>
                  </a:ext>
                </a:extLst>
              </p:cNvPr>
              <p:cNvSpPr/>
              <p:nvPr/>
            </p:nvSpPr>
            <p:spPr>
              <a:xfrm>
                <a:off x="10143209" y="2425829"/>
                <a:ext cx="2926752" cy="3993512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9175" h="1390650">
                    <a:moveTo>
                      <a:pt x="1019175" y="0"/>
                    </a:moveTo>
                    <a:lnTo>
                      <a:pt x="0" y="295275"/>
                    </a:lnTo>
                    <a:lnTo>
                      <a:pt x="19050" y="1390650"/>
                    </a:lnTo>
                    <a:lnTo>
                      <a:pt x="101917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Freeform: Shape 143">
                <a:extLst>
                  <a:ext uri="{FF2B5EF4-FFF2-40B4-BE49-F238E27FC236}">
                    <a16:creationId xmlns:a16="http://schemas.microsoft.com/office/drawing/2014/main" id="{D439BE15-590A-4A24-A00B-7972B8E6867B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Freeform: Shape 144">
                <a:extLst>
                  <a:ext uri="{FF2B5EF4-FFF2-40B4-BE49-F238E27FC236}">
                    <a16:creationId xmlns:a16="http://schemas.microsoft.com/office/drawing/2014/main" id="{C65802EF-4C13-4650-8494-0BFB74A7A632}"/>
                  </a:ext>
                </a:extLst>
              </p:cNvPr>
              <p:cNvSpPr/>
              <p:nvPr/>
            </p:nvSpPr>
            <p:spPr>
              <a:xfrm>
                <a:off x="7708809" y="717502"/>
                <a:ext cx="2543812" cy="6236443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171700">
                    <a:moveTo>
                      <a:pt x="0" y="914400"/>
                    </a:moveTo>
                    <a:lnTo>
                      <a:pt x="871538" y="0"/>
                    </a:lnTo>
                    <a:cubicBezTo>
                      <a:pt x="876300" y="723900"/>
                      <a:pt x="881063" y="1447800"/>
                      <a:pt x="885825" y="2171700"/>
                    </a:cubicBezTo>
                    <a:lnTo>
                      <a:pt x="0" y="91440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" name="Group 50">
              <a:extLst>
                <a:ext uri="{FF2B5EF4-FFF2-40B4-BE49-F238E27FC236}">
                  <a16:creationId xmlns:a16="http://schemas.microsoft.com/office/drawing/2014/main" id="{73B1E73D-9D7E-4F27-919D-D02479C9B041}"/>
                </a:ext>
              </a:extLst>
            </p:cNvPr>
            <p:cNvGrpSpPr/>
            <p:nvPr/>
          </p:nvGrpSpPr>
          <p:grpSpPr>
            <a:xfrm rot="20275744" flipH="1">
              <a:off x="8479089" y="5341625"/>
              <a:ext cx="1416763" cy="1605575"/>
              <a:chOff x="5365048" y="479821"/>
              <a:chExt cx="8036930" cy="9108010"/>
            </a:xfrm>
          </p:grpSpPr>
          <p:sp>
            <p:nvSpPr>
              <p:cNvPr id="102" name="Freeform: Shape 131">
                <a:extLst>
                  <a:ext uri="{FF2B5EF4-FFF2-40B4-BE49-F238E27FC236}">
                    <a16:creationId xmlns:a16="http://schemas.microsoft.com/office/drawing/2014/main" id="{D05059CC-D907-40AF-8457-15C11D7ADBDB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Freeform: Shape 132">
                <a:extLst>
                  <a:ext uri="{FF2B5EF4-FFF2-40B4-BE49-F238E27FC236}">
                    <a16:creationId xmlns:a16="http://schemas.microsoft.com/office/drawing/2014/main" id="{F1111805-3D06-4097-B388-C1CCD23C508B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Freeform: Shape 133">
                <a:extLst>
                  <a:ext uri="{FF2B5EF4-FFF2-40B4-BE49-F238E27FC236}">
                    <a16:creationId xmlns:a16="http://schemas.microsoft.com/office/drawing/2014/main" id="{4CFC90C2-A538-40C7-A12B-18A3F1611567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Freeform: Shape 134">
                <a:extLst>
                  <a:ext uri="{FF2B5EF4-FFF2-40B4-BE49-F238E27FC236}">
                    <a16:creationId xmlns:a16="http://schemas.microsoft.com/office/drawing/2014/main" id="{6C066E4A-ADE4-4BB7-8509-2EE63412F2C3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Freeform: Shape 135">
                <a:extLst>
                  <a:ext uri="{FF2B5EF4-FFF2-40B4-BE49-F238E27FC236}">
                    <a16:creationId xmlns:a16="http://schemas.microsoft.com/office/drawing/2014/main" id="{B6D6B3A9-6C75-4650-AF13-575D6FD8C9EE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Freeform: Shape 136">
                <a:extLst>
                  <a:ext uri="{FF2B5EF4-FFF2-40B4-BE49-F238E27FC236}">
                    <a16:creationId xmlns:a16="http://schemas.microsoft.com/office/drawing/2014/main" id="{7460609E-2923-4DE2-9010-CD8F6BD545A6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Freeform: Shape 137">
                <a:extLst>
                  <a:ext uri="{FF2B5EF4-FFF2-40B4-BE49-F238E27FC236}">
                    <a16:creationId xmlns:a16="http://schemas.microsoft.com/office/drawing/2014/main" id="{F08EFBF4-FF10-433A-A34C-48BFF2AF7469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51">
              <a:extLst>
                <a:ext uri="{FF2B5EF4-FFF2-40B4-BE49-F238E27FC236}">
                  <a16:creationId xmlns:a16="http://schemas.microsoft.com/office/drawing/2014/main" id="{FB3D3101-7FE4-463F-A0B0-FF13511D8B4B}"/>
                </a:ext>
              </a:extLst>
            </p:cNvPr>
            <p:cNvGrpSpPr/>
            <p:nvPr/>
          </p:nvGrpSpPr>
          <p:grpSpPr>
            <a:xfrm rot="20275744" flipH="1">
              <a:off x="10278521" y="5974428"/>
              <a:ext cx="496268" cy="512648"/>
              <a:chOff x="5365048" y="1982197"/>
              <a:chExt cx="7362621" cy="7605634"/>
            </a:xfrm>
          </p:grpSpPr>
          <p:sp>
            <p:nvSpPr>
              <p:cNvPr id="95" name="Freeform: Shape 124">
                <a:extLst>
                  <a:ext uri="{FF2B5EF4-FFF2-40B4-BE49-F238E27FC236}">
                    <a16:creationId xmlns:a16="http://schemas.microsoft.com/office/drawing/2014/main" id="{34300026-087F-43B0-A74E-D42D12E33203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Freeform: Shape 125">
                <a:extLst>
                  <a:ext uri="{FF2B5EF4-FFF2-40B4-BE49-F238E27FC236}">
                    <a16:creationId xmlns:a16="http://schemas.microsoft.com/office/drawing/2014/main" id="{E39157E3-7ED4-4D27-BBB1-B8E241455A21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Freeform: Shape 126">
                <a:extLst>
                  <a:ext uri="{FF2B5EF4-FFF2-40B4-BE49-F238E27FC236}">
                    <a16:creationId xmlns:a16="http://schemas.microsoft.com/office/drawing/2014/main" id="{0D1C8E58-3270-4A47-93B9-2F419C52C302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Freeform: Shape 127">
                <a:extLst>
                  <a:ext uri="{FF2B5EF4-FFF2-40B4-BE49-F238E27FC236}">
                    <a16:creationId xmlns:a16="http://schemas.microsoft.com/office/drawing/2014/main" id="{BDB05CB8-FD23-40CA-863F-9F7E0A067C8E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Freeform: Shape 128">
                <a:extLst>
                  <a:ext uri="{FF2B5EF4-FFF2-40B4-BE49-F238E27FC236}">
                    <a16:creationId xmlns:a16="http://schemas.microsoft.com/office/drawing/2014/main" id="{03DF7281-FE98-4893-971D-47CD4881E043}"/>
                  </a:ext>
                </a:extLst>
              </p:cNvPr>
              <p:cNvSpPr/>
              <p:nvPr/>
            </p:nvSpPr>
            <p:spPr>
              <a:xfrm>
                <a:off x="9871173" y="3444023"/>
                <a:ext cx="1940058" cy="2975318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  <a:gd name="connsiteX0" fmla="*/ 1247497 w 1247497"/>
                  <a:gd name="connsiteY0" fmla="*/ 0 h 1024830"/>
                  <a:gd name="connsiteX1" fmla="*/ 0 w 1247497"/>
                  <a:gd name="connsiteY1" fmla="*/ 277330 h 1024830"/>
                  <a:gd name="connsiteX2" fmla="*/ 113780 w 1247497"/>
                  <a:gd name="connsiteY2" fmla="*/ 1024830 h 1024830"/>
                  <a:gd name="connsiteX3" fmla="*/ 1247497 w 1247497"/>
                  <a:gd name="connsiteY3" fmla="*/ 0 h 1024830"/>
                  <a:gd name="connsiteX0" fmla="*/ 675581 w 675581"/>
                  <a:gd name="connsiteY0" fmla="*/ 0 h 1036087"/>
                  <a:gd name="connsiteX1" fmla="*/ 0 w 675581"/>
                  <a:gd name="connsiteY1" fmla="*/ 288587 h 1036087"/>
                  <a:gd name="connsiteX2" fmla="*/ 113780 w 675581"/>
                  <a:gd name="connsiteY2" fmla="*/ 1036087 h 1036087"/>
                  <a:gd name="connsiteX3" fmla="*/ 675581 w 675581"/>
                  <a:gd name="connsiteY3" fmla="*/ 0 h 103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581" h="1036087">
                    <a:moveTo>
                      <a:pt x="675581" y="0"/>
                    </a:moveTo>
                    <a:lnTo>
                      <a:pt x="0" y="288587"/>
                    </a:lnTo>
                    <a:lnTo>
                      <a:pt x="113780" y="1036087"/>
                    </a:lnTo>
                    <a:lnTo>
                      <a:pt x="675581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Freeform: Shape 129">
                <a:extLst>
                  <a:ext uri="{FF2B5EF4-FFF2-40B4-BE49-F238E27FC236}">
                    <a16:creationId xmlns:a16="http://schemas.microsoft.com/office/drawing/2014/main" id="{363675AC-9A71-4B1A-97F0-32B5F823796A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Freeform: Shape 130">
                <a:extLst>
                  <a:ext uri="{FF2B5EF4-FFF2-40B4-BE49-F238E27FC236}">
                    <a16:creationId xmlns:a16="http://schemas.microsoft.com/office/drawing/2014/main" id="{C538B2EE-AEDA-4525-ABE1-F16126B38142}"/>
                  </a:ext>
                </a:extLst>
              </p:cNvPr>
              <p:cNvSpPr/>
              <p:nvPr/>
            </p:nvSpPr>
            <p:spPr>
              <a:xfrm>
                <a:off x="7708809" y="1982197"/>
                <a:ext cx="2543813" cy="4971750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  <a:gd name="connsiteX0" fmla="*/ 0 w 993639"/>
                  <a:gd name="connsiteY0" fmla="*/ 595440 h 1852740"/>
                  <a:gd name="connsiteX1" fmla="*/ 993498 w 993639"/>
                  <a:gd name="connsiteY1" fmla="*/ 0 h 1852740"/>
                  <a:gd name="connsiteX2" fmla="*/ 885825 w 993639"/>
                  <a:gd name="connsiteY2" fmla="*/ 1852740 h 1852740"/>
                  <a:gd name="connsiteX3" fmla="*/ 0 w 993639"/>
                  <a:gd name="connsiteY3" fmla="*/ 595440 h 1852740"/>
                  <a:gd name="connsiteX0" fmla="*/ 0 w 885825"/>
                  <a:gd name="connsiteY0" fmla="*/ 473999 h 1731299"/>
                  <a:gd name="connsiteX1" fmla="*/ 784851 w 885825"/>
                  <a:gd name="connsiteY1" fmla="*/ 0 h 1731299"/>
                  <a:gd name="connsiteX2" fmla="*/ 885825 w 885825"/>
                  <a:gd name="connsiteY2" fmla="*/ 1731299 h 1731299"/>
                  <a:gd name="connsiteX3" fmla="*/ 0 w 885825"/>
                  <a:gd name="connsiteY3" fmla="*/ 473999 h 17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1731299">
                    <a:moveTo>
                      <a:pt x="0" y="473999"/>
                    </a:moveTo>
                    <a:lnTo>
                      <a:pt x="784851" y="0"/>
                    </a:lnTo>
                    <a:cubicBezTo>
                      <a:pt x="789613" y="723900"/>
                      <a:pt x="881063" y="1007399"/>
                      <a:pt x="885825" y="1731299"/>
                    </a:cubicBezTo>
                    <a:lnTo>
                      <a:pt x="0" y="473999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3" name="Group 52">
              <a:extLst>
                <a:ext uri="{FF2B5EF4-FFF2-40B4-BE49-F238E27FC236}">
                  <a16:creationId xmlns:a16="http://schemas.microsoft.com/office/drawing/2014/main" id="{79E77D9E-7E69-4E79-8CF3-C67C36FED726}"/>
                </a:ext>
              </a:extLst>
            </p:cNvPr>
            <p:cNvGrpSpPr/>
            <p:nvPr/>
          </p:nvGrpSpPr>
          <p:grpSpPr>
            <a:xfrm rot="20275744" flipH="1">
              <a:off x="11620616" y="3813253"/>
              <a:ext cx="1199247" cy="1359069"/>
              <a:chOff x="5365051" y="479822"/>
              <a:chExt cx="8036930" cy="9108006"/>
            </a:xfrm>
          </p:grpSpPr>
          <p:sp>
            <p:nvSpPr>
              <p:cNvPr id="88" name="Freeform: Shape 117">
                <a:extLst>
                  <a:ext uri="{FF2B5EF4-FFF2-40B4-BE49-F238E27FC236}">
                    <a16:creationId xmlns:a16="http://schemas.microsoft.com/office/drawing/2014/main" id="{588DFA42-490C-4C42-A9CE-DFAF6A1FE07B}"/>
                  </a:ext>
                </a:extLst>
              </p:cNvPr>
              <p:cNvSpPr/>
              <p:nvPr/>
            </p:nvSpPr>
            <p:spPr>
              <a:xfrm>
                <a:off x="11674978" y="8268752"/>
                <a:ext cx="1052698" cy="1319076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Freeform: Shape 118">
                <a:extLst>
                  <a:ext uri="{FF2B5EF4-FFF2-40B4-BE49-F238E27FC236}">
                    <a16:creationId xmlns:a16="http://schemas.microsoft.com/office/drawing/2014/main" id="{1DC5FB76-6E3B-4856-888B-A3EF144FD1D4}"/>
                  </a:ext>
                </a:extLst>
              </p:cNvPr>
              <p:cNvSpPr/>
              <p:nvPr/>
            </p:nvSpPr>
            <p:spPr>
              <a:xfrm>
                <a:off x="9107333" y="6879848"/>
                <a:ext cx="3333521" cy="1613813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Freeform: Shape 119">
                <a:extLst>
                  <a:ext uri="{FF2B5EF4-FFF2-40B4-BE49-F238E27FC236}">
                    <a16:creationId xmlns:a16="http://schemas.microsoft.com/office/drawing/2014/main" id="{23C81FA3-D168-4080-9F72-8759BC669B0A}"/>
                  </a:ext>
                </a:extLst>
              </p:cNvPr>
              <p:cNvSpPr/>
              <p:nvPr/>
            </p:nvSpPr>
            <p:spPr>
              <a:xfrm>
                <a:off x="5365051" y="5540920"/>
                <a:ext cx="1132614" cy="452887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Freeform: Shape 120">
                <a:extLst>
                  <a:ext uri="{FF2B5EF4-FFF2-40B4-BE49-F238E27FC236}">
                    <a16:creationId xmlns:a16="http://schemas.microsoft.com/office/drawing/2014/main" id="{8CDC283E-A900-465D-B529-3DF0E0338259}"/>
                  </a:ext>
                </a:extLst>
              </p:cNvPr>
              <p:cNvSpPr/>
              <p:nvPr/>
            </p:nvSpPr>
            <p:spPr>
              <a:xfrm>
                <a:off x="6149703" y="5215816"/>
                <a:ext cx="1586462" cy="2373445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Freeform: Shape 121">
                <a:extLst>
                  <a:ext uri="{FF2B5EF4-FFF2-40B4-BE49-F238E27FC236}">
                    <a16:creationId xmlns:a16="http://schemas.microsoft.com/office/drawing/2014/main" id="{DDF305DE-D624-40B5-AD9A-82300A13C6F7}"/>
                  </a:ext>
                </a:extLst>
              </p:cNvPr>
              <p:cNvSpPr/>
              <p:nvPr/>
            </p:nvSpPr>
            <p:spPr>
              <a:xfrm>
                <a:off x="9871175" y="2566273"/>
                <a:ext cx="3530806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Freeform: Shape 122">
                <a:extLst>
                  <a:ext uri="{FF2B5EF4-FFF2-40B4-BE49-F238E27FC236}">
                    <a16:creationId xmlns:a16="http://schemas.microsoft.com/office/drawing/2014/main" id="{F5758CF1-41CC-44CA-821B-705EA9008EBD}"/>
                  </a:ext>
                </a:extLst>
              </p:cNvPr>
              <p:cNvSpPr/>
              <p:nvPr/>
            </p:nvSpPr>
            <p:spPr>
              <a:xfrm>
                <a:off x="7585443" y="3324704"/>
                <a:ext cx="2667181" cy="4626400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Freeform: Shape 123">
                <a:extLst>
                  <a:ext uri="{FF2B5EF4-FFF2-40B4-BE49-F238E27FC236}">
                    <a16:creationId xmlns:a16="http://schemas.microsoft.com/office/drawing/2014/main" id="{3816D598-03C0-4208-B4FB-E417A1A3DC06}"/>
                  </a:ext>
                </a:extLst>
              </p:cNvPr>
              <p:cNvSpPr/>
              <p:nvPr/>
            </p:nvSpPr>
            <p:spPr>
              <a:xfrm>
                <a:off x="7708807" y="479822"/>
                <a:ext cx="2543816" cy="6474125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4" name="Group 53">
              <a:extLst>
                <a:ext uri="{FF2B5EF4-FFF2-40B4-BE49-F238E27FC236}">
                  <a16:creationId xmlns:a16="http://schemas.microsoft.com/office/drawing/2014/main" id="{39F4F2A0-769F-4A60-A01A-000C82D24ED4}"/>
                </a:ext>
              </a:extLst>
            </p:cNvPr>
            <p:cNvGrpSpPr/>
            <p:nvPr/>
          </p:nvGrpSpPr>
          <p:grpSpPr>
            <a:xfrm rot="20073958" flipH="1">
              <a:off x="10116519" y="4915091"/>
              <a:ext cx="1567652" cy="1079675"/>
              <a:chOff x="3667032" y="1708483"/>
              <a:chExt cx="8105829" cy="5582653"/>
            </a:xfrm>
          </p:grpSpPr>
          <p:sp>
            <p:nvSpPr>
              <p:cNvPr id="81" name="Freeform: Shape 110">
                <a:extLst>
                  <a:ext uri="{FF2B5EF4-FFF2-40B4-BE49-F238E27FC236}">
                    <a16:creationId xmlns:a16="http://schemas.microsoft.com/office/drawing/2014/main" id="{E64C23FE-8FD2-48B4-9B5C-784C82DE341E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Freeform: Shape 111">
                <a:extLst>
                  <a:ext uri="{FF2B5EF4-FFF2-40B4-BE49-F238E27FC236}">
                    <a16:creationId xmlns:a16="http://schemas.microsoft.com/office/drawing/2014/main" id="{249A1380-A83F-4222-9D97-3603BFC71AE3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Freeform: Shape 112">
                <a:extLst>
                  <a:ext uri="{FF2B5EF4-FFF2-40B4-BE49-F238E27FC236}">
                    <a16:creationId xmlns:a16="http://schemas.microsoft.com/office/drawing/2014/main" id="{F9C908D4-D5AD-4399-8FBC-4CCC16C7EDFF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Freeform: Shape 113">
                <a:extLst>
                  <a:ext uri="{FF2B5EF4-FFF2-40B4-BE49-F238E27FC236}">
                    <a16:creationId xmlns:a16="http://schemas.microsoft.com/office/drawing/2014/main" id="{7AA5107F-CC76-4962-B080-1EEC962A0897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Freeform: Shape 114">
                <a:extLst>
                  <a:ext uri="{FF2B5EF4-FFF2-40B4-BE49-F238E27FC236}">
                    <a16:creationId xmlns:a16="http://schemas.microsoft.com/office/drawing/2014/main" id="{029225A4-D361-493D-A343-83283174E6FF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Freeform: Shape 115">
                <a:extLst>
                  <a:ext uri="{FF2B5EF4-FFF2-40B4-BE49-F238E27FC236}">
                    <a16:creationId xmlns:a16="http://schemas.microsoft.com/office/drawing/2014/main" id="{A1D86B15-8CB4-44F0-94AA-5037F1DB80DF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Freeform: Shape 116">
                <a:extLst>
                  <a:ext uri="{FF2B5EF4-FFF2-40B4-BE49-F238E27FC236}">
                    <a16:creationId xmlns:a16="http://schemas.microsoft.com/office/drawing/2014/main" id="{E91730CC-25B7-42FA-9CE5-5C159D65D8BE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5" name="Group 54">
              <a:extLst>
                <a:ext uri="{FF2B5EF4-FFF2-40B4-BE49-F238E27FC236}">
                  <a16:creationId xmlns:a16="http://schemas.microsoft.com/office/drawing/2014/main" id="{74ED31CD-CAD6-41AF-BB30-757A2B64FA1B}"/>
                </a:ext>
              </a:extLst>
            </p:cNvPr>
            <p:cNvGrpSpPr/>
            <p:nvPr/>
          </p:nvGrpSpPr>
          <p:grpSpPr>
            <a:xfrm rot="20073958" flipH="1">
              <a:off x="10286237" y="3877079"/>
              <a:ext cx="981094" cy="675699"/>
              <a:chOff x="3667032" y="1708483"/>
              <a:chExt cx="8105829" cy="5582653"/>
            </a:xfrm>
          </p:grpSpPr>
          <p:sp>
            <p:nvSpPr>
              <p:cNvPr id="74" name="Freeform: Shape 103">
                <a:extLst>
                  <a:ext uri="{FF2B5EF4-FFF2-40B4-BE49-F238E27FC236}">
                    <a16:creationId xmlns:a16="http://schemas.microsoft.com/office/drawing/2014/main" id="{1F2E0292-086E-4A38-93DD-9833E18B8FB2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Freeform: Shape 104">
                <a:extLst>
                  <a:ext uri="{FF2B5EF4-FFF2-40B4-BE49-F238E27FC236}">
                    <a16:creationId xmlns:a16="http://schemas.microsoft.com/office/drawing/2014/main" id="{126F9632-86EE-4ABB-8909-295F20A31D7E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Freeform: Shape 105">
                <a:extLst>
                  <a:ext uri="{FF2B5EF4-FFF2-40B4-BE49-F238E27FC236}">
                    <a16:creationId xmlns:a16="http://schemas.microsoft.com/office/drawing/2014/main" id="{A3E51EA2-0E62-41D9-99DE-146135542FEC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Freeform: Shape 106">
                <a:extLst>
                  <a:ext uri="{FF2B5EF4-FFF2-40B4-BE49-F238E27FC236}">
                    <a16:creationId xmlns:a16="http://schemas.microsoft.com/office/drawing/2014/main" id="{0024EBEE-3F7B-4801-AE42-6A1BCB3C720A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Freeform: Shape 107">
                <a:extLst>
                  <a:ext uri="{FF2B5EF4-FFF2-40B4-BE49-F238E27FC236}">
                    <a16:creationId xmlns:a16="http://schemas.microsoft.com/office/drawing/2014/main" id="{2D5470BE-0FC2-4F12-B783-BECE8794749B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Freeform: Shape 108">
                <a:extLst>
                  <a:ext uri="{FF2B5EF4-FFF2-40B4-BE49-F238E27FC236}">
                    <a16:creationId xmlns:a16="http://schemas.microsoft.com/office/drawing/2014/main" id="{D964DAE1-2E74-409C-9B81-AE61564D52C7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Freeform: Shape 109">
                <a:extLst>
                  <a:ext uri="{FF2B5EF4-FFF2-40B4-BE49-F238E27FC236}">
                    <a16:creationId xmlns:a16="http://schemas.microsoft.com/office/drawing/2014/main" id="{C30ACD03-92D3-47BF-A85A-4B47185856A0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6" name="Group 55">
              <a:extLst>
                <a:ext uri="{FF2B5EF4-FFF2-40B4-BE49-F238E27FC236}">
                  <a16:creationId xmlns:a16="http://schemas.microsoft.com/office/drawing/2014/main" id="{60755DB3-1443-4073-9C0A-B126DD91EFDD}"/>
                </a:ext>
              </a:extLst>
            </p:cNvPr>
            <p:cNvGrpSpPr/>
            <p:nvPr/>
          </p:nvGrpSpPr>
          <p:grpSpPr>
            <a:xfrm rot="20275744" flipH="1">
              <a:off x="10178216" y="1637990"/>
              <a:ext cx="1416763" cy="1605575"/>
              <a:chOff x="5365048" y="479821"/>
              <a:chExt cx="8036930" cy="9108010"/>
            </a:xfrm>
          </p:grpSpPr>
          <p:sp>
            <p:nvSpPr>
              <p:cNvPr id="67" name="Freeform: Shape 96">
                <a:extLst>
                  <a:ext uri="{FF2B5EF4-FFF2-40B4-BE49-F238E27FC236}">
                    <a16:creationId xmlns:a16="http://schemas.microsoft.com/office/drawing/2014/main" id="{AC424517-9178-4BB1-A14E-346C536CE077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Freeform: Shape 97">
                <a:extLst>
                  <a:ext uri="{FF2B5EF4-FFF2-40B4-BE49-F238E27FC236}">
                    <a16:creationId xmlns:a16="http://schemas.microsoft.com/office/drawing/2014/main" id="{532D0131-3A30-4951-9847-41DE283172A0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Freeform: Shape 98">
                <a:extLst>
                  <a:ext uri="{FF2B5EF4-FFF2-40B4-BE49-F238E27FC236}">
                    <a16:creationId xmlns:a16="http://schemas.microsoft.com/office/drawing/2014/main" id="{E981DFDD-CE49-4F51-BFAB-F7A136785C8E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Freeform: Shape 99">
                <a:extLst>
                  <a:ext uri="{FF2B5EF4-FFF2-40B4-BE49-F238E27FC236}">
                    <a16:creationId xmlns:a16="http://schemas.microsoft.com/office/drawing/2014/main" id="{C8FDEDA1-3CEF-48A6-8E28-A4C1E19D5A31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Freeform: Shape 100">
                <a:extLst>
                  <a:ext uri="{FF2B5EF4-FFF2-40B4-BE49-F238E27FC236}">
                    <a16:creationId xmlns:a16="http://schemas.microsoft.com/office/drawing/2014/main" id="{850D6D22-950B-433C-A083-6B5DDB9CD195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Freeform: Shape 101">
                <a:extLst>
                  <a:ext uri="{FF2B5EF4-FFF2-40B4-BE49-F238E27FC236}">
                    <a16:creationId xmlns:a16="http://schemas.microsoft.com/office/drawing/2014/main" id="{2B0F287F-1131-45C6-80A8-D54C2D250963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Freeform: Shape 102">
                <a:extLst>
                  <a:ext uri="{FF2B5EF4-FFF2-40B4-BE49-F238E27FC236}">
                    <a16:creationId xmlns:a16="http://schemas.microsoft.com/office/drawing/2014/main" id="{B818D38B-3423-4830-817C-BE078C92550D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" name="Group 56">
              <a:extLst>
                <a:ext uri="{FF2B5EF4-FFF2-40B4-BE49-F238E27FC236}">
                  <a16:creationId xmlns:a16="http://schemas.microsoft.com/office/drawing/2014/main" id="{08FE955F-17AD-4249-A982-9CA19DB41CBD}"/>
                </a:ext>
              </a:extLst>
            </p:cNvPr>
            <p:cNvGrpSpPr/>
            <p:nvPr/>
          </p:nvGrpSpPr>
          <p:grpSpPr>
            <a:xfrm rot="20275744" flipH="1">
              <a:off x="11852978" y="2424207"/>
              <a:ext cx="1074020" cy="1217154"/>
              <a:chOff x="5365048" y="479821"/>
              <a:chExt cx="8036930" cy="9108010"/>
            </a:xfrm>
          </p:grpSpPr>
          <p:sp>
            <p:nvSpPr>
              <p:cNvPr id="60" name="Freeform: Shape 89">
                <a:extLst>
                  <a:ext uri="{FF2B5EF4-FFF2-40B4-BE49-F238E27FC236}">
                    <a16:creationId xmlns:a16="http://schemas.microsoft.com/office/drawing/2014/main" id="{E605C12C-4856-4A0C-B09A-2D3FA05C99E0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Freeform: Shape 90">
                <a:extLst>
                  <a:ext uri="{FF2B5EF4-FFF2-40B4-BE49-F238E27FC236}">
                    <a16:creationId xmlns:a16="http://schemas.microsoft.com/office/drawing/2014/main" id="{D9D96522-CB4F-4F98-BACF-372E96B0B1C1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Freeform: Shape 91">
                <a:extLst>
                  <a:ext uri="{FF2B5EF4-FFF2-40B4-BE49-F238E27FC236}">
                    <a16:creationId xmlns:a16="http://schemas.microsoft.com/office/drawing/2014/main" id="{9B1A1AB6-C0C9-433D-980E-3A297DFD662B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Freeform: Shape 92">
                <a:extLst>
                  <a:ext uri="{FF2B5EF4-FFF2-40B4-BE49-F238E27FC236}">
                    <a16:creationId xmlns:a16="http://schemas.microsoft.com/office/drawing/2014/main" id="{684CC211-4FDA-43E4-86CE-E238F8B4F7AE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Freeform: Shape 93">
                <a:extLst>
                  <a:ext uri="{FF2B5EF4-FFF2-40B4-BE49-F238E27FC236}">
                    <a16:creationId xmlns:a16="http://schemas.microsoft.com/office/drawing/2014/main" id="{D848B967-1F19-4243-A36B-F25F37E072C7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Freeform: Shape 94">
                <a:extLst>
                  <a:ext uri="{FF2B5EF4-FFF2-40B4-BE49-F238E27FC236}">
                    <a16:creationId xmlns:a16="http://schemas.microsoft.com/office/drawing/2014/main" id="{61E20690-078F-410D-8CE5-4E140D4C7A2C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Freeform: Shape 95">
                <a:extLst>
                  <a:ext uri="{FF2B5EF4-FFF2-40B4-BE49-F238E27FC236}">
                    <a16:creationId xmlns:a16="http://schemas.microsoft.com/office/drawing/2014/main" id="{ED3E4877-0435-4AF0-A7E5-FA40E152D5D9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" name="Group 57">
              <a:extLst>
                <a:ext uri="{FF2B5EF4-FFF2-40B4-BE49-F238E27FC236}">
                  <a16:creationId xmlns:a16="http://schemas.microsoft.com/office/drawing/2014/main" id="{F43CA198-79EF-4B6C-BFE5-77FBA5B043CD}"/>
                </a:ext>
              </a:extLst>
            </p:cNvPr>
            <p:cNvGrpSpPr/>
            <p:nvPr/>
          </p:nvGrpSpPr>
          <p:grpSpPr>
            <a:xfrm rot="21043784" flipH="1">
              <a:off x="12949687" y="4848328"/>
              <a:ext cx="885221" cy="609671"/>
              <a:chOff x="3667032" y="1708483"/>
              <a:chExt cx="8105829" cy="5582653"/>
            </a:xfrm>
          </p:grpSpPr>
          <p:sp>
            <p:nvSpPr>
              <p:cNvPr id="53" name="Freeform: Shape 82">
                <a:extLst>
                  <a:ext uri="{FF2B5EF4-FFF2-40B4-BE49-F238E27FC236}">
                    <a16:creationId xmlns:a16="http://schemas.microsoft.com/office/drawing/2014/main" id="{C21A51CD-93F3-4E32-913C-B823AEE91ABB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Freeform: Shape 83">
                <a:extLst>
                  <a:ext uri="{FF2B5EF4-FFF2-40B4-BE49-F238E27FC236}">
                    <a16:creationId xmlns:a16="http://schemas.microsoft.com/office/drawing/2014/main" id="{22088419-028F-43D5-A339-5C03757F4D6A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Freeform: Shape 84">
                <a:extLst>
                  <a:ext uri="{FF2B5EF4-FFF2-40B4-BE49-F238E27FC236}">
                    <a16:creationId xmlns:a16="http://schemas.microsoft.com/office/drawing/2014/main" id="{C2F67877-4DF5-4CF9-8C82-4AB00D1ED31C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Freeform: Shape 85">
                <a:extLst>
                  <a:ext uri="{FF2B5EF4-FFF2-40B4-BE49-F238E27FC236}">
                    <a16:creationId xmlns:a16="http://schemas.microsoft.com/office/drawing/2014/main" id="{7F40A2C0-C56E-4519-92FB-2E52E71C3CDE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Freeform: Shape 86">
                <a:extLst>
                  <a:ext uri="{FF2B5EF4-FFF2-40B4-BE49-F238E27FC236}">
                    <a16:creationId xmlns:a16="http://schemas.microsoft.com/office/drawing/2014/main" id="{56EF07E2-0250-4666-B5E2-CF307B4A2F34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Freeform: Shape 87">
                <a:extLst>
                  <a:ext uri="{FF2B5EF4-FFF2-40B4-BE49-F238E27FC236}">
                    <a16:creationId xmlns:a16="http://schemas.microsoft.com/office/drawing/2014/main" id="{5D0A8BC1-899C-4568-B9FE-3A19ADEC7E9A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Freeform: Shape 88">
                <a:extLst>
                  <a:ext uri="{FF2B5EF4-FFF2-40B4-BE49-F238E27FC236}">
                    <a16:creationId xmlns:a16="http://schemas.microsoft.com/office/drawing/2014/main" id="{1D54B43C-D2DA-492C-935D-C2A2F6DF3216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9" name="Group 58">
              <a:extLst>
                <a:ext uri="{FF2B5EF4-FFF2-40B4-BE49-F238E27FC236}">
                  <a16:creationId xmlns:a16="http://schemas.microsoft.com/office/drawing/2014/main" id="{08E96EED-E045-45C8-AAAF-A70B90A07E04}"/>
                </a:ext>
              </a:extLst>
            </p:cNvPr>
            <p:cNvGrpSpPr/>
            <p:nvPr/>
          </p:nvGrpSpPr>
          <p:grpSpPr>
            <a:xfrm rot="21043784" flipH="1">
              <a:off x="9098407" y="3250270"/>
              <a:ext cx="740471" cy="509978"/>
              <a:chOff x="3667032" y="1708483"/>
              <a:chExt cx="8105829" cy="5582653"/>
            </a:xfrm>
          </p:grpSpPr>
          <p:sp>
            <p:nvSpPr>
              <p:cNvPr id="46" name="Freeform: Shape 75">
                <a:extLst>
                  <a:ext uri="{FF2B5EF4-FFF2-40B4-BE49-F238E27FC236}">
                    <a16:creationId xmlns:a16="http://schemas.microsoft.com/office/drawing/2014/main" id="{0899F359-8034-49EE-86F3-9D61115CCD27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Freeform: Shape 76">
                <a:extLst>
                  <a:ext uri="{FF2B5EF4-FFF2-40B4-BE49-F238E27FC236}">
                    <a16:creationId xmlns:a16="http://schemas.microsoft.com/office/drawing/2014/main" id="{DE51F8A5-1E2C-459B-9E11-72D11A244410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Freeform: Shape 77">
                <a:extLst>
                  <a:ext uri="{FF2B5EF4-FFF2-40B4-BE49-F238E27FC236}">
                    <a16:creationId xmlns:a16="http://schemas.microsoft.com/office/drawing/2014/main" id="{CA025C2C-BB2A-43DB-8584-6504E412755A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Freeform: Shape 78">
                <a:extLst>
                  <a:ext uri="{FF2B5EF4-FFF2-40B4-BE49-F238E27FC236}">
                    <a16:creationId xmlns:a16="http://schemas.microsoft.com/office/drawing/2014/main" id="{CC35DCA0-00A4-4F92-B0AD-54CB4DB69299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Freeform: Shape 79">
                <a:extLst>
                  <a:ext uri="{FF2B5EF4-FFF2-40B4-BE49-F238E27FC236}">
                    <a16:creationId xmlns:a16="http://schemas.microsoft.com/office/drawing/2014/main" id="{AA23007E-BE6E-4B32-A1D1-8B7717D96372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Freeform: Shape 80">
                <a:extLst>
                  <a:ext uri="{FF2B5EF4-FFF2-40B4-BE49-F238E27FC236}">
                    <a16:creationId xmlns:a16="http://schemas.microsoft.com/office/drawing/2014/main" id="{42A998EB-7E73-406F-B2A2-953BC99278B5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Freeform: Shape 81">
                <a:extLst>
                  <a:ext uri="{FF2B5EF4-FFF2-40B4-BE49-F238E27FC236}">
                    <a16:creationId xmlns:a16="http://schemas.microsoft.com/office/drawing/2014/main" id="{4D7C0341-FB9D-4174-AC11-C5C3E249E97D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0" name="Group 59">
              <a:extLst>
                <a:ext uri="{FF2B5EF4-FFF2-40B4-BE49-F238E27FC236}">
                  <a16:creationId xmlns:a16="http://schemas.microsoft.com/office/drawing/2014/main" id="{9DCB3805-6E7E-4C52-9715-C011DB745E56}"/>
                </a:ext>
              </a:extLst>
            </p:cNvPr>
            <p:cNvGrpSpPr/>
            <p:nvPr/>
          </p:nvGrpSpPr>
          <p:grpSpPr>
            <a:xfrm rot="20275744" flipH="1">
              <a:off x="12999428" y="1262387"/>
              <a:ext cx="1627254" cy="1844118"/>
              <a:chOff x="5365048" y="479821"/>
              <a:chExt cx="8036930" cy="9108010"/>
            </a:xfrm>
          </p:grpSpPr>
          <p:sp>
            <p:nvSpPr>
              <p:cNvPr id="39" name="Freeform: Shape 68">
                <a:extLst>
                  <a:ext uri="{FF2B5EF4-FFF2-40B4-BE49-F238E27FC236}">
                    <a16:creationId xmlns:a16="http://schemas.microsoft.com/office/drawing/2014/main" id="{1DB86D15-0476-407B-9FC2-E8655B9DA9E3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Freeform: Shape 69">
                <a:extLst>
                  <a:ext uri="{FF2B5EF4-FFF2-40B4-BE49-F238E27FC236}">
                    <a16:creationId xmlns:a16="http://schemas.microsoft.com/office/drawing/2014/main" id="{16CA8C72-6CC9-4C1A-B25F-3736D0BD895A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Freeform: Shape 70">
                <a:extLst>
                  <a:ext uri="{FF2B5EF4-FFF2-40B4-BE49-F238E27FC236}">
                    <a16:creationId xmlns:a16="http://schemas.microsoft.com/office/drawing/2014/main" id="{6EAF2E89-2D41-47DB-864D-0673F5E21DCB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Freeform: Shape 71">
                <a:extLst>
                  <a:ext uri="{FF2B5EF4-FFF2-40B4-BE49-F238E27FC236}">
                    <a16:creationId xmlns:a16="http://schemas.microsoft.com/office/drawing/2014/main" id="{91E39D3E-B03A-400B-87EE-A1D76CFA89ED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Freeform: Shape 72">
                <a:extLst>
                  <a:ext uri="{FF2B5EF4-FFF2-40B4-BE49-F238E27FC236}">
                    <a16:creationId xmlns:a16="http://schemas.microsoft.com/office/drawing/2014/main" id="{E0974B83-B345-4FB4-BF9B-057728418FC4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: Shape 73">
                <a:extLst>
                  <a:ext uri="{FF2B5EF4-FFF2-40B4-BE49-F238E27FC236}">
                    <a16:creationId xmlns:a16="http://schemas.microsoft.com/office/drawing/2014/main" id="{9BA3B943-EA52-494F-84D1-82F5D3AD8077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Freeform: Shape 74">
                <a:extLst>
                  <a:ext uri="{FF2B5EF4-FFF2-40B4-BE49-F238E27FC236}">
                    <a16:creationId xmlns:a16="http://schemas.microsoft.com/office/drawing/2014/main" id="{602D2E79-CA49-492B-BF0F-40F4C6026379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1" name="Group 60">
              <a:extLst>
                <a:ext uri="{FF2B5EF4-FFF2-40B4-BE49-F238E27FC236}">
                  <a16:creationId xmlns:a16="http://schemas.microsoft.com/office/drawing/2014/main" id="{80CBD491-02DF-46A1-B720-6D4EBA570CC0}"/>
                </a:ext>
              </a:extLst>
            </p:cNvPr>
            <p:cNvGrpSpPr/>
            <p:nvPr/>
          </p:nvGrpSpPr>
          <p:grpSpPr>
            <a:xfrm rot="19361629" flipH="1">
              <a:off x="13519304" y="3604291"/>
              <a:ext cx="825203" cy="568334"/>
              <a:chOff x="3667032" y="1708483"/>
              <a:chExt cx="8105829" cy="5582653"/>
            </a:xfrm>
          </p:grpSpPr>
          <p:sp>
            <p:nvSpPr>
              <p:cNvPr id="32" name="Freeform: Shape 61">
                <a:extLst>
                  <a:ext uri="{FF2B5EF4-FFF2-40B4-BE49-F238E27FC236}">
                    <a16:creationId xmlns:a16="http://schemas.microsoft.com/office/drawing/2014/main" id="{0BC1BBD1-B89F-448E-A666-246ADE2ED30A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Freeform: Shape 62">
                <a:extLst>
                  <a:ext uri="{FF2B5EF4-FFF2-40B4-BE49-F238E27FC236}">
                    <a16:creationId xmlns:a16="http://schemas.microsoft.com/office/drawing/2014/main" id="{F40FB1EA-708F-4302-A31F-C1E3CA76D546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Freeform: Shape 63">
                <a:extLst>
                  <a:ext uri="{FF2B5EF4-FFF2-40B4-BE49-F238E27FC236}">
                    <a16:creationId xmlns:a16="http://schemas.microsoft.com/office/drawing/2014/main" id="{BA9573A3-725E-4740-9554-7B951B30E3B8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Freeform: Shape 64">
                <a:extLst>
                  <a:ext uri="{FF2B5EF4-FFF2-40B4-BE49-F238E27FC236}">
                    <a16:creationId xmlns:a16="http://schemas.microsoft.com/office/drawing/2014/main" id="{730E0B0D-FFB1-4F38-AA38-7E48DF3881A0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Freeform: Shape 65">
                <a:extLst>
                  <a:ext uri="{FF2B5EF4-FFF2-40B4-BE49-F238E27FC236}">
                    <a16:creationId xmlns:a16="http://schemas.microsoft.com/office/drawing/2014/main" id="{2A16D2F4-A413-4D40-854C-1503C9682948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Freeform: Shape 66">
                <a:extLst>
                  <a:ext uri="{FF2B5EF4-FFF2-40B4-BE49-F238E27FC236}">
                    <a16:creationId xmlns:a16="http://schemas.microsoft.com/office/drawing/2014/main" id="{35E945A6-0812-4911-9F84-B43E62976303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Freeform: Shape 67">
                <a:extLst>
                  <a:ext uri="{FF2B5EF4-FFF2-40B4-BE49-F238E27FC236}">
                    <a16:creationId xmlns:a16="http://schemas.microsoft.com/office/drawing/2014/main" id="{6CDD60D6-ACCE-4D0C-9BA2-A2AD7502E636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16" name="Group 145">
            <a:extLst>
              <a:ext uri="{FF2B5EF4-FFF2-40B4-BE49-F238E27FC236}">
                <a16:creationId xmlns:a16="http://schemas.microsoft.com/office/drawing/2014/main" id="{F00CF53D-0730-40D5-8A55-AF4BA5CACCE1}"/>
              </a:ext>
            </a:extLst>
          </p:cNvPr>
          <p:cNvGrpSpPr/>
          <p:nvPr/>
        </p:nvGrpSpPr>
        <p:grpSpPr>
          <a:xfrm>
            <a:off x="5105038" y="3465930"/>
            <a:ext cx="3963237" cy="1054698"/>
            <a:chOff x="3960971" y="2767117"/>
            <a:chExt cx="4267200" cy="1321489"/>
          </a:xfrm>
        </p:grpSpPr>
        <p:sp>
          <p:nvSpPr>
            <p:cNvPr id="117" name="Freeform: Shape 146">
              <a:extLst>
                <a:ext uri="{FF2B5EF4-FFF2-40B4-BE49-F238E27FC236}">
                  <a16:creationId xmlns:a16="http://schemas.microsoft.com/office/drawing/2014/main" id="{58AE33E1-2BCE-4206-B259-90B69C56213B}"/>
                </a:ext>
              </a:extLst>
            </p:cNvPr>
            <p:cNvSpPr/>
            <p:nvPr/>
          </p:nvSpPr>
          <p:spPr>
            <a:xfrm>
              <a:off x="4049553" y="3359522"/>
              <a:ext cx="4086225" cy="657225"/>
            </a:xfrm>
            <a:custGeom>
              <a:avLst/>
              <a:gdLst>
                <a:gd name="connsiteX0" fmla="*/ 3881914 w 4086225"/>
                <a:gd name="connsiteY0" fmla="*/ 86622 h 657225"/>
                <a:gd name="connsiteX1" fmla="*/ 2049304 w 4086225"/>
                <a:gd name="connsiteY1" fmla="*/ 319032 h 657225"/>
                <a:gd name="connsiteX2" fmla="*/ 2049304 w 4086225"/>
                <a:gd name="connsiteY2" fmla="*/ 313317 h 657225"/>
                <a:gd name="connsiteX3" fmla="*/ 210979 w 4086225"/>
                <a:gd name="connsiteY3" fmla="*/ 78050 h 657225"/>
                <a:gd name="connsiteX4" fmla="*/ 7144 w 4086225"/>
                <a:gd name="connsiteY4" fmla="*/ 603830 h 657225"/>
                <a:gd name="connsiteX5" fmla="*/ 1779746 w 4086225"/>
                <a:gd name="connsiteY5" fmla="*/ 375230 h 657225"/>
                <a:gd name="connsiteX6" fmla="*/ 2043589 w 4086225"/>
                <a:gd name="connsiteY6" fmla="*/ 643835 h 657225"/>
                <a:gd name="connsiteX7" fmla="*/ 2043589 w 4086225"/>
                <a:gd name="connsiteY7" fmla="*/ 652407 h 657225"/>
                <a:gd name="connsiteX8" fmla="*/ 2312194 w 4086225"/>
                <a:gd name="connsiteY8" fmla="*/ 383802 h 657225"/>
                <a:gd name="connsiteX9" fmla="*/ 4084796 w 4086225"/>
                <a:gd name="connsiteY9" fmla="*/ 612402 h 657225"/>
                <a:gd name="connsiteX10" fmla="*/ 3881914 w 4086225"/>
                <a:gd name="connsiteY10" fmla="*/ 86622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86225" h="657225">
                  <a:moveTo>
                    <a:pt x="3881914" y="86622"/>
                  </a:moveTo>
                  <a:cubicBezTo>
                    <a:pt x="3555206" y="-1960"/>
                    <a:pt x="2711291" y="-80065"/>
                    <a:pt x="2049304" y="319032"/>
                  </a:cubicBezTo>
                  <a:lnTo>
                    <a:pt x="2049304" y="313317"/>
                  </a:lnTo>
                  <a:cubicBezTo>
                    <a:pt x="1385411" y="-88638"/>
                    <a:pt x="538639" y="-9580"/>
                    <a:pt x="210979" y="78050"/>
                  </a:cubicBezTo>
                  <a:cubicBezTo>
                    <a:pt x="210979" y="78050"/>
                    <a:pt x="17621" y="294267"/>
                    <a:pt x="7144" y="603830"/>
                  </a:cubicBezTo>
                  <a:lnTo>
                    <a:pt x="1779746" y="375230"/>
                  </a:lnTo>
                  <a:cubicBezTo>
                    <a:pt x="1779746" y="521915"/>
                    <a:pt x="1897856" y="640977"/>
                    <a:pt x="2043589" y="643835"/>
                  </a:cubicBezTo>
                  <a:lnTo>
                    <a:pt x="2043589" y="652407"/>
                  </a:lnTo>
                  <a:cubicBezTo>
                    <a:pt x="2192179" y="652407"/>
                    <a:pt x="2312194" y="532392"/>
                    <a:pt x="2312194" y="383802"/>
                  </a:cubicBezTo>
                  <a:lnTo>
                    <a:pt x="4084796" y="612402"/>
                  </a:lnTo>
                  <a:cubicBezTo>
                    <a:pt x="4076224" y="302840"/>
                    <a:pt x="3881914" y="86622"/>
                    <a:pt x="3881914" y="86622"/>
                  </a:cubicBez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18" name="Freeform: Shape 147">
              <a:extLst>
                <a:ext uri="{FF2B5EF4-FFF2-40B4-BE49-F238E27FC236}">
                  <a16:creationId xmlns:a16="http://schemas.microsoft.com/office/drawing/2014/main" id="{DB0F8BA8-60D9-4591-946D-4DCD70EFAB36}"/>
                </a:ext>
              </a:extLst>
            </p:cNvPr>
            <p:cNvSpPr/>
            <p:nvPr/>
          </p:nvSpPr>
          <p:spPr>
            <a:xfrm>
              <a:off x="3960971" y="3698081"/>
              <a:ext cx="4267200" cy="390525"/>
            </a:xfrm>
            <a:custGeom>
              <a:avLst/>
              <a:gdLst>
                <a:gd name="connsiteX0" fmla="*/ 2127409 w 4267200"/>
                <a:gd name="connsiteY0" fmla="*/ 389096 h 390525"/>
                <a:gd name="connsiteX1" fmla="*/ 1806416 w 4267200"/>
                <a:gd name="connsiteY1" fmla="*/ 120491 h 390525"/>
                <a:gd name="connsiteX2" fmla="*/ 51911 w 4267200"/>
                <a:gd name="connsiteY2" fmla="*/ 330041 h 390525"/>
                <a:gd name="connsiteX3" fmla="*/ 7144 w 4267200"/>
                <a:gd name="connsiteY3" fmla="*/ 294799 h 390525"/>
                <a:gd name="connsiteX4" fmla="*/ 7144 w 4267200"/>
                <a:gd name="connsiteY4" fmla="*/ 251936 h 390525"/>
                <a:gd name="connsiteX5" fmla="*/ 51911 w 4267200"/>
                <a:gd name="connsiteY5" fmla="*/ 216694 h 390525"/>
                <a:gd name="connsiteX6" fmla="*/ 1859756 w 4267200"/>
                <a:gd name="connsiteY6" fmla="*/ 7144 h 390525"/>
                <a:gd name="connsiteX7" fmla="*/ 1915954 w 4267200"/>
                <a:gd name="connsiteY7" fmla="*/ 65246 h 390525"/>
                <a:gd name="connsiteX8" fmla="*/ 2127409 w 4267200"/>
                <a:gd name="connsiteY8" fmla="*/ 275749 h 390525"/>
                <a:gd name="connsiteX9" fmla="*/ 2338864 w 4267200"/>
                <a:gd name="connsiteY9" fmla="*/ 65246 h 390525"/>
                <a:gd name="connsiteX10" fmla="*/ 2395061 w 4267200"/>
                <a:gd name="connsiteY10" fmla="*/ 7144 h 390525"/>
                <a:gd name="connsiteX11" fmla="*/ 4231482 w 4267200"/>
                <a:gd name="connsiteY11" fmla="*/ 216694 h 390525"/>
                <a:gd name="connsiteX12" fmla="*/ 4266724 w 4267200"/>
                <a:gd name="connsiteY12" fmla="*/ 251936 h 390525"/>
                <a:gd name="connsiteX13" fmla="*/ 4266724 w 4267200"/>
                <a:gd name="connsiteY13" fmla="*/ 294799 h 390525"/>
                <a:gd name="connsiteX14" fmla="*/ 4231482 w 4267200"/>
                <a:gd name="connsiteY14" fmla="*/ 330041 h 390525"/>
                <a:gd name="connsiteX15" fmla="*/ 2448401 w 4267200"/>
                <a:gd name="connsiteY15" fmla="*/ 120491 h 390525"/>
                <a:gd name="connsiteX16" fmla="*/ 2127409 w 4267200"/>
                <a:gd name="connsiteY16" fmla="*/ 389096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67200" h="390525">
                  <a:moveTo>
                    <a:pt x="2127409" y="389096"/>
                  </a:moveTo>
                  <a:cubicBezTo>
                    <a:pt x="1967389" y="389096"/>
                    <a:pt x="1834039" y="272891"/>
                    <a:pt x="1806416" y="120491"/>
                  </a:cubicBezTo>
                  <a:lnTo>
                    <a:pt x="51911" y="330041"/>
                  </a:lnTo>
                  <a:cubicBezTo>
                    <a:pt x="31909" y="330041"/>
                    <a:pt x="7144" y="313849"/>
                    <a:pt x="7144" y="294799"/>
                  </a:cubicBezTo>
                  <a:lnTo>
                    <a:pt x="7144" y="251936"/>
                  </a:lnTo>
                  <a:cubicBezTo>
                    <a:pt x="7144" y="231934"/>
                    <a:pt x="32861" y="216694"/>
                    <a:pt x="51911" y="216694"/>
                  </a:cubicBezTo>
                  <a:lnTo>
                    <a:pt x="1859756" y="7144"/>
                  </a:lnTo>
                  <a:cubicBezTo>
                    <a:pt x="1891189" y="7144"/>
                    <a:pt x="1915954" y="32861"/>
                    <a:pt x="1915954" y="65246"/>
                  </a:cubicBezTo>
                  <a:cubicBezTo>
                    <a:pt x="1915954" y="181451"/>
                    <a:pt x="2011204" y="275749"/>
                    <a:pt x="2127409" y="275749"/>
                  </a:cubicBezTo>
                  <a:cubicBezTo>
                    <a:pt x="2243614" y="275749"/>
                    <a:pt x="2338864" y="181451"/>
                    <a:pt x="2338864" y="65246"/>
                  </a:cubicBezTo>
                  <a:cubicBezTo>
                    <a:pt x="2338864" y="33814"/>
                    <a:pt x="2363629" y="7144"/>
                    <a:pt x="2395061" y="7144"/>
                  </a:cubicBezTo>
                  <a:lnTo>
                    <a:pt x="4231482" y="216694"/>
                  </a:lnTo>
                  <a:cubicBezTo>
                    <a:pt x="4251484" y="216694"/>
                    <a:pt x="4266724" y="232886"/>
                    <a:pt x="4266724" y="251936"/>
                  </a:cubicBezTo>
                  <a:lnTo>
                    <a:pt x="4266724" y="294799"/>
                  </a:lnTo>
                  <a:cubicBezTo>
                    <a:pt x="4266724" y="314801"/>
                    <a:pt x="4250532" y="330041"/>
                    <a:pt x="4231482" y="330041"/>
                  </a:cubicBezTo>
                  <a:lnTo>
                    <a:pt x="2448401" y="120491"/>
                  </a:lnTo>
                  <a:cubicBezTo>
                    <a:pt x="2420779" y="272891"/>
                    <a:pt x="2287429" y="389096"/>
                    <a:pt x="2127409" y="389096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19" name="Freeform: Shape 148">
              <a:extLst>
                <a:ext uri="{FF2B5EF4-FFF2-40B4-BE49-F238E27FC236}">
                  <a16:creationId xmlns:a16="http://schemas.microsoft.com/office/drawing/2014/main" id="{0EA412D2-3954-4EBF-A473-FBB68CB8FFBA}"/>
                </a:ext>
              </a:extLst>
            </p:cNvPr>
            <p:cNvSpPr/>
            <p:nvPr/>
          </p:nvSpPr>
          <p:spPr>
            <a:xfrm>
              <a:off x="6068849" y="2857621"/>
              <a:ext cx="1809750" cy="857250"/>
            </a:xfrm>
            <a:custGeom>
              <a:avLst/>
              <a:gdLst>
                <a:gd name="connsiteX0" fmla="*/ 1806416 w 1809750"/>
                <a:gd name="connsiteY0" fmla="*/ 463748 h 857250"/>
                <a:gd name="connsiteX1" fmla="*/ 423386 w 1809750"/>
                <a:gd name="connsiteY1" fmla="*/ 638056 h 857250"/>
                <a:gd name="connsiteX2" fmla="*/ 437674 w 1809750"/>
                <a:gd name="connsiteY2" fmla="*/ 632341 h 857250"/>
                <a:gd name="connsiteX3" fmla="*/ 1751171 w 1809750"/>
                <a:gd name="connsiteY3" fmla="*/ 395168 h 857250"/>
                <a:gd name="connsiteX4" fmla="*/ 1769269 w 1809750"/>
                <a:gd name="connsiteY4" fmla="*/ 375166 h 857250"/>
                <a:gd name="connsiteX5" fmla="*/ 1749266 w 1809750"/>
                <a:gd name="connsiteY5" fmla="*/ 357068 h 857250"/>
                <a:gd name="connsiteX6" fmla="*/ 421481 w 1809750"/>
                <a:gd name="connsiteY6" fmla="*/ 598051 h 857250"/>
                <a:gd name="connsiteX7" fmla="*/ 343376 w 1809750"/>
                <a:gd name="connsiteY7" fmla="*/ 631388 h 857250"/>
                <a:gd name="connsiteX8" fmla="*/ 1721644 w 1809750"/>
                <a:gd name="connsiteY8" fmla="*/ 305633 h 857250"/>
                <a:gd name="connsiteX9" fmla="*/ 1726406 w 1809750"/>
                <a:gd name="connsiteY9" fmla="*/ 300871 h 857250"/>
                <a:gd name="connsiteX10" fmla="*/ 1721644 w 1809750"/>
                <a:gd name="connsiteY10" fmla="*/ 296108 h 857250"/>
                <a:gd name="connsiteX11" fmla="*/ 381476 w 1809750"/>
                <a:gd name="connsiteY11" fmla="*/ 603766 h 857250"/>
                <a:gd name="connsiteX12" fmla="*/ 454819 w 1809750"/>
                <a:gd name="connsiteY12" fmla="*/ 566618 h 857250"/>
                <a:gd name="connsiteX13" fmla="*/ 1654016 w 1809750"/>
                <a:gd name="connsiteY13" fmla="*/ 252293 h 857250"/>
                <a:gd name="connsiteX14" fmla="*/ 1671161 w 1809750"/>
                <a:gd name="connsiteY14" fmla="*/ 232291 h 857250"/>
                <a:gd name="connsiteX15" fmla="*/ 1650206 w 1809750"/>
                <a:gd name="connsiteY15" fmla="*/ 214193 h 857250"/>
                <a:gd name="connsiteX16" fmla="*/ 435769 w 1809750"/>
                <a:gd name="connsiteY16" fmla="*/ 532328 h 857250"/>
                <a:gd name="connsiteX17" fmla="*/ 104299 w 1809750"/>
                <a:gd name="connsiteY17" fmla="*/ 725686 h 857250"/>
                <a:gd name="connsiteX18" fmla="*/ 1428274 w 1809750"/>
                <a:gd name="connsiteY18" fmla="*/ 17026 h 857250"/>
                <a:gd name="connsiteX19" fmla="*/ 1431131 w 1809750"/>
                <a:gd name="connsiteY19" fmla="*/ 10358 h 857250"/>
                <a:gd name="connsiteX20" fmla="*/ 1424464 w 1809750"/>
                <a:gd name="connsiteY20" fmla="*/ 7501 h 857250"/>
                <a:gd name="connsiteX21" fmla="*/ 57626 w 1809750"/>
                <a:gd name="connsiteY21" fmla="*/ 759023 h 857250"/>
                <a:gd name="connsiteX22" fmla="*/ 9049 w 1809750"/>
                <a:gd name="connsiteY22" fmla="*/ 799028 h 857250"/>
                <a:gd name="connsiteX23" fmla="*/ 21431 w 1809750"/>
                <a:gd name="connsiteY23" fmla="*/ 812363 h 857250"/>
                <a:gd name="connsiteX24" fmla="*/ 7144 w 1809750"/>
                <a:gd name="connsiteY24" fmla="*/ 823793 h 857250"/>
                <a:gd name="connsiteX25" fmla="*/ 31909 w 1809750"/>
                <a:gd name="connsiteY25" fmla="*/ 852368 h 857250"/>
                <a:gd name="connsiteX26" fmla="*/ 327184 w 1809750"/>
                <a:gd name="connsiteY26" fmla="*/ 679013 h 857250"/>
                <a:gd name="connsiteX27" fmla="*/ 330994 w 1809750"/>
                <a:gd name="connsiteY27" fmla="*/ 681871 h 857250"/>
                <a:gd name="connsiteX28" fmla="*/ 332899 w 1809750"/>
                <a:gd name="connsiteY28" fmla="*/ 681871 h 857250"/>
                <a:gd name="connsiteX29" fmla="*/ 1805464 w 1809750"/>
                <a:gd name="connsiteY29" fmla="*/ 472321 h 857250"/>
                <a:gd name="connsiteX30" fmla="*/ 1810226 w 1809750"/>
                <a:gd name="connsiteY30" fmla="*/ 467558 h 857250"/>
                <a:gd name="connsiteX31" fmla="*/ 1806416 w 1809750"/>
                <a:gd name="connsiteY31" fmla="*/ 463748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857250">
                  <a:moveTo>
                    <a:pt x="1806416" y="463748"/>
                  </a:moveTo>
                  <a:cubicBezTo>
                    <a:pt x="1798796" y="463748"/>
                    <a:pt x="1060609" y="411361"/>
                    <a:pt x="423386" y="638056"/>
                  </a:cubicBezTo>
                  <a:cubicBezTo>
                    <a:pt x="428149" y="636151"/>
                    <a:pt x="432911" y="634246"/>
                    <a:pt x="437674" y="632341"/>
                  </a:cubicBezTo>
                  <a:cubicBezTo>
                    <a:pt x="691039" y="529471"/>
                    <a:pt x="1122521" y="420886"/>
                    <a:pt x="1751171" y="395168"/>
                  </a:cubicBezTo>
                  <a:cubicBezTo>
                    <a:pt x="1761649" y="395168"/>
                    <a:pt x="1770221" y="385643"/>
                    <a:pt x="1769269" y="375166"/>
                  </a:cubicBezTo>
                  <a:cubicBezTo>
                    <a:pt x="1769269" y="364688"/>
                    <a:pt x="1759744" y="356116"/>
                    <a:pt x="1749266" y="357068"/>
                  </a:cubicBezTo>
                  <a:cubicBezTo>
                    <a:pt x="1114901" y="383738"/>
                    <a:pt x="676751" y="494228"/>
                    <a:pt x="421481" y="598051"/>
                  </a:cubicBezTo>
                  <a:cubicBezTo>
                    <a:pt x="393859" y="609481"/>
                    <a:pt x="368141" y="619958"/>
                    <a:pt x="343376" y="631388"/>
                  </a:cubicBezTo>
                  <a:cubicBezTo>
                    <a:pt x="999649" y="316111"/>
                    <a:pt x="1713071" y="305633"/>
                    <a:pt x="1721644" y="305633"/>
                  </a:cubicBezTo>
                  <a:cubicBezTo>
                    <a:pt x="1724501" y="305633"/>
                    <a:pt x="1726406" y="303728"/>
                    <a:pt x="1726406" y="300871"/>
                  </a:cubicBezTo>
                  <a:cubicBezTo>
                    <a:pt x="1726406" y="298013"/>
                    <a:pt x="1724501" y="296108"/>
                    <a:pt x="1721644" y="296108"/>
                  </a:cubicBezTo>
                  <a:cubicBezTo>
                    <a:pt x="1713071" y="296108"/>
                    <a:pt x="1027271" y="306586"/>
                    <a:pt x="381476" y="603766"/>
                  </a:cubicBezTo>
                  <a:cubicBezTo>
                    <a:pt x="404336" y="591383"/>
                    <a:pt x="429101" y="579001"/>
                    <a:pt x="454819" y="566618"/>
                  </a:cubicBezTo>
                  <a:cubicBezTo>
                    <a:pt x="708184" y="443746"/>
                    <a:pt x="1073944" y="298013"/>
                    <a:pt x="1654016" y="252293"/>
                  </a:cubicBezTo>
                  <a:cubicBezTo>
                    <a:pt x="1664494" y="251341"/>
                    <a:pt x="1672114" y="242768"/>
                    <a:pt x="1671161" y="232291"/>
                  </a:cubicBezTo>
                  <a:cubicBezTo>
                    <a:pt x="1670209" y="221813"/>
                    <a:pt x="1660684" y="214193"/>
                    <a:pt x="1650206" y="214193"/>
                  </a:cubicBezTo>
                  <a:cubicBezTo>
                    <a:pt x="1062514" y="259913"/>
                    <a:pt x="691991" y="407551"/>
                    <a:pt x="435769" y="532328"/>
                  </a:cubicBezTo>
                  <a:cubicBezTo>
                    <a:pt x="284321" y="605671"/>
                    <a:pt x="174784" y="676156"/>
                    <a:pt x="104299" y="725686"/>
                  </a:cubicBezTo>
                  <a:cubicBezTo>
                    <a:pt x="620554" y="206573"/>
                    <a:pt x="1420654" y="19883"/>
                    <a:pt x="1428274" y="17026"/>
                  </a:cubicBezTo>
                  <a:cubicBezTo>
                    <a:pt x="1431131" y="16073"/>
                    <a:pt x="1432084" y="13216"/>
                    <a:pt x="1431131" y="10358"/>
                  </a:cubicBezTo>
                  <a:cubicBezTo>
                    <a:pt x="1430179" y="7501"/>
                    <a:pt x="1427321" y="6548"/>
                    <a:pt x="1424464" y="7501"/>
                  </a:cubicBezTo>
                  <a:cubicBezTo>
                    <a:pt x="1415891" y="11311"/>
                    <a:pt x="573881" y="207526"/>
                    <a:pt x="57626" y="759023"/>
                  </a:cubicBezTo>
                  <a:cubicBezTo>
                    <a:pt x="27146" y="782836"/>
                    <a:pt x="10954" y="797123"/>
                    <a:pt x="9049" y="799028"/>
                  </a:cubicBezTo>
                  <a:lnTo>
                    <a:pt x="21431" y="812363"/>
                  </a:lnTo>
                  <a:cubicBezTo>
                    <a:pt x="12859" y="819031"/>
                    <a:pt x="8096" y="822841"/>
                    <a:pt x="7144" y="823793"/>
                  </a:cubicBezTo>
                  <a:lnTo>
                    <a:pt x="31909" y="852368"/>
                  </a:lnTo>
                  <a:cubicBezTo>
                    <a:pt x="32861" y="851416"/>
                    <a:pt x="126206" y="772358"/>
                    <a:pt x="327184" y="679013"/>
                  </a:cubicBezTo>
                  <a:cubicBezTo>
                    <a:pt x="328136" y="680918"/>
                    <a:pt x="329089" y="681871"/>
                    <a:pt x="330994" y="681871"/>
                  </a:cubicBezTo>
                  <a:cubicBezTo>
                    <a:pt x="331946" y="681871"/>
                    <a:pt x="332899" y="681871"/>
                    <a:pt x="332899" y="681871"/>
                  </a:cubicBezTo>
                  <a:cubicBezTo>
                    <a:pt x="986314" y="414218"/>
                    <a:pt x="1797844" y="472321"/>
                    <a:pt x="1805464" y="472321"/>
                  </a:cubicBezTo>
                  <a:cubicBezTo>
                    <a:pt x="1808321" y="472321"/>
                    <a:pt x="1810226" y="470416"/>
                    <a:pt x="1810226" y="467558"/>
                  </a:cubicBezTo>
                  <a:cubicBezTo>
                    <a:pt x="1811179" y="465653"/>
                    <a:pt x="1808321" y="463748"/>
                    <a:pt x="1806416" y="463748"/>
                  </a:cubicBez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/>
            </a:p>
          </p:txBody>
        </p:sp>
        <p:sp>
          <p:nvSpPr>
            <p:cNvPr id="120" name="Freeform: Shape 149">
              <a:extLst>
                <a:ext uri="{FF2B5EF4-FFF2-40B4-BE49-F238E27FC236}">
                  <a16:creationId xmlns:a16="http://schemas.microsoft.com/office/drawing/2014/main" id="{B0EA27EC-6C9D-453C-9078-A0E20A21D031}"/>
                </a:ext>
              </a:extLst>
            </p:cNvPr>
            <p:cNvSpPr/>
            <p:nvPr/>
          </p:nvSpPr>
          <p:spPr>
            <a:xfrm>
              <a:off x="4297199" y="2767117"/>
              <a:ext cx="1809750" cy="942975"/>
            </a:xfrm>
            <a:custGeom>
              <a:avLst/>
              <a:gdLst>
                <a:gd name="connsiteX0" fmla="*/ 1811179 w 1809750"/>
                <a:gd name="connsiteY0" fmla="*/ 915250 h 942975"/>
                <a:gd name="connsiteX1" fmla="*/ 1796891 w 1809750"/>
                <a:gd name="connsiteY1" fmla="*/ 903820 h 942975"/>
                <a:gd name="connsiteX2" fmla="*/ 1809274 w 1809750"/>
                <a:gd name="connsiteY2" fmla="*/ 890485 h 942975"/>
                <a:gd name="connsiteX3" fmla="*/ 1779746 w 1809750"/>
                <a:gd name="connsiteY3" fmla="*/ 865720 h 942975"/>
                <a:gd name="connsiteX4" fmla="*/ 451009 w 1809750"/>
                <a:gd name="connsiteY4" fmla="*/ 7517 h 942975"/>
                <a:gd name="connsiteX5" fmla="*/ 444341 w 1809750"/>
                <a:gd name="connsiteY5" fmla="*/ 9422 h 942975"/>
                <a:gd name="connsiteX6" fmla="*/ 446246 w 1809750"/>
                <a:gd name="connsiteY6" fmla="*/ 16090 h 942975"/>
                <a:gd name="connsiteX7" fmla="*/ 1745456 w 1809750"/>
                <a:gd name="connsiteY7" fmla="*/ 839050 h 942975"/>
                <a:gd name="connsiteX8" fmla="*/ 1381601 w 1809750"/>
                <a:gd name="connsiteY8" fmla="*/ 621880 h 942975"/>
                <a:gd name="connsiteX9" fmla="*/ 168116 w 1809750"/>
                <a:gd name="connsiteY9" fmla="*/ 304697 h 942975"/>
                <a:gd name="connsiteX10" fmla="*/ 147161 w 1809750"/>
                <a:gd name="connsiteY10" fmla="*/ 322795 h 942975"/>
                <a:gd name="connsiteX11" fmla="*/ 164306 w 1809750"/>
                <a:gd name="connsiteY11" fmla="*/ 342797 h 942975"/>
                <a:gd name="connsiteX12" fmla="*/ 1363504 w 1809750"/>
                <a:gd name="connsiteY12" fmla="*/ 657122 h 942975"/>
                <a:gd name="connsiteX13" fmla="*/ 1436846 w 1809750"/>
                <a:gd name="connsiteY13" fmla="*/ 694270 h 942975"/>
                <a:gd name="connsiteX14" fmla="*/ 97631 w 1809750"/>
                <a:gd name="connsiteY14" fmla="*/ 385660 h 942975"/>
                <a:gd name="connsiteX15" fmla="*/ 92869 w 1809750"/>
                <a:gd name="connsiteY15" fmla="*/ 390422 h 942975"/>
                <a:gd name="connsiteX16" fmla="*/ 97631 w 1809750"/>
                <a:gd name="connsiteY16" fmla="*/ 395185 h 942975"/>
                <a:gd name="connsiteX17" fmla="*/ 1475899 w 1809750"/>
                <a:gd name="connsiteY17" fmla="*/ 720940 h 942975"/>
                <a:gd name="connsiteX18" fmla="*/ 1397794 w 1809750"/>
                <a:gd name="connsiteY18" fmla="*/ 687602 h 942975"/>
                <a:gd name="connsiteX19" fmla="*/ 70009 w 1809750"/>
                <a:gd name="connsiteY19" fmla="*/ 446620 h 942975"/>
                <a:gd name="connsiteX20" fmla="*/ 50006 w 1809750"/>
                <a:gd name="connsiteY20" fmla="*/ 464717 h 942975"/>
                <a:gd name="connsiteX21" fmla="*/ 68104 w 1809750"/>
                <a:gd name="connsiteY21" fmla="*/ 484720 h 942975"/>
                <a:gd name="connsiteX22" fmla="*/ 1381601 w 1809750"/>
                <a:gd name="connsiteY22" fmla="*/ 721892 h 942975"/>
                <a:gd name="connsiteX23" fmla="*/ 1395889 w 1809750"/>
                <a:gd name="connsiteY23" fmla="*/ 727607 h 942975"/>
                <a:gd name="connsiteX24" fmla="*/ 11906 w 1809750"/>
                <a:gd name="connsiteY24" fmla="*/ 554252 h 942975"/>
                <a:gd name="connsiteX25" fmla="*/ 7144 w 1809750"/>
                <a:gd name="connsiteY25" fmla="*/ 559015 h 942975"/>
                <a:gd name="connsiteX26" fmla="*/ 11906 w 1809750"/>
                <a:gd name="connsiteY26" fmla="*/ 563777 h 942975"/>
                <a:gd name="connsiteX27" fmla="*/ 1484471 w 1809750"/>
                <a:gd name="connsiteY27" fmla="*/ 773327 h 942975"/>
                <a:gd name="connsiteX28" fmla="*/ 1486376 w 1809750"/>
                <a:gd name="connsiteY28" fmla="*/ 773327 h 942975"/>
                <a:gd name="connsiteX29" fmla="*/ 1490186 w 1809750"/>
                <a:gd name="connsiteY29" fmla="*/ 770470 h 942975"/>
                <a:gd name="connsiteX30" fmla="*/ 1785461 w 1809750"/>
                <a:gd name="connsiteY30" fmla="*/ 943825 h 942975"/>
                <a:gd name="connsiteX31" fmla="*/ 1811179 w 1809750"/>
                <a:gd name="connsiteY31" fmla="*/ 915250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942975">
                  <a:moveTo>
                    <a:pt x="1811179" y="915250"/>
                  </a:moveTo>
                  <a:cubicBezTo>
                    <a:pt x="1810226" y="914297"/>
                    <a:pt x="1805464" y="910487"/>
                    <a:pt x="1796891" y="903820"/>
                  </a:cubicBezTo>
                  <a:lnTo>
                    <a:pt x="1809274" y="890485"/>
                  </a:lnTo>
                  <a:cubicBezTo>
                    <a:pt x="1807369" y="889532"/>
                    <a:pt x="1797844" y="880007"/>
                    <a:pt x="1779746" y="865720"/>
                  </a:cubicBezTo>
                  <a:cubicBezTo>
                    <a:pt x="1303496" y="268502"/>
                    <a:pt x="459581" y="12280"/>
                    <a:pt x="451009" y="7517"/>
                  </a:cubicBezTo>
                  <a:cubicBezTo>
                    <a:pt x="448151" y="6565"/>
                    <a:pt x="446246" y="7517"/>
                    <a:pt x="444341" y="9422"/>
                  </a:cubicBezTo>
                  <a:cubicBezTo>
                    <a:pt x="443389" y="11327"/>
                    <a:pt x="444341" y="14185"/>
                    <a:pt x="446246" y="16090"/>
                  </a:cubicBezTo>
                  <a:cubicBezTo>
                    <a:pt x="453866" y="19900"/>
                    <a:pt x="1267301" y="266597"/>
                    <a:pt x="1745456" y="839050"/>
                  </a:cubicBezTo>
                  <a:cubicBezTo>
                    <a:pt x="1678781" y="789520"/>
                    <a:pt x="1558766" y="707605"/>
                    <a:pt x="1381601" y="621880"/>
                  </a:cubicBezTo>
                  <a:cubicBezTo>
                    <a:pt x="1126331" y="498055"/>
                    <a:pt x="754856" y="350417"/>
                    <a:pt x="168116" y="304697"/>
                  </a:cubicBezTo>
                  <a:cubicBezTo>
                    <a:pt x="157639" y="303745"/>
                    <a:pt x="148114" y="311365"/>
                    <a:pt x="147161" y="322795"/>
                  </a:cubicBezTo>
                  <a:cubicBezTo>
                    <a:pt x="146209" y="333272"/>
                    <a:pt x="153829" y="341845"/>
                    <a:pt x="164306" y="342797"/>
                  </a:cubicBezTo>
                  <a:cubicBezTo>
                    <a:pt x="744379" y="388517"/>
                    <a:pt x="1110139" y="534250"/>
                    <a:pt x="1363504" y="657122"/>
                  </a:cubicBezTo>
                  <a:cubicBezTo>
                    <a:pt x="1389221" y="669505"/>
                    <a:pt x="1413986" y="681887"/>
                    <a:pt x="1436846" y="694270"/>
                  </a:cubicBezTo>
                  <a:cubicBezTo>
                    <a:pt x="791051" y="396137"/>
                    <a:pt x="105251" y="385660"/>
                    <a:pt x="97631" y="385660"/>
                  </a:cubicBezTo>
                  <a:cubicBezTo>
                    <a:pt x="94774" y="385660"/>
                    <a:pt x="92869" y="387565"/>
                    <a:pt x="92869" y="390422"/>
                  </a:cubicBezTo>
                  <a:cubicBezTo>
                    <a:pt x="92869" y="393280"/>
                    <a:pt x="94774" y="395185"/>
                    <a:pt x="97631" y="395185"/>
                  </a:cubicBezTo>
                  <a:cubicBezTo>
                    <a:pt x="106204" y="395185"/>
                    <a:pt x="819626" y="405662"/>
                    <a:pt x="1475899" y="720940"/>
                  </a:cubicBezTo>
                  <a:cubicBezTo>
                    <a:pt x="1451134" y="710462"/>
                    <a:pt x="1425416" y="699032"/>
                    <a:pt x="1397794" y="687602"/>
                  </a:cubicBezTo>
                  <a:cubicBezTo>
                    <a:pt x="1141571" y="582827"/>
                    <a:pt x="704374" y="473290"/>
                    <a:pt x="70009" y="446620"/>
                  </a:cubicBezTo>
                  <a:cubicBezTo>
                    <a:pt x="59531" y="446620"/>
                    <a:pt x="50959" y="454240"/>
                    <a:pt x="50006" y="464717"/>
                  </a:cubicBezTo>
                  <a:cubicBezTo>
                    <a:pt x="50006" y="475195"/>
                    <a:pt x="57626" y="483767"/>
                    <a:pt x="68104" y="484720"/>
                  </a:cubicBezTo>
                  <a:cubicBezTo>
                    <a:pt x="695801" y="511390"/>
                    <a:pt x="1128236" y="619975"/>
                    <a:pt x="1381601" y="721892"/>
                  </a:cubicBezTo>
                  <a:cubicBezTo>
                    <a:pt x="1386364" y="723797"/>
                    <a:pt x="1391126" y="725702"/>
                    <a:pt x="1395889" y="727607"/>
                  </a:cubicBezTo>
                  <a:cubicBezTo>
                    <a:pt x="758666" y="501865"/>
                    <a:pt x="19526" y="554252"/>
                    <a:pt x="11906" y="554252"/>
                  </a:cubicBezTo>
                  <a:cubicBezTo>
                    <a:pt x="9049" y="554252"/>
                    <a:pt x="7144" y="556157"/>
                    <a:pt x="7144" y="559015"/>
                  </a:cubicBezTo>
                  <a:cubicBezTo>
                    <a:pt x="7144" y="561872"/>
                    <a:pt x="9049" y="563777"/>
                    <a:pt x="11906" y="563777"/>
                  </a:cubicBezTo>
                  <a:cubicBezTo>
                    <a:pt x="20479" y="563777"/>
                    <a:pt x="831056" y="505675"/>
                    <a:pt x="1484471" y="773327"/>
                  </a:cubicBezTo>
                  <a:cubicBezTo>
                    <a:pt x="1485424" y="773327"/>
                    <a:pt x="1486376" y="773327"/>
                    <a:pt x="1486376" y="773327"/>
                  </a:cubicBezTo>
                  <a:cubicBezTo>
                    <a:pt x="1488281" y="773327"/>
                    <a:pt x="1489234" y="772375"/>
                    <a:pt x="1490186" y="770470"/>
                  </a:cubicBezTo>
                  <a:cubicBezTo>
                    <a:pt x="1690211" y="863815"/>
                    <a:pt x="1783556" y="942872"/>
                    <a:pt x="1785461" y="943825"/>
                  </a:cubicBezTo>
                  <a:lnTo>
                    <a:pt x="1811179" y="915250"/>
                  </a:ln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/>
            </a:p>
          </p:txBody>
        </p:sp>
      </p:grpSp>
      <p:sp>
        <p:nvSpPr>
          <p:cNvPr id="122" name="กล่องข้อความ 121">
            <a:extLst>
              <a:ext uri="{FF2B5EF4-FFF2-40B4-BE49-F238E27FC236}">
                <a16:creationId xmlns:a16="http://schemas.microsoft.com/office/drawing/2014/main" id="{3FF7210E-0579-469F-B9C8-0E96DFBA32B1}"/>
              </a:ext>
            </a:extLst>
          </p:cNvPr>
          <p:cNvSpPr txBox="1"/>
          <p:nvPr/>
        </p:nvSpPr>
        <p:spPr>
          <a:xfrm>
            <a:off x="1286" y="4591785"/>
            <a:ext cx="91637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สื่อการสอนประกอบในรายวิชาวิทยาศาสตร์และเทคโนโลยี ชั้นมัธยมศึกษาปีที่ 3  </a:t>
            </a:r>
          </a:p>
        </p:txBody>
      </p:sp>
      <p:sp>
        <p:nvSpPr>
          <p:cNvPr id="124" name="สี่เหลี่ยมผืนผ้า 123">
            <a:extLst>
              <a:ext uri="{FF2B5EF4-FFF2-40B4-BE49-F238E27FC236}">
                <a16:creationId xmlns:a16="http://schemas.microsoft.com/office/drawing/2014/main" id="{326D1170-9C40-43DB-BAFA-DBADD2A53128}"/>
              </a:ext>
            </a:extLst>
          </p:cNvPr>
          <p:cNvSpPr/>
          <p:nvPr/>
        </p:nvSpPr>
        <p:spPr>
          <a:xfrm>
            <a:off x="-285697" y="973875"/>
            <a:ext cx="769269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99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หน่วยการเรียนรู้</a:t>
            </a:r>
          </a:p>
        </p:txBody>
      </p:sp>
      <p:sp>
        <p:nvSpPr>
          <p:cNvPr id="125" name="สี่เหลี่ยมผืนผ้า 124">
            <a:extLst>
              <a:ext uri="{FF2B5EF4-FFF2-40B4-BE49-F238E27FC236}">
                <a16:creationId xmlns:a16="http://schemas.microsoft.com/office/drawing/2014/main" id="{E284EA5C-31B6-42E8-B2E7-A63B8E8BC27A}"/>
              </a:ext>
            </a:extLst>
          </p:cNvPr>
          <p:cNvSpPr/>
          <p:nvPr/>
        </p:nvSpPr>
        <p:spPr>
          <a:xfrm>
            <a:off x="633773" y="2105576"/>
            <a:ext cx="55216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คลื่นและแสง</a:t>
            </a:r>
          </a:p>
        </p:txBody>
      </p:sp>
      <p:sp>
        <p:nvSpPr>
          <p:cNvPr id="123" name="สี่เหลี่ยมผืนผ้า 122">
            <a:extLst>
              <a:ext uri="{FF2B5EF4-FFF2-40B4-BE49-F238E27FC236}">
                <a16:creationId xmlns:a16="http://schemas.microsoft.com/office/drawing/2014/main" id="{2C8BC544-8A58-416C-AAC7-BC1668BD79F0}"/>
              </a:ext>
            </a:extLst>
          </p:cNvPr>
          <p:cNvSpPr/>
          <p:nvPr/>
        </p:nvSpPr>
        <p:spPr>
          <a:xfrm>
            <a:off x="628335" y="2919526"/>
            <a:ext cx="55216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8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 แสง</a:t>
            </a:r>
          </a:p>
        </p:txBody>
      </p:sp>
    </p:spTree>
    <p:extLst>
      <p:ext uri="{BB962C8B-B14F-4D97-AF65-F5344CB8AC3E}">
        <p14:creationId xmlns:p14="http://schemas.microsoft.com/office/powerpoint/2010/main" val="1009984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sp>
        <p:nvSpPr>
          <p:cNvPr id="5" name="สี่เหลี่ยมผืนผ้า 4"/>
          <p:cNvSpPr/>
          <p:nvPr/>
        </p:nvSpPr>
        <p:spPr>
          <a:xfrm>
            <a:off x="7512926" y="1058956"/>
            <a:ext cx="155202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96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แสง</a:t>
            </a:r>
            <a:endParaRPr lang="th-TH" sz="9600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7512926" y="1934327"/>
            <a:ext cx="148309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Light</a:t>
            </a:r>
            <a:endParaRPr lang="th-TH" sz="6000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11" name="กลุ่ม 10"/>
          <p:cNvGrpSpPr>
            <a:grpSpLocks noChangeAspect="1"/>
          </p:cNvGrpSpPr>
          <p:nvPr/>
        </p:nvGrpSpPr>
        <p:grpSpPr>
          <a:xfrm>
            <a:off x="221653" y="254619"/>
            <a:ext cx="3835339" cy="1501311"/>
            <a:chOff x="394606" y="254619"/>
            <a:chExt cx="4300795" cy="1826643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394606" y="445834"/>
              <a:ext cx="648000" cy="648000"/>
            </a:xfrm>
            <a:prstGeom prst="rect">
              <a:avLst/>
            </a:prstGeom>
          </p:spPr>
        </p:pic>
        <p:pic>
          <p:nvPicPr>
            <p:cNvPr id="9" name="รูปภาพ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745902" y="254619"/>
              <a:ext cx="3791903" cy="1260250"/>
            </a:xfrm>
            <a:prstGeom prst="rect">
              <a:avLst/>
            </a:prstGeom>
          </p:spPr>
        </p:pic>
        <p:sp>
          <p:nvSpPr>
            <p:cNvPr id="10" name="TextBox 5"/>
            <p:cNvSpPr txBox="1"/>
            <p:nvPr/>
          </p:nvSpPr>
          <p:spPr>
            <a:xfrm>
              <a:off x="893438" y="471036"/>
              <a:ext cx="3801963" cy="1610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การสะท้อนของแสง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2" name="กล่องข้อความ 11"/>
          <p:cNvSpPr txBox="1"/>
          <p:nvPr/>
        </p:nvSpPr>
        <p:spPr>
          <a:xfrm>
            <a:off x="1818993" y="832523"/>
            <a:ext cx="2313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Reflection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224143" y="1487198"/>
            <a:ext cx="738461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“การที่เรามองเห็นวัตถุหรือสิ่งต่าง ๆ รอบตัวเราได้ อธิบายได้ว่า เมื่อมีแสงจากแหล่งกำเนิด เช่น แสงจากดวงอาทิตย์ มาตกกระทบที่วัตถุนั้น แล้วสะท้อนออกจากผิววัตถุนั้น ๆ เข้าสู่ตา”</a:t>
            </a:r>
          </a:p>
          <a:p>
            <a:pPr algn="ctr"/>
            <a:r>
              <a:rPr lang="th-TH" altLang="ko-KR" sz="2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ดังนั้น การสะท้อนของแสง จึงเป็นคุณสมบัติของแสงอย่างหนึ่ง </a:t>
            </a:r>
          </a:p>
          <a:p>
            <a:pPr algn="ctr"/>
            <a:r>
              <a:rPr lang="th-TH" altLang="ko-KR" sz="28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อธิบายได้ด้วยกฎการสะท้อนของแสง </a:t>
            </a:r>
            <a:r>
              <a:rPr lang="en-US" altLang="ko-KR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(Law of </a:t>
            </a:r>
            <a:r>
              <a:rPr lang="en-US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Reflection</a:t>
            </a:r>
            <a:r>
              <a:rPr lang="en-US" altLang="ko-KR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altLang="ko-KR" sz="2800" b="1" u="sng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กล่องข้อความ 14"/>
          <p:cNvSpPr txBox="1"/>
          <p:nvPr/>
        </p:nvSpPr>
        <p:spPr>
          <a:xfrm>
            <a:off x="510588" y="3427350"/>
            <a:ext cx="8293760" cy="107721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รังสีตกกระทบ เส้นแนวฉาก และรังสีสะท้อนอยู่ในระนาบเดียวกัน</a:t>
            </a: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มุมตกกระทบ (</a:t>
            </a:r>
            <a:r>
              <a:rPr lang="el-GR" sz="3200" b="1" dirty="0">
                <a:cs typeface="TH SarabunPSK" panose="020B0500040200020003" pitchFamily="34" charset="-34"/>
              </a:rPr>
              <a:t>θ</a:t>
            </a:r>
            <a:r>
              <a:rPr lang="en-US" sz="3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i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เท่ากับมุมสะท้อน (</a:t>
            </a:r>
            <a:r>
              <a:rPr lang="el-GR" sz="3200" b="1" dirty="0">
                <a:cs typeface="TH SarabunPSK" panose="020B0500040200020003" pitchFamily="34" charset="-34"/>
              </a:rPr>
              <a:t>θ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r)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ณ ตำแหน่งที่แสงตกกระทบ </a:t>
            </a:r>
          </a:p>
        </p:txBody>
      </p:sp>
    </p:spTree>
    <p:extLst>
      <p:ext uri="{BB962C8B-B14F-4D97-AF65-F5344CB8AC3E}">
        <p14:creationId xmlns:p14="http://schemas.microsoft.com/office/powerpoint/2010/main" val="255546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11" name="กลุ่ม 10"/>
          <p:cNvGrpSpPr>
            <a:grpSpLocks noChangeAspect="1"/>
          </p:cNvGrpSpPr>
          <p:nvPr/>
        </p:nvGrpSpPr>
        <p:grpSpPr>
          <a:xfrm>
            <a:off x="221654" y="254619"/>
            <a:ext cx="3751256" cy="1501311"/>
            <a:chOff x="394606" y="254619"/>
            <a:chExt cx="4300795" cy="1826643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394606" y="445834"/>
              <a:ext cx="648000" cy="648000"/>
            </a:xfrm>
            <a:prstGeom prst="rect">
              <a:avLst/>
            </a:prstGeom>
          </p:spPr>
        </p:pic>
        <p:pic>
          <p:nvPicPr>
            <p:cNvPr id="9" name="รูปภาพ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745902" y="254619"/>
              <a:ext cx="3791903" cy="1260250"/>
            </a:xfrm>
            <a:prstGeom prst="rect">
              <a:avLst/>
            </a:prstGeom>
          </p:spPr>
        </p:pic>
        <p:sp>
          <p:nvSpPr>
            <p:cNvPr id="10" name="TextBox 5"/>
            <p:cNvSpPr txBox="1"/>
            <p:nvPr/>
          </p:nvSpPr>
          <p:spPr>
            <a:xfrm>
              <a:off x="893438" y="471036"/>
              <a:ext cx="3801963" cy="1610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การสะท้อนของแสง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2" name="กล่องข้อความ 11"/>
          <p:cNvSpPr txBox="1"/>
          <p:nvPr/>
        </p:nvSpPr>
        <p:spPr>
          <a:xfrm>
            <a:off x="1746638" y="863377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Reflection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170" name="Picture 2" descr="jaja blog: กฏการสะท้อนของแสง ม.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5" t="16626" r="3392" b="20279"/>
          <a:stretch/>
        </p:blipFill>
        <p:spPr bwMode="auto">
          <a:xfrm>
            <a:off x="271138" y="2116797"/>
            <a:ext cx="4093535" cy="212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กล่องข้อความ 12"/>
          <p:cNvSpPr txBox="1"/>
          <p:nvPr/>
        </p:nvSpPr>
        <p:spPr>
          <a:xfrm>
            <a:off x="242405" y="1528499"/>
            <a:ext cx="4090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ภาพแสดงกฎการสะท้อนของแสง</a:t>
            </a: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4429465" y="1038373"/>
            <a:ext cx="4783265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th-TH" sz="22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กำหนดให้</a:t>
            </a: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en-US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</a:p>
          <a:p>
            <a:pPr>
              <a:spcAft>
                <a:spcPts val="0"/>
              </a:spcAft>
            </a:pPr>
            <a:r>
              <a:rPr lang="en-US" sz="22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</a:t>
            </a: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แทน  รังสีตกกระทบ (</a:t>
            </a:r>
            <a:r>
              <a:rPr lang="en-US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incident ray) </a:t>
            </a: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ซึ่งเป็นรังสีของแสง</a:t>
            </a:r>
          </a:p>
          <a:p>
            <a:pPr>
              <a:spcAft>
                <a:spcPts val="0"/>
              </a:spcAft>
            </a:pP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    ที่ตกกระทบผิวสะท้อนแสง</a:t>
            </a:r>
            <a:endParaRPr lang="en-US" sz="22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en-US" sz="22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r</a:t>
            </a: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แทน  รังสีสะท้อน (</a:t>
            </a:r>
            <a:r>
              <a:rPr lang="en-US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reflected ray) </a:t>
            </a: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ซึ่งเป็นรังสีของแสง</a:t>
            </a:r>
          </a:p>
          <a:p>
            <a:pPr>
              <a:spcAft>
                <a:spcPts val="0"/>
              </a:spcAft>
            </a:pP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    ที่สะท้อนออกจากผิวสะท้อนแสง</a:t>
            </a:r>
            <a:endParaRPr lang="en-US" sz="22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en-US" sz="22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N</a:t>
            </a:r>
            <a:r>
              <a:rPr lang="en-US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แทน เส้นแนวฉาก (</a:t>
            </a:r>
            <a:r>
              <a:rPr lang="en-US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normal line) </a:t>
            </a: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ซึ่งเป็นเส้นสมมติที่</a:t>
            </a:r>
          </a:p>
          <a:p>
            <a:pPr>
              <a:spcAft>
                <a:spcPts val="0"/>
              </a:spcAft>
            </a:pP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     ลากตั้งฉากกับผิวสะท้อนแสง ณ จุดที่แสงตกกระทบ</a:t>
            </a:r>
            <a:endParaRPr lang="en-US" sz="22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en-US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θ</a:t>
            </a:r>
            <a:r>
              <a:rPr lang="en-US" sz="2200" b="1" baseline="-25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</a:t>
            </a: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แทน มุมตกกระทบ ซึ่งเป็นมุมระหว่างรังสีตกกระทบกับ </a:t>
            </a:r>
          </a:p>
          <a:p>
            <a:pPr>
              <a:spcAft>
                <a:spcPts val="0"/>
              </a:spcAft>
            </a:pP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     เส้นแนวฉาก</a:t>
            </a:r>
            <a:endParaRPr lang="en-US" sz="22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en-US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θ</a:t>
            </a:r>
            <a:r>
              <a:rPr lang="en-US" sz="2200" b="1" baseline="-25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r</a:t>
            </a: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แทน มุมสะท้อน ซึ่งเป็นมุมระหว่างรังสีสะท้อนกับ</a:t>
            </a:r>
          </a:p>
          <a:p>
            <a:pPr>
              <a:spcAft>
                <a:spcPts val="0"/>
              </a:spcAft>
            </a:pP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     เส้นแนวฉาก</a:t>
            </a:r>
            <a:endParaRPr lang="en-US" sz="22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35136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pic>
        <p:nvPicPr>
          <p:cNvPr id="13" name="รูปภาพ 12"/>
          <p:cNvPicPr/>
          <p:nvPr/>
        </p:nvPicPr>
        <p:blipFill>
          <a:blip r:embed="rId5">
            <a:clrChange>
              <a:clrFrom>
                <a:srgbClr val="EBF1EF"/>
              </a:clrFrom>
              <a:clrTo>
                <a:srgbClr val="EBF1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10" y="2244133"/>
            <a:ext cx="3547006" cy="13445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รูปภาพ 13"/>
          <p:cNvPicPr/>
          <p:nvPr/>
        </p:nvPicPr>
        <p:blipFill>
          <a:blip r:embed="rId6">
            <a:clrChange>
              <a:clrFrom>
                <a:srgbClr val="EBF1EF"/>
              </a:clrFrom>
              <a:clrTo>
                <a:srgbClr val="EBF1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069" y="1937566"/>
            <a:ext cx="2621915" cy="17462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กล่องข้อความ 14"/>
          <p:cNvSpPr txBox="1"/>
          <p:nvPr/>
        </p:nvSpPr>
        <p:spPr>
          <a:xfrm>
            <a:off x="265814" y="1264240"/>
            <a:ext cx="8601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แบบทดสอบระหว่างเรียน</a:t>
            </a: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776210" y="3819225"/>
            <a:ext cx="36862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คำถาม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รังสีหมายเลข 1 และ 2 </a:t>
            </a:r>
          </a:p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คือรังสีอะไร ทราบได้อย่างไร </a:t>
            </a: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4566683" y="3856344"/>
            <a:ext cx="43452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คำถาม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จากภาพ มุมสะท้อนคือหมายเลขใด ทราบได้อย่างไร</a:t>
            </a: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63" y="1862822"/>
            <a:ext cx="276225" cy="276225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746" y="1878877"/>
            <a:ext cx="276225" cy="276225"/>
          </a:xfrm>
          <a:prstGeom prst="rect">
            <a:avLst/>
          </a:prstGeom>
        </p:spPr>
      </p:pic>
      <p:grpSp>
        <p:nvGrpSpPr>
          <p:cNvPr id="20" name="กลุ่ม 19"/>
          <p:cNvGrpSpPr>
            <a:grpSpLocks noChangeAspect="1"/>
          </p:cNvGrpSpPr>
          <p:nvPr/>
        </p:nvGrpSpPr>
        <p:grpSpPr>
          <a:xfrm>
            <a:off x="167646" y="269053"/>
            <a:ext cx="3761767" cy="1501311"/>
            <a:chOff x="394606" y="254619"/>
            <a:chExt cx="4300795" cy="1826643"/>
          </a:xfrm>
        </p:grpSpPr>
        <p:pic>
          <p:nvPicPr>
            <p:cNvPr id="21" name="รูปภาพ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394606" y="445834"/>
              <a:ext cx="648000" cy="648000"/>
            </a:xfrm>
            <a:prstGeom prst="rect">
              <a:avLst/>
            </a:prstGeom>
          </p:spPr>
        </p:pic>
        <p:pic>
          <p:nvPicPr>
            <p:cNvPr id="22" name="รูปภาพ 2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745902" y="254619"/>
              <a:ext cx="3791903" cy="1260250"/>
            </a:xfrm>
            <a:prstGeom prst="rect">
              <a:avLst/>
            </a:prstGeom>
          </p:spPr>
        </p:pic>
        <p:sp>
          <p:nvSpPr>
            <p:cNvPr id="23" name="TextBox 5"/>
            <p:cNvSpPr txBox="1"/>
            <p:nvPr/>
          </p:nvSpPr>
          <p:spPr>
            <a:xfrm>
              <a:off x="893438" y="471036"/>
              <a:ext cx="3801963" cy="1610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การสะท้อนของแสง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4" name="กล่องข้อความ 23"/>
          <p:cNvSpPr txBox="1"/>
          <p:nvPr/>
        </p:nvSpPr>
        <p:spPr>
          <a:xfrm>
            <a:off x="1602885" y="868643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Reflection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6371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pic>
        <p:nvPicPr>
          <p:cNvPr id="13" name="รูปภาพ 12"/>
          <p:cNvPicPr/>
          <p:nvPr/>
        </p:nvPicPr>
        <p:blipFill>
          <a:blip r:embed="rId5">
            <a:clrChange>
              <a:clrFrom>
                <a:srgbClr val="EBF1EF"/>
              </a:clrFrom>
              <a:clrTo>
                <a:srgbClr val="EBF1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71" y="1811146"/>
            <a:ext cx="3108678" cy="11503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รูปภาพ 13"/>
          <p:cNvPicPr/>
          <p:nvPr/>
        </p:nvPicPr>
        <p:blipFill>
          <a:blip r:embed="rId6">
            <a:clrChange>
              <a:clrFrom>
                <a:srgbClr val="EBF1EF"/>
              </a:clrFrom>
              <a:clrTo>
                <a:srgbClr val="EBF1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88" y="1791851"/>
            <a:ext cx="2190450" cy="12766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กล่องข้อความ 14"/>
          <p:cNvSpPr txBox="1"/>
          <p:nvPr/>
        </p:nvSpPr>
        <p:spPr>
          <a:xfrm>
            <a:off x="265814" y="1211075"/>
            <a:ext cx="8601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เฉลย</a:t>
            </a:r>
            <a:r>
              <a:rPr lang="th-TH" sz="36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แบบทดสอบระหว่างเรียน</a:t>
            </a: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960573" y="2949943"/>
            <a:ext cx="36862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คำถาม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รังสีหมายเลข 1 และ 2 </a:t>
            </a:r>
          </a:p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คือรังสีอะไร ทราบได้อย่างไร </a:t>
            </a: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5156757" y="3068480"/>
            <a:ext cx="32642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คำถาม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จากภาพ มุมสะท้อนคือหมายเลขใด </a:t>
            </a:r>
          </a:p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ทราบได้อย่างไร</a:t>
            </a: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63" y="1862822"/>
            <a:ext cx="276225" cy="276225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746" y="1878877"/>
            <a:ext cx="276225" cy="276225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534071" y="3550360"/>
            <a:ext cx="45695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(แนวคำตอบ รังสีหมายเลข 1 คือรังสีตกกระทบ รังสีหมายเลข 2 คือรังสีสะท้อน ทราบได้จากหัวลูกศร โดยรังสีหมายเลข 1 หัวลูกศรชี้เข้าหากระจกเงาราบแสดงว่าเป็นรังสีตกกระทบ รังสีหมายเลข 2 </a:t>
            </a:r>
          </a:p>
          <a:p>
            <a:pPr algn="ctr"/>
            <a:r>
              <a:rPr lang="th-TH" sz="20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หัวลูกศรชี้ออกจากกระจกเงาราบแสดงว่าเป็น รังสีสะท้อน)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171912" y="3764343"/>
            <a:ext cx="3264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(แนวคำตอบ หมายเลข 1 คือ มุมสะท้อน เพราะเป็นมุมที่รังสีสะท้อนทำกับเส้นแนวฉาก)</a:t>
            </a:r>
          </a:p>
        </p:txBody>
      </p:sp>
      <p:grpSp>
        <p:nvGrpSpPr>
          <p:cNvPr id="20" name="กลุ่ม 19"/>
          <p:cNvGrpSpPr>
            <a:grpSpLocks noChangeAspect="1"/>
          </p:cNvGrpSpPr>
          <p:nvPr/>
        </p:nvGrpSpPr>
        <p:grpSpPr>
          <a:xfrm>
            <a:off x="221653" y="254619"/>
            <a:ext cx="3824829" cy="1501311"/>
            <a:chOff x="394606" y="254619"/>
            <a:chExt cx="4300795" cy="1826643"/>
          </a:xfrm>
        </p:grpSpPr>
        <p:pic>
          <p:nvPicPr>
            <p:cNvPr id="21" name="รูปภาพ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394606" y="445834"/>
              <a:ext cx="648000" cy="648000"/>
            </a:xfrm>
            <a:prstGeom prst="rect">
              <a:avLst/>
            </a:prstGeom>
          </p:spPr>
        </p:pic>
        <p:pic>
          <p:nvPicPr>
            <p:cNvPr id="22" name="รูปภาพ 2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745902" y="254619"/>
              <a:ext cx="3791903" cy="1260250"/>
            </a:xfrm>
            <a:prstGeom prst="rect">
              <a:avLst/>
            </a:prstGeom>
          </p:spPr>
        </p:pic>
        <p:sp>
          <p:nvSpPr>
            <p:cNvPr id="23" name="TextBox 5"/>
            <p:cNvSpPr txBox="1"/>
            <p:nvPr/>
          </p:nvSpPr>
          <p:spPr>
            <a:xfrm>
              <a:off x="893438" y="471036"/>
              <a:ext cx="3801963" cy="1610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การสะท้อนของแสง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4" name="กล่องข้อความ 23"/>
          <p:cNvSpPr txBox="1"/>
          <p:nvPr/>
        </p:nvSpPr>
        <p:spPr>
          <a:xfrm>
            <a:off x="1602885" y="868643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Reflection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91095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20" name="กลุ่ม 19"/>
          <p:cNvGrpSpPr>
            <a:grpSpLocks noChangeAspect="1"/>
          </p:cNvGrpSpPr>
          <p:nvPr/>
        </p:nvGrpSpPr>
        <p:grpSpPr>
          <a:xfrm>
            <a:off x="221654" y="254619"/>
            <a:ext cx="3793298" cy="1501311"/>
            <a:chOff x="394606" y="254619"/>
            <a:chExt cx="4300795" cy="1826643"/>
          </a:xfrm>
        </p:grpSpPr>
        <p:pic>
          <p:nvPicPr>
            <p:cNvPr id="21" name="รูปภาพ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394606" y="445834"/>
              <a:ext cx="648000" cy="648000"/>
            </a:xfrm>
            <a:prstGeom prst="rect">
              <a:avLst/>
            </a:prstGeom>
          </p:spPr>
        </p:pic>
        <p:pic>
          <p:nvPicPr>
            <p:cNvPr id="22" name="รูปภาพ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745902" y="254619"/>
              <a:ext cx="3791903" cy="1260250"/>
            </a:xfrm>
            <a:prstGeom prst="rect">
              <a:avLst/>
            </a:prstGeom>
          </p:spPr>
        </p:pic>
        <p:sp>
          <p:nvSpPr>
            <p:cNvPr id="23" name="TextBox 5"/>
            <p:cNvSpPr txBox="1"/>
            <p:nvPr/>
          </p:nvSpPr>
          <p:spPr>
            <a:xfrm>
              <a:off x="893438" y="471036"/>
              <a:ext cx="3801963" cy="1610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การสะท้อนของแสง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4" name="กล่องข้อความ 23"/>
          <p:cNvSpPr txBox="1"/>
          <p:nvPr/>
        </p:nvSpPr>
        <p:spPr>
          <a:xfrm>
            <a:off x="1602885" y="868643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Reflection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451945" y="1348816"/>
            <a:ext cx="821359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     </a:t>
            </a:r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การสะท้อนของแสงบนวัสดุผิวเรียบและวัสดุผิวขรุขระมีผลทำให้ลักษณะของรังสีสะท้อนต่างกัน </a:t>
            </a:r>
            <a:r>
              <a:rPr lang="th-TH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โดยเมื่อแสงขนานตกกระทบวัตถุผิวเรียบ การสะท้อนของแสงจะเป็นระเบียบ </a:t>
            </a:r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แต่ถ้าแสงขนานตกกระทบวัตถุผิวขรุขระ </a:t>
            </a:r>
            <a:r>
              <a:rPr lang="th-TH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มุมตกกระทบของแต่ละรังสีตกกระทบ ที่ตำแหน่งต่าง ๆ จะไม่เท่ากัน ดังนั้นมุมสะท้อนของแต่ละรังสีสะท้อนก็จะไม่เท่ากันด้วย ทำให้รังสีสะท้อนสะท้อนไม่เป็นระเบียบ </a:t>
            </a:r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แต่อย่างไรก็ตามการสะท้อนของแสงของทุกรังสีตกกระทบจะเป็นไปตามกฎการสะท้อนของแสงเสมอ </a:t>
            </a:r>
            <a:r>
              <a:rPr lang="th-TH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ดังภาพ </a:t>
            </a:r>
            <a:endParaRPr lang="en-US" sz="1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12652" y="4296233"/>
            <a:ext cx="878021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15000"/>
              </a:lnSpc>
              <a:spcAft>
                <a:spcPts val="0"/>
              </a:spcAft>
              <a:tabLst>
                <a:tab pos="586740" algn="l"/>
                <a:tab pos="767080" algn="l"/>
              </a:tabLst>
            </a:pPr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                          ก. การสะท้อนของแสงบนวัตถุผิวเรียบ       ข. การสะท้อนของแสงบนวัตถุผิวขรุขระ  </a:t>
            </a:r>
            <a:endParaRPr lang="en-US" sz="2000" b="1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algn="thaiDist">
              <a:lnSpc>
                <a:spcPct val="115000"/>
              </a:lnSpc>
              <a:spcAft>
                <a:spcPts val="0"/>
              </a:spcAft>
              <a:tabLst>
                <a:tab pos="586740" algn="l"/>
                <a:tab pos="767080" algn="l"/>
              </a:tabLst>
            </a:pPr>
            <a:r>
              <a:rPr lang="th-TH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                    </a:t>
            </a:r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รังสีสะท้อนจะสะท้อนออกมาอย่างเป็นระเบียบ  รังสีสะท้อนจะสะท้อนออกมาอย่างไม่เป็นระเบียบ</a:t>
            </a:r>
            <a:endParaRPr lang="en-US" sz="2000" b="1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052583" y="2658740"/>
            <a:ext cx="2560320" cy="1631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7" name="Picture 2" descr="http://www.trueplookpanya.com/data/product/uploads/other4/Sci_M2_2_1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470" y="2726585"/>
            <a:ext cx="2126940" cy="148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 17"/>
          <p:cNvSpPr/>
          <p:nvPr/>
        </p:nvSpPr>
        <p:spPr>
          <a:xfrm>
            <a:off x="4838876" y="2617826"/>
            <a:ext cx="2560320" cy="1631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9" name="Picture 4" descr="http://www.trueplookpanya.com/data/product/uploads/other4/Sci_M2_2_1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344" y="2681889"/>
            <a:ext cx="2209383" cy="152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961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20" name="กลุ่ม 19"/>
          <p:cNvGrpSpPr>
            <a:grpSpLocks noChangeAspect="1"/>
          </p:cNvGrpSpPr>
          <p:nvPr/>
        </p:nvGrpSpPr>
        <p:grpSpPr>
          <a:xfrm>
            <a:off x="221654" y="254619"/>
            <a:ext cx="3776188" cy="1035795"/>
            <a:chOff x="394606" y="254619"/>
            <a:chExt cx="4300795" cy="1260250"/>
          </a:xfrm>
        </p:grpSpPr>
        <p:pic>
          <p:nvPicPr>
            <p:cNvPr id="21" name="รูปภาพ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394606" y="445834"/>
              <a:ext cx="648000" cy="648000"/>
            </a:xfrm>
            <a:prstGeom prst="rect">
              <a:avLst/>
            </a:prstGeom>
          </p:spPr>
        </p:pic>
        <p:pic>
          <p:nvPicPr>
            <p:cNvPr id="22" name="รูปภาพ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745902" y="254619"/>
              <a:ext cx="3791903" cy="1260250"/>
            </a:xfrm>
            <a:prstGeom prst="rect">
              <a:avLst/>
            </a:prstGeom>
          </p:spPr>
        </p:pic>
        <p:sp>
          <p:nvSpPr>
            <p:cNvPr id="23" name="TextBox 5"/>
            <p:cNvSpPr txBox="1"/>
            <p:nvPr/>
          </p:nvSpPr>
          <p:spPr>
            <a:xfrm>
              <a:off x="893438" y="471036"/>
              <a:ext cx="3801963" cy="861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การเกิดภาพ </a:t>
              </a:r>
              <a:r>
                <a:rPr lang="en-US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(image)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5" name="กล่องข้อความ 4"/>
          <p:cNvSpPr txBox="1"/>
          <p:nvPr/>
        </p:nvSpPr>
        <p:spPr>
          <a:xfrm>
            <a:off x="310054" y="1290412"/>
            <a:ext cx="852914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ภาพ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สิ่งที่ปรากฏแก่ตาผู้สังเกต เกิดจากการสะท้อนหรือหักเหของแสงไปรวมกันหรือเสมือนว่าแสงไปรวมกัน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แบ่งเป็น 2 ชนิด ได้แก่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1. ภาพเสมือน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เป็นภาพที่เสมือนรังสีของแสงจากวัตถุเปลี่ยนทางเดิน โดยการสะท้อนหรือการหักเหไปตัดกัน ณ ตำแหน่งที่เกิดภาพ ภาพชนิดนี้จะเป็นภาพหัวตั้งเหมือนวัตถุและมองเห็นด้วยตา ไม่สามารถใช้ฉากรับภาพได้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ภาพที่เกิดจากกระจกเงาราบ ภาพที่เกิดจากกระจกนูนและกระจกเว้า ภาพที่เกิดจากเลนส์เว้าและเลนส์นูน</a:t>
            </a:r>
          </a:p>
          <a:p>
            <a:endParaRPr lang="th-TH" sz="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2. ภาพจริง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เป็นภาพที่เกิดจากรังสีของแสงจริงที่ออกจากวัตถุเปลี่ยนทางเดิน โดยการสะท้อนหรือการหักเหไปตัดกัน ณ ตำแหน่งที่เกิดภาพ ภาพชนิดนี้เป็นภาพหัวกลับกับวัตถุ อาจมีขนาดเล็กกว่า เท่ากับ หรือใหญ่กว่าวัตถุก็ได้ การมองเห็นภาพจริงต้องใช้ฉากรับภาพ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ภาพที่เกิดจากกระจกเว้า หรือภาพที่เกิดจากเลนส์นูน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5941">
            <a:off x="3942498" y="436635"/>
            <a:ext cx="671761" cy="67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20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20" name="กลุ่ม 19"/>
          <p:cNvGrpSpPr>
            <a:grpSpLocks noChangeAspect="1"/>
          </p:cNvGrpSpPr>
          <p:nvPr/>
        </p:nvGrpSpPr>
        <p:grpSpPr>
          <a:xfrm>
            <a:off x="221654" y="254619"/>
            <a:ext cx="4350346" cy="1269381"/>
            <a:chOff x="394606" y="254619"/>
            <a:chExt cx="4614653" cy="1260250"/>
          </a:xfrm>
        </p:grpSpPr>
        <p:pic>
          <p:nvPicPr>
            <p:cNvPr id="21" name="รูปภาพ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394606" y="445834"/>
              <a:ext cx="648000" cy="648000"/>
            </a:xfrm>
            <a:prstGeom prst="rect">
              <a:avLst/>
            </a:prstGeom>
          </p:spPr>
        </p:pic>
        <p:pic>
          <p:nvPicPr>
            <p:cNvPr id="22" name="รูปภาพ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745902" y="254619"/>
              <a:ext cx="3791903" cy="1260250"/>
            </a:xfrm>
            <a:prstGeom prst="rect">
              <a:avLst/>
            </a:prstGeom>
          </p:spPr>
        </p:pic>
        <p:sp>
          <p:nvSpPr>
            <p:cNvPr id="23" name="TextBox 5"/>
            <p:cNvSpPr txBox="1"/>
            <p:nvPr/>
          </p:nvSpPr>
          <p:spPr>
            <a:xfrm>
              <a:off x="893439" y="452746"/>
              <a:ext cx="4115820" cy="861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การสะท้อนของแสง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4" name="กล่องข้อความ 23"/>
          <p:cNvSpPr txBox="1"/>
          <p:nvPr/>
        </p:nvSpPr>
        <p:spPr>
          <a:xfrm>
            <a:off x="1602885" y="868643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Reflection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692146" y="1474557"/>
            <a:ext cx="3709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การสะท้อนแสงบนกระจกเงาราบ </a:t>
            </a:r>
          </a:p>
        </p:txBody>
      </p:sp>
      <p:sp>
        <p:nvSpPr>
          <p:cNvPr id="12" name="กล่องข้อความ 11"/>
          <p:cNvSpPr txBox="1"/>
          <p:nvPr/>
        </p:nvSpPr>
        <p:spPr>
          <a:xfrm>
            <a:off x="691916" y="1918219"/>
            <a:ext cx="43057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กระจกเงาราบ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(plane mirror)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กระจกแบนราบซึ่งด้านหลังฉาบด้วยเงินหรือปรอทสะท้อนแสงเอาไว้</a:t>
            </a:r>
            <a:endParaRPr lang="th-TH" sz="1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ภาพที่เกิดในกระจกเงาราบ ดังนี้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เป็นภาพเสมือน หัวตั้ง อยู่หลังกระจก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มีระยะวัตถุ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(s)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เท่ากับระยะภาพ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(s’)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และขนาดของวัตถุ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(O)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เท่ากับขนาดของภาพ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(I)</a:t>
            </a:r>
          </a:p>
          <a:p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มีลักษณะซ้ายขวากลับกันกับวัตถุ </a:t>
            </a:r>
          </a:p>
        </p:txBody>
      </p:sp>
      <p:pic>
        <p:nvPicPr>
          <p:cNvPr id="1026" name="Picture 2" descr="บทที่ 2 แสง ม.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1" t="51510" r="11348"/>
          <a:stretch/>
        </p:blipFill>
        <p:spPr bwMode="auto">
          <a:xfrm>
            <a:off x="4997656" y="1764473"/>
            <a:ext cx="3841544" cy="197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5151320" y="3829825"/>
            <a:ext cx="3841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ภาพที่เกิดจากกระจกเงาราบ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60820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sp>
        <p:nvSpPr>
          <p:cNvPr id="11" name="กล่องข้อความ 10"/>
          <p:cNvSpPr txBox="1"/>
          <p:nvPr/>
        </p:nvSpPr>
        <p:spPr>
          <a:xfrm>
            <a:off x="4545141" y="382771"/>
            <a:ext cx="46441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การเขียนแผนภาพรังสีของแสง 2 เส้น </a:t>
            </a:r>
            <a:r>
              <a:rPr lang="th-TH" sz="22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บนกระจกเงาราบ </a:t>
            </a:r>
            <a:r>
              <a:rPr lang="th-TH" sz="22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เพื่อหาตำแหน่งและลักษณะของภาพ</a:t>
            </a:r>
          </a:p>
        </p:txBody>
      </p:sp>
      <p:cxnSp>
        <p:nvCxnSpPr>
          <p:cNvPr id="32" name="ตัวเชื่อมต่อตรง 31"/>
          <p:cNvCxnSpPr/>
          <p:nvPr/>
        </p:nvCxnSpPr>
        <p:spPr>
          <a:xfrm>
            <a:off x="4561122" y="1703328"/>
            <a:ext cx="4318183" cy="212687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ตัวเชื่อมต่อตรง 38"/>
          <p:cNvCxnSpPr/>
          <p:nvPr/>
        </p:nvCxnSpPr>
        <p:spPr>
          <a:xfrm>
            <a:off x="4582159" y="3126917"/>
            <a:ext cx="4307061" cy="9916"/>
          </a:xfrm>
          <a:prstGeom prst="line">
            <a:avLst/>
          </a:prstGeom>
          <a:ln w="12700">
            <a:solidFill>
              <a:srgbClr val="231F2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กลุ่ม 57"/>
          <p:cNvGrpSpPr/>
          <p:nvPr/>
        </p:nvGrpSpPr>
        <p:grpSpPr>
          <a:xfrm>
            <a:off x="389654" y="2647443"/>
            <a:ext cx="1332418" cy="479474"/>
            <a:chOff x="389654" y="2647443"/>
            <a:chExt cx="1332418" cy="479474"/>
          </a:xfrm>
        </p:grpSpPr>
        <p:cxnSp>
          <p:nvCxnSpPr>
            <p:cNvPr id="16" name="ลูกศรเชื่อมต่อแบบตรง 15"/>
            <p:cNvCxnSpPr/>
            <p:nvPr/>
          </p:nvCxnSpPr>
          <p:spPr>
            <a:xfrm flipH="1">
              <a:off x="642072" y="3126917"/>
              <a:ext cx="10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กล่องข้อความ 41"/>
            <p:cNvSpPr txBox="1"/>
            <p:nvPr/>
          </p:nvSpPr>
          <p:spPr>
            <a:xfrm>
              <a:off x="389654" y="2647443"/>
              <a:ext cx="11624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รังสีสะท้อน</a:t>
              </a:r>
            </a:p>
          </p:txBody>
        </p:sp>
      </p:grpSp>
      <p:grpSp>
        <p:nvGrpSpPr>
          <p:cNvPr id="54" name="กลุ่ม 53"/>
          <p:cNvGrpSpPr/>
          <p:nvPr/>
        </p:nvGrpSpPr>
        <p:grpSpPr>
          <a:xfrm>
            <a:off x="1722072" y="2665233"/>
            <a:ext cx="2839538" cy="462981"/>
            <a:chOff x="1722072" y="2665233"/>
            <a:chExt cx="2839538" cy="462981"/>
          </a:xfrm>
        </p:grpSpPr>
        <p:sp>
          <p:nvSpPr>
            <p:cNvPr id="10" name="สี่เหลี่ยมผืนผ้า 9"/>
            <p:cNvSpPr>
              <a:spLocks/>
            </p:cNvSpPr>
            <p:nvPr/>
          </p:nvSpPr>
          <p:spPr>
            <a:xfrm>
              <a:off x="4273610" y="2838917"/>
              <a:ext cx="288000" cy="288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cxnSp>
          <p:nvCxnSpPr>
            <p:cNvPr id="15" name="ลูกศรเชื่อมต่อแบบตรง 14"/>
            <p:cNvCxnSpPr/>
            <p:nvPr/>
          </p:nvCxnSpPr>
          <p:spPr>
            <a:xfrm>
              <a:off x="1722072" y="3128214"/>
              <a:ext cx="2829135" cy="0"/>
            </a:xfrm>
            <a:prstGeom prst="straightConnector1">
              <a:avLst/>
            </a:prstGeom>
            <a:ln w="28575">
              <a:solidFill>
                <a:srgbClr val="231F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กล่องข้อความ 46"/>
            <p:cNvSpPr txBox="1"/>
            <p:nvPr/>
          </p:nvSpPr>
          <p:spPr>
            <a:xfrm>
              <a:off x="3052212" y="2665233"/>
              <a:ext cx="13232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รังสีตกกระทบ</a:t>
              </a:r>
            </a:p>
          </p:txBody>
        </p:sp>
      </p:grpSp>
      <p:grpSp>
        <p:nvGrpSpPr>
          <p:cNvPr id="59" name="กลุ่ม 58"/>
          <p:cNvGrpSpPr/>
          <p:nvPr/>
        </p:nvGrpSpPr>
        <p:grpSpPr>
          <a:xfrm>
            <a:off x="1701752" y="1684089"/>
            <a:ext cx="2902198" cy="1436269"/>
            <a:chOff x="1701752" y="1684089"/>
            <a:chExt cx="2902198" cy="1436269"/>
          </a:xfrm>
        </p:grpSpPr>
        <p:cxnSp>
          <p:nvCxnSpPr>
            <p:cNvPr id="17" name="ลูกศรเชื่อมต่อแบบตรง 16"/>
            <p:cNvCxnSpPr/>
            <p:nvPr/>
          </p:nvCxnSpPr>
          <p:spPr>
            <a:xfrm flipV="1">
              <a:off x="1701752" y="1684089"/>
              <a:ext cx="2869772" cy="143626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กล่องข้อความ 47"/>
            <p:cNvSpPr txBox="1"/>
            <p:nvPr/>
          </p:nvSpPr>
          <p:spPr>
            <a:xfrm rot="19969222">
              <a:off x="3265953" y="1994420"/>
              <a:ext cx="1337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รังสีตกกระทบ</a:t>
              </a:r>
            </a:p>
          </p:txBody>
        </p:sp>
      </p:grpSp>
      <p:sp>
        <p:nvSpPr>
          <p:cNvPr id="49" name="กล่องข้อความ 48"/>
          <p:cNvSpPr txBox="1"/>
          <p:nvPr/>
        </p:nvSpPr>
        <p:spPr>
          <a:xfrm>
            <a:off x="7269393" y="2682409"/>
            <a:ext cx="92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จุดตัด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X</a:t>
            </a:r>
            <a:endParaRPr lang="th-TH" sz="24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0" name="กลุ่ม 59"/>
          <p:cNvGrpSpPr/>
          <p:nvPr/>
        </p:nvGrpSpPr>
        <p:grpSpPr>
          <a:xfrm>
            <a:off x="1989141" y="1257570"/>
            <a:ext cx="2556000" cy="1217885"/>
            <a:chOff x="1989141" y="1257570"/>
            <a:chExt cx="2556000" cy="1217885"/>
          </a:xfrm>
        </p:grpSpPr>
        <p:cxnSp>
          <p:nvCxnSpPr>
            <p:cNvPr id="14" name="ตัวเชื่อมต่อตรง 13"/>
            <p:cNvCxnSpPr/>
            <p:nvPr/>
          </p:nvCxnSpPr>
          <p:spPr>
            <a:xfrm>
              <a:off x="1989141" y="1690629"/>
              <a:ext cx="25560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ส่วนโค้ง 50"/>
            <p:cNvSpPr/>
            <p:nvPr/>
          </p:nvSpPr>
          <p:spPr>
            <a:xfrm rot="11397822">
              <a:off x="2998054" y="1257570"/>
              <a:ext cx="1112750" cy="1217885"/>
            </a:xfrm>
            <a:prstGeom prst="arc">
              <a:avLst>
                <a:gd name="adj1" fmla="val 17745654"/>
                <a:gd name="adj2" fmla="val 384531"/>
              </a:avLst>
            </a:prstGeom>
            <a:ln>
              <a:solidFill>
                <a:srgbClr val="231F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5" name="สี่เหลี่ยมผืนผ้า 44"/>
            <p:cNvSpPr/>
            <p:nvPr/>
          </p:nvSpPr>
          <p:spPr>
            <a:xfrm>
              <a:off x="3092875" y="1775169"/>
              <a:ext cx="41229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400" b="1" dirty="0">
                  <a:cs typeface="TH SarabunPSK" panose="020B0500040200020003" pitchFamily="34" charset="-34"/>
                </a:rPr>
                <a:t>θ</a:t>
              </a:r>
              <a:r>
                <a:rPr lang="en-US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i</a:t>
              </a:r>
              <a:endParaRPr lang="th-TH" sz="2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61" name="กลุ่ม 60"/>
          <p:cNvGrpSpPr/>
          <p:nvPr/>
        </p:nvGrpSpPr>
        <p:grpSpPr>
          <a:xfrm>
            <a:off x="1701749" y="275222"/>
            <a:ext cx="2859863" cy="1687694"/>
            <a:chOff x="1701749" y="275222"/>
            <a:chExt cx="2859863" cy="1687694"/>
          </a:xfrm>
        </p:grpSpPr>
        <p:cxnSp>
          <p:nvCxnSpPr>
            <p:cNvPr id="22" name="ลูกศรเชื่อมต่อแบบตรง 21"/>
            <p:cNvCxnSpPr/>
            <p:nvPr/>
          </p:nvCxnSpPr>
          <p:spPr>
            <a:xfrm flipH="1" flipV="1">
              <a:off x="1701749" y="275222"/>
              <a:ext cx="2859863" cy="143732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กล่องข้อความ 45"/>
            <p:cNvSpPr txBox="1"/>
            <p:nvPr/>
          </p:nvSpPr>
          <p:spPr>
            <a:xfrm rot="1570729">
              <a:off x="2125596" y="374664"/>
              <a:ext cx="11624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รังสีสะท้อน</a:t>
              </a:r>
            </a:p>
          </p:txBody>
        </p:sp>
        <p:sp>
          <p:nvSpPr>
            <p:cNvPr id="43" name="ส่วนโค้ง 42"/>
            <p:cNvSpPr/>
            <p:nvPr/>
          </p:nvSpPr>
          <p:spPr>
            <a:xfrm rot="12816665">
              <a:off x="2950886" y="745031"/>
              <a:ext cx="1112750" cy="1217885"/>
            </a:xfrm>
            <a:prstGeom prst="arc">
              <a:avLst>
                <a:gd name="adj1" fmla="val 17745654"/>
                <a:gd name="adj2" fmla="val 384531"/>
              </a:avLst>
            </a:prstGeom>
            <a:ln>
              <a:solidFill>
                <a:srgbClr val="231F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3" name="สี่เหลี่ยมผืนผ้า 52"/>
            <p:cNvSpPr/>
            <p:nvPr/>
          </p:nvSpPr>
          <p:spPr>
            <a:xfrm>
              <a:off x="3092875" y="1206682"/>
              <a:ext cx="4395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400" b="1" dirty="0">
                  <a:cs typeface="TH SarabunPSK" panose="020B0500040200020003" pitchFamily="34" charset="-34"/>
                </a:rPr>
                <a:t>θ</a:t>
              </a:r>
              <a:r>
                <a:rPr lang="en-US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r</a:t>
              </a:r>
              <a:endParaRPr lang="th-TH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2" name="กลุ่ม 51"/>
          <p:cNvGrpSpPr/>
          <p:nvPr/>
        </p:nvGrpSpPr>
        <p:grpSpPr>
          <a:xfrm>
            <a:off x="972404" y="950400"/>
            <a:ext cx="7200000" cy="4054620"/>
            <a:chOff x="972404" y="950400"/>
            <a:chExt cx="7200000" cy="4054620"/>
          </a:xfrm>
        </p:grpSpPr>
        <p:cxnSp>
          <p:nvCxnSpPr>
            <p:cNvPr id="6" name="ตัวเชื่อมต่อตรง 5"/>
            <p:cNvCxnSpPr/>
            <p:nvPr/>
          </p:nvCxnSpPr>
          <p:spPr>
            <a:xfrm flipV="1">
              <a:off x="972404" y="4551288"/>
              <a:ext cx="7200000" cy="106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/>
            <p:cNvCxnSpPr/>
            <p:nvPr/>
          </p:nvCxnSpPr>
          <p:spPr>
            <a:xfrm rot="5400000" flipV="1">
              <a:off x="2776843" y="2745084"/>
              <a:ext cx="3600000" cy="1063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innerShdw blurRad="939800" dist="1930400" dir="16560000">
                <a:prstClr val="black">
                  <a:alpha val="85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 descr="เทียน วันเกิด การเฉลิมฉลอง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8" r="77095" b="17627"/>
            <a:stretch/>
          </p:blipFill>
          <p:spPr bwMode="auto">
            <a:xfrm>
              <a:off x="1524000" y="3110198"/>
              <a:ext cx="416464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กล่องข้อความ 54"/>
            <p:cNvSpPr txBox="1"/>
            <p:nvPr/>
          </p:nvSpPr>
          <p:spPr>
            <a:xfrm>
              <a:off x="1040328" y="4543355"/>
              <a:ext cx="16664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*วัตถุ</a:t>
              </a:r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</a:t>
              </a:r>
              <a:r>
                <a:rPr lang="th-TH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เทียนไข</a:t>
              </a:r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)</a:t>
              </a:r>
              <a:endPara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6" name="กล่องข้อความ 55"/>
            <p:cNvSpPr txBox="1"/>
            <p:nvPr/>
          </p:nvSpPr>
          <p:spPr>
            <a:xfrm>
              <a:off x="3899167" y="4512764"/>
              <a:ext cx="13659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กระจกเงาราบ</a:t>
              </a:r>
            </a:p>
          </p:txBody>
        </p:sp>
      </p:grpSp>
      <p:grpSp>
        <p:nvGrpSpPr>
          <p:cNvPr id="62" name="กลุ่ม 61"/>
          <p:cNvGrpSpPr/>
          <p:nvPr/>
        </p:nvGrpSpPr>
        <p:grpSpPr>
          <a:xfrm>
            <a:off x="6782752" y="3095547"/>
            <a:ext cx="1365984" cy="1851690"/>
            <a:chOff x="6782752" y="3095547"/>
            <a:chExt cx="1365984" cy="1851690"/>
          </a:xfrm>
        </p:grpSpPr>
        <p:pic>
          <p:nvPicPr>
            <p:cNvPr id="44" name="Picture 4" descr="เทียน วันเกิด การเฉลิมฉลอง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8" r="77095" b="17627"/>
            <a:stretch/>
          </p:blipFill>
          <p:spPr bwMode="auto">
            <a:xfrm>
              <a:off x="7269393" y="3095547"/>
              <a:ext cx="416464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กล่องข้อความ 56"/>
            <p:cNvSpPr txBox="1"/>
            <p:nvPr/>
          </p:nvSpPr>
          <p:spPr>
            <a:xfrm>
              <a:off x="6782752" y="4485572"/>
              <a:ext cx="13659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*ภาพเสมือน</a:t>
              </a:r>
            </a:p>
          </p:txBody>
        </p:sp>
      </p:grpSp>
      <p:sp>
        <p:nvSpPr>
          <p:cNvPr id="65" name="กล่องข้อความ 64"/>
          <p:cNvSpPr txBox="1"/>
          <p:nvPr/>
        </p:nvSpPr>
        <p:spPr>
          <a:xfrm>
            <a:off x="6258299" y="1211999"/>
            <a:ext cx="2732057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จะได้ภาพเสมือน ที่มีขนาดภาพ</a:t>
            </a: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และระยะภาพเท่ากับวัตถุ</a:t>
            </a:r>
          </a:p>
        </p:txBody>
      </p:sp>
    </p:spTree>
    <p:extLst>
      <p:ext uri="{BB962C8B-B14F-4D97-AF65-F5344CB8AC3E}">
        <p14:creationId xmlns:p14="http://schemas.microsoft.com/office/powerpoint/2010/main" val="359278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6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20" name="กลุ่ม 19"/>
          <p:cNvGrpSpPr>
            <a:grpSpLocks noChangeAspect="1"/>
          </p:cNvGrpSpPr>
          <p:nvPr/>
        </p:nvGrpSpPr>
        <p:grpSpPr>
          <a:xfrm>
            <a:off x="221653" y="254619"/>
            <a:ext cx="4192691" cy="1210496"/>
            <a:chOff x="394606" y="254619"/>
            <a:chExt cx="4487923" cy="1260250"/>
          </a:xfrm>
        </p:grpSpPr>
        <p:pic>
          <p:nvPicPr>
            <p:cNvPr id="21" name="รูปภาพ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394606" y="445834"/>
              <a:ext cx="648000" cy="648000"/>
            </a:xfrm>
            <a:prstGeom prst="rect">
              <a:avLst/>
            </a:prstGeom>
          </p:spPr>
        </p:pic>
        <p:pic>
          <p:nvPicPr>
            <p:cNvPr id="22" name="รูปภาพ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745902" y="254619"/>
              <a:ext cx="3791903" cy="1260250"/>
            </a:xfrm>
            <a:prstGeom prst="rect">
              <a:avLst/>
            </a:prstGeom>
          </p:spPr>
        </p:pic>
        <p:sp>
          <p:nvSpPr>
            <p:cNvPr id="23" name="TextBox 5"/>
            <p:cNvSpPr txBox="1"/>
            <p:nvPr/>
          </p:nvSpPr>
          <p:spPr>
            <a:xfrm>
              <a:off x="893436" y="471036"/>
              <a:ext cx="3989093" cy="861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การสะท้อนของแสง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4" name="กล่องข้อความ 23"/>
          <p:cNvSpPr txBox="1"/>
          <p:nvPr/>
        </p:nvSpPr>
        <p:spPr>
          <a:xfrm>
            <a:off x="1878739" y="867680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Reflection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กล่องข้อความ 13"/>
          <p:cNvSpPr txBox="1"/>
          <p:nvPr/>
        </p:nvSpPr>
        <p:spPr>
          <a:xfrm>
            <a:off x="3365043" y="1319149"/>
            <a:ext cx="2153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ป้ายรถพยาบาล</a:t>
            </a:r>
          </a:p>
        </p:txBody>
      </p:sp>
      <p:pic>
        <p:nvPicPr>
          <p:cNvPr id="2050" name="Picture 2" descr="รถพยาบาล ไอคอน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077" y="1085751"/>
            <a:ext cx="838514" cy="83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คนในวงการแพทย์ วงการภาษา ช่วยดูหน่อยครับทำไมรถฉุกเฉินถึงต้อง... - Panti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54" y="2005052"/>
            <a:ext cx="3433101" cy="25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กล่องข้อความ 5"/>
          <p:cNvSpPr txBox="1"/>
          <p:nvPr/>
        </p:nvSpPr>
        <p:spPr>
          <a:xfrm>
            <a:off x="3910263" y="1965480"/>
            <a:ext cx="50826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การออกแบบป้ายที่ติดหน้ารถรถพยาบาล จะมีลักษณะกลับด้าน โดยถ้ามองตรงๆจะเห็นคำว่า</a:t>
            </a:r>
          </a:p>
          <a:p>
            <a:pPr algn="ctr"/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เพื่อสื่อสารกับคนขับรถที่ขับรถอยู่ด้านหน้ารถพยาบาล </a:t>
            </a:r>
          </a:p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โดยมองผ่านกระจกมองหลังรถ จะเห็นป้ายที่ติดหน้ารถพยาบาลกลับด้านและสามารถอ่านป้ายได้ถูกต้อง</a:t>
            </a:r>
          </a:p>
        </p:txBody>
      </p:sp>
      <p:pic>
        <p:nvPicPr>
          <p:cNvPr id="2054" name="Picture 6" descr="เผื่อใครยังไม่รู้ ทำไมสติกเกอร์รถพยาบาลต้องติดกลับด้าน 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6" t="42945" r="23544" b="48915"/>
          <a:stretch/>
        </p:blipFill>
        <p:spPr bwMode="auto">
          <a:xfrm>
            <a:off x="5353480" y="2729677"/>
            <a:ext cx="2273968" cy="34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กล่องข้อความ 8"/>
          <p:cNvSpPr txBox="1"/>
          <p:nvPr/>
        </p:nvSpPr>
        <p:spPr>
          <a:xfrm>
            <a:off x="5353480" y="4205140"/>
            <a:ext cx="2273968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AMBULANCE</a:t>
            </a:r>
            <a:endParaRPr lang="th-TH" sz="30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66" y="1329345"/>
            <a:ext cx="578859" cy="57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6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5" name="รูปภาพ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6" name="กลุ่ม 5"/>
          <p:cNvGrpSpPr>
            <a:grpSpLocks noChangeAspect="1"/>
          </p:cNvGrpSpPr>
          <p:nvPr/>
        </p:nvGrpSpPr>
        <p:grpSpPr>
          <a:xfrm>
            <a:off x="221654" y="61579"/>
            <a:ext cx="4350346" cy="1228835"/>
            <a:chOff x="394606" y="254619"/>
            <a:chExt cx="4614652" cy="1260250"/>
          </a:xfrm>
        </p:grpSpPr>
        <p:pic>
          <p:nvPicPr>
            <p:cNvPr id="7" name="รูปภาพ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394606" y="445834"/>
              <a:ext cx="648000" cy="648000"/>
            </a:xfrm>
            <a:prstGeom prst="rect">
              <a:avLst/>
            </a:prstGeom>
          </p:spPr>
        </p:pic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745902" y="254619"/>
              <a:ext cx="3791903" cy="1260250"/>
            </a:xfrm>
            <a:prstGeom prst="rect">
              <a:avLst/>
            </a:prstGeom>
          </p:spPr>
        </p:pic>
        <p:sp>
          <p:nvSpPr>
            <p:cNvPr id="9" name="TextBox 5"/>
            <p:cNvSpPr txBox="1"/>
            <p:nvPr/>
          </p:nvSpPr>
          <p:spPr>
            <a:xfrm>
              <a:off x="893438" y="471036"/>
              <a:ext cx="4115820" cy="861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การสะท้อนของแสง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0" name="กล่องข้อความ 9"/>
          <p:cNvSpPr txBox="1"/>
          <p:nvPr/>
        </p:nvSpPr>
        <p:spPr>
          <a:xfrm>
            <a:off x="1613689" y="662937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Reflection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487948" y="1131995"/>
            <a:ext cx="4225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การสะท้อนแสงบนกระจกเงาโค้ง</a:t>
            </a:r>
          </a:p>
        </p:txBody>
      </p:sp>
      <p:sp>
        <p:nvSpPr>
          <p:cNvPr id="12" name="กล่องข้อความ 11"/>
          <p:cNvSpPr txBox="1"/>
          <p:nvPr/>
        </p:nvSpPr>
        <p:spPr>
          <a:xfrm>
            <a:off x="487948" y="1541292"/>
            <a:ext cx="88294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กระจกเงาโค้ง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กระจกที่มีผิวสะท้อนแสงเป็นผิวโค้งของทรงกลม</a:t>
            </a:r>
          </a:p>
          <a:p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กระจกเงาโค้ง แบ่งเป็น 2 ชนิด คือ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กระจกเว้า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(concave mirror)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มีด้านเว้าเป็นพื้นสะท้อนแสงอยู่ทางด้านหน้า และด้านนูนเป็นด้านหลัง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กระจกนูน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(convex mirror)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มีด้านนูนเป็นพื้นสะท้อนแสงอยู่ทางด้านหน้า และด้านเว้าเป็นด้านหลัง</a:t>
            </a:r>
          </a:p>
          <a:p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" name="รูปภาพ 12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1" b="16282"/>
          <a:stretch/>
        </p:blipFill>
        <p:spPr bwMode="auto">
          <a:xfrm>
            <a:off x="1739055" y="3009435"/>
            <a:ext cx="5665889" cy="1381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สี่เหลี่ยมผืนผ้า 13"/>
          <p:cNvSpPr/>
          <p:nvPr/>
        </p:nvSpPr>
        <p:spPr>
          <a:xfrm>
            <a:off x="873320" y="4404679"/>
            <a:ext cx="7731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>
              <a:spcAft>
                <a:spcPts val="0"/>
              </a:spcAft>
            </a:pPr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         ก. กระจกเงาเว้า 	                         ข. กระจกเงานูน</a:t>
            </a:r>
            <a:endParaRPr lang="en-US" sz="20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algn="ctr">
              <a:spcAft>
                <a:spcPts val="0"/>
              </a:spcAft>
            </a:pPr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ภาพ ส่วนประกอบของกระจกเงาเว้าและกระจกเงานูนซึ่งเป็นส่วนหนึ่งของรูปทรงกลม</a:t>
            </a:r>
            <a:endParaRPr lang="en-US" sz="20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10064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1ADF6FDE-1707-409C-A4B2-F2137C3FBF62}"/>
              </a:ext>
            </a:extLst>
          </p:cNvPr>
          <p:cNvGrpSpPr/>
          <p:nvPr/>
        </p:nvGrpSpPr>
        <p:grpSpPr>
          <a:xfrm>
            <a:off x="-1" y="1"/>
            <a:ext cx="9571660" cy="5143499"/>
            <a:chOff x="-1" y="1"/>
            <a:chExt cx="9144005" cy="5143499"/>
          </a:xfrm>
        </p:grpSpPr>
        <p:pic>
          <p:nvPicPr>
            <p:cNvPr id="3" name="รูปภาพ 2">
              <a:extLst>
                <a:ext uri="{FF2B5EF4-FFF2-40B4-BE49-F238E27FC236}">
                  <a16:creationId xmlns:a16="http://schemas.microsoft.com/office/drawing/2014/main" id="{3B85D4AC-BE72-4FCC-890B-5E67D4B353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4CAAB678-A6CB-468C-A1E1-BDFD74BC6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1CD3321-EA1B-43DF-A90D-4D5A973DA4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60" y="202417"/>
            <a:ext cx="1187073" cy="113403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828F848-3EF2-4DC9-80D1-CF10A6B43FE0}"/>
              </a:ext>
            </a:extLst>
          </p:cNvPr>
          <p:cNvSpPr txBox="1">
            <a:spLocks/>
          </p:cNvSpPr>
          <p:nvPr/>
        </p:nvSpPr>
        <p:spPr>
          <a:xfrm>
            <a:off x="307987" y="395542"/>
            <a:ext cx="8566484" cy="1779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Timeline </a:t>
            </a:r>
            <a:r>
              <a:rPr lang="th-TH" altLang="ko-KR" sz="60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หน่วยการเรียนรู้ </a:t>
            </a:r>
          </a:p>
          <a:p>
            <a:r>
              <a:rPr lang="th-TH" altLang="ko-KR" sz="6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คลื่นและแสง</a:t>
            </a:r>
            <a:endParaRPr lang="en-US" altLang="ko-KR" sz="60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7C60880-9665-4364-B44C-F76F15AA4A58}"/>
              </a:ext>
            </a:extLst>
          </p:cNvPr>
          <p:cNvSpPr txBox="1">
            <a:spLocks/>
          </p:cNvSpPr>
          <p:nvPr/>
        </p:nvSpPr>
        <p:spPr>
          <a:xfrm>
            <a:off x="1989647" y="2202988"/>
            <a:ext cx="5899853" cy="6193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altLang="ko-KR" sz="4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บทที่ </a:t>
            </a:r>
            <a:r>
              <a:rPr lang="en-US" altLang="ko-KR" sz="4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th-TH" altLang="ko-KR" sz="4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แสง</a:t>
            </a:r>
            <a:endParaRPr lang="en-US" altLang="ko-KR" sz="4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6611E09E-7CEE-496D-B3C5-C16461CBFB29}"/>
              </a:ext>
            </a:extLst>
          </p:cNvPr>
          <p:cNvSpPr/>
          <p:nvPr/>
        </p:nvSpPr>
        <p:spPr>
          <a:xfrm>
            <a:off x="3205536" y="2713663"/>
            <a:ext cx="480479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การสะท้อนของแสง</a:t>
            </a:r>
          </a:p>
          <a:p>
            <a:r>
              <a:rPr lang="th-TH" sz="4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การหักเหของแสง</a:t>
            </a:r>
          </a:p>
          <a:p>
            <a:r>
              <a:rPr lang="th-TH" sz="4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ความสว่าง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C7092185-D978-415C-9574-D893BD113E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76" y="2809525"/>
            <a:ext cx="565256" cy="540000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D29150E0-0A43-4876-B560-E5CEBF1987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76" y="3436293"/>
            <a:ext cx="565256" cy="540000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6A752B2A-B6AC-493F-B142-9FFA31AF4F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76" y="4145247"/>
            <a:ext cx="565256" cy="540000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3B7A3DE8-E349-471B-816E-A3B331891A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43" y="1207317"/>
            <a:ext cx="995671" cy="99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17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5" name="รูปภาพ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6" name="กลุ่ม 5"/>
          <p:cNvGrpSpPr>
            <a:grpSpLocks noChangeAspect="1"/>
          </p:cNvGrpSpPr>
          <p:nvPr/>
        </p:nvGrpSpPr>
        <p:grpSpPr>
          <a:xfrm>
            <a:off x="221654" y="61579"/>
            <a:ext cx="4350346" cy="1228835"/>
            <a:chOff x="394606" y="254619"/>
            <a:chExt cx="4614652" cy="1260250"/>
          </a:xfrm>
        </p:grpSpPr>
        <p:pic>
          <p:nvPicPr>
            <p:cNvPr id="7" name="รูปภาพ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394606" y="445834"/>
              <a:ext cx="648000" cy="648000"/>
            </a:xfrm>
            <a:prstGeom prst="rect">
              <a:avLst/>
            </a:prstGeom>
          </p:spPr>
        </p:pic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745902" y="254619"/>
              <a:ext cx="3791903" cy="1260250"/>
            </a:xfrm>
            <a:prstGeom prst="rect">
              <a:avLst/>
            </a:prstGeom>
          </p:spPr>
        </p:pic>
        <p:sp>
          <p:nvSpPr>
            <p:cNvPr id="9" name="TextBox 5"/>
            <p:cNvSpPr txBox="1"/>
            <p:nvPr/>
          </p:nvSpPr>
          <p:spPr>
            <a:xfrm>
              <a:off x="893438" y="471036"/>
              <a:ext cx="4115820" cy="861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การสะท้อนของแสง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0" name="กล่องข้อความ 9"/>
          <p:cNvSpPr txBox="1"/>
          <p:nvPr/>
        </p:nvSpPr>
        <p:spPr>
          <a:xfrm>
            <a:off x="1893781" y="675996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Reflection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2999930" y="1086996"/>
            <a:ext cx="3768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ส่วนประกอบของกระจกเงาโค้ง</a:t>
            </a:r>
          </a:p>
        </p:txBody>
      </p:sp>
      <p:sp>
        <p:nvSpPr>
          <p:cNvPr id="12" name="กล่องข้อความ 11"/>
          <p:cNvSpPr txBox="1"/>
          <p:nvPr/>
        </p:nvSpPr>
        <p:spPr>
          <a:xfrm>
            <a:off x="177888" y="1446792"/>
            <a:ext cx="914400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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จุดบนผิวโค้งของทรงกลม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 จุด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จุดศูนย์กลางความโค้ง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(center of curvature)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เป็นจุดศูนย์กลางของทรงกลมในกระจกเว้าและกระจกนูน</a:t>
            </a:r>
          </a:p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V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จุดยอด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(vertex)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เป็นจุดที่อยู่บริเวณกึ่งกลางบนผิวโค้งที่ตำแหน่ง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v </a:t>
            </a:r>
          </a:p>
          <a:p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 R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คือ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รัศมีความโค้งของกระจก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(radius)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เป็นเส้นตรงที่ลากผ่านจุด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และจุด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V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เป็นแกนมุขสำคัญ</a:t>
            </a:r>
          </a:p>
          <a:p>
            <a:endParaRPr lang="th-TH" sz="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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จุดโฟกัสมุขสำคัญของกระจกเงาโค้งมี 2 จุด คือ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จุดโฟกัส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(focal point)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จุดที่ลำแสงที่ขนานกับแกนมุขสำคัญไปกระทบกระจกเงาโค้ง แล้วสะท้อนกลับมารวมกันที่</a:t>
            </a:r>
          </a:p>
          <a:p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จุดโฟกัส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(F)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ของกระจกจริงๆ เป็นภาพจริง สามารถเอาฉากหรือจอมารับภาพได้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จุด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F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ของกระจกเว้า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จุดโฟกัสเสมือน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(virtual focal point)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จุดที่ลำแสงที่ขนานกับแกนมุขสำคัญไปกระทบกระจกเงาโค้งแล้วสะท้อนกลับ </a:t>
            </a:r>
          </a:p>
          <a:p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แต่ถ้าลากเส้นประต่อไปยังด้านหลังของกระจกจะพบจุดตัด เป็นภาพเสมือน ไม่สามารถเอาฉากรับได้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จุด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F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ของกระจกนูน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40" y="1047394"/>
            <a:ext cx="578859" cy="57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89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sp>
        <p:nvSpPr>
          <p:cNvPr id="5" name="กล่องข้อความ 4"/>
          <p:cNvSpPr txBox="1"/>
          <p:nvPr/>
        </p:nvSpPr>
        <p:spPr>
          <a:xfrm>
            <a:off x="604921" y="444181"/>
            <a:ext cx="7980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รูปภาพแสดงส่วนประกอบของกระจกเว้าและกระจกนูน</a:t>
            </a:r>
          </a:p>
        </p:txBody>
      </p:sp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832682"/>
              </p:ext>
            </p:extLst>
          </p:nvPr>
        </p:nvGraphicFramePr>
        <p:xfrm>
          <a:off x="640079" y="1101817"/>
          <a:ext cx="7894320" cy="3474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47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7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th-TH" dirty="0"/>
                    </a:p>
                    <a:p>
                      <a:endParaRPr lang="th-TH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124" name="Picture 4" descr="http://www.trueplookpanya.com/data/product/uploads/other4/Sci_M2_2_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999" y="1846449"/>
            <a:ext cx="3600000" cy="268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trueplookpanya.com/data/product/uploads/other4/Sci_M2_2_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60" y="1826129"/>
            <a:ext cx="3600000" cy="265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352309" y="1083605"/>
            <a:ext cx="86405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กระจกเว้า 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(concave mirror)</a:t>
            </a:r>
            <a:r>
              <a:rPr lang="th-TH" sz="3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กระจกนูน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(convex mirror)</a:t>
            </a:r>
            <a:endParaRPr lang="th-TH" sz="32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41" y="402215"/>
            <a:ext cx="578859" cy="578859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40889">
            <a:off x="4228052" y="4205259"/>
            <a:ext cx="647257" cy="64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75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0" y="-3184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sp>
        <p:nvSpPr>
          <p:cNvPr id="11" name="กล่องข้อความ 10"/>
          <p:cNvSpPr txBox="1"/>
          <p:nvPr/>
        </p:nvSpPr>
        <p:spPr>
          <a:xfrm>
            <a:off x="4888747" y="381261"/>
            <a:ext cx="4163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การเขียนแผนภาพรังสีของแสง 2 เส้น </a:t>
            </a:r>
            <a:r>
              <a:rPr lang="th-TH" sz="22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บนกระจกเว้า</a:t>
            </a:r>
          </a:p>
          <a:p>
            <a:pPr algn="ctr"/>
            <a:r>
              <a:rPr lang="th-TH" sz="22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เพื่อหาตำแหน่งและลักษณะของภาพ</a:t>
            </a:r>
          </a:p>
        </p:txBody>
      </p:sp>
      <p:sp>
        <p:nvSpPr>
          <p:cNvPr id="65" name="กล่องข้อความ 64"/>
          <p:cNvSpPr txBox="1"/>
          <p:nvPr/>
        </p:nvSpPr>
        <p:spPr>
          <a:xfrm>
            <a:off x="5836708" y="1229560"/>
            <a:ext cx="2914641" cy="1446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เมื่อวัตถุวางหน้าจุด 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  <a:endParaRPr lang="th-TH" sz="2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ภาพที่เกิดขึ้นเกิดจากรังสีของ</a:t>
            </a: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แสงสะท้อนตัดกันจริง จึงเป็น</a:t>
            </a: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ภาพจริง หัวกลับ ขนาดเล็กกว่าวัตถุ</a:t>
            </a:r>
          </a:p>
        </p:txBody>
      </p:sp>
      <p:grpSp>
        <p:nvGrpSpPr>
          <p:cNvPr id="35" name="กลุ่ม 34"/>
          <p:cNvGrpSpPr/>
          <p:nvPr/>
        </p:nvGrpSpPr>
        <p:grpSpPr>
          <a:xfrm>
            <a:off x="1029764" y="2570480"/>
            <a:ext cx="1365984" cy="1175477"/>
            <a:chOff x="1029764" y="2570480"/>
            <a:chExt cx="1365984" cy="1175477"/>
          </a:xfrm>
        </p:grpSpPr>
        <p:sp>
          <p:nvSpPr>
            <p:cNvPr id="55" name="กล่องข้อความ 54"/>
            <p:cNvSpPr txBox="1"/>
            <p:nvPr/>
          </p:nvSpPr>
          <p:spPr>
            <a:xfrm>
              <a:off x="1029764" y="3284292"/>
              <a:ext cx="13659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*วัตถุ</a:t>
              </a:r>
            </a:p>
          </p:txBody>
        </p:sp>
        <p:cxnSp>
          <p:nvCxnSpPr>
            <p:cNvPr id="20" name="ลูกศรเชื่อมต่อแบบตรง 19"/>
            <p:cNvCxnSpPr/>
            <p:nvPr/>
          </p:nvCxnSpPr>
          <p:spPr>
            <a:xfrm flipV="1">
              <a:off x="1692436" y="2570480"/>
              <a:ext cx="0" cy="72000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กลุ่ม 35"/>
          <p:cNvGrpSpPr/>
          <p:nvPr/>
        </p:nvGrpSpPr>
        <p:grpSpPr>
          <a:xfrm>
            <a:off x="1570660" y="2159803"/>
            <a:ext cx="3538370" cy="461665"/>
            <a:chOff x="1570659" y="2159803"/>
            <a:chExt cx="3706897" cy="461665"/>
          </a:xfrm>
        </p:grpSpPr>
        <p:cxnSp>
          <p:nvCxnSpPr>
            <p:cNvPr id="63" name="ลูกศรเชื่อมต่อแบบตรง 62"/>
            <p:cNvCxnSpPr/>
            <p:nvPr/>
          </p:nvCxnSpPr>
          <p:spPr>
            <a:xfrm rot="5400000" flipV="1">
              <a:off x="3477556" y="770480"/>
              <a:ext cx="0" cy="3600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กล่องข้อความ 63"/>
            <p:cNvSpPr txBox="1"/>
            <p:nvPr/>
          </p:nvSpPr>
          <p:spPr>
            <a:xfrm>
              <a:off x="1570659" y="2159803"/>
              <a:ext cx="1316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รังสีตกกระทบ</a:t>
              </a:r>
            </a:p>
          </p:txBody>
        </p:sp>
      </p:grpSp>
      <p:grpSp>
        <p:nvGrpSpPr>
          <p:cNvPr id="34" name="กลุ่ม 33"/>
          <p:cNvGrpSpPr/>
          <p:nvPr/>
        </p:nvGrpSpPr>
        <p:grpSpPr>
          <a:xfrm>
            <a:off x="1029764" y="2854581"/>
            <a:ext cx="5796314" cy="897893"/>
            <a:chOff x="961839" y="2839557"/>
            <a:chExt cx="5796314" cy="897893"/>
          </a:xfrm>
        </p:grpSpPr>
        <p:grpSp>
          <p:nvGrpSpPr>
            <p:cNvPr id="31" name="กลุ่ม 30"/>
            <p:cNvGrpSpPr/>
            <p:nvPr/>
          </p:nvGrpSpPr>
          <p:grpSpPr>
            <a:xfrm>
              <a:off x="961839" y="2839557"/>
              <a:ext cx="5796314" cy="492839"/>
              <a:chOff x="961839" y="2839557"/>
              <a:chExt cx="5796314" cy="492839"/>
            </a:xfrm>
          </p:grpSpPr>
          <p:cxnSp>
            <p:nvCxnSpPr>
              <p:cNvPr id="6" name="ตัวเชื่อมต่อตรง 5"/>
              <p:cNvCxnSpPr/>
              <p:nvPr/>
            </p:nvCxnSpPr>
            <p:spPr>
              <a:xfrm flipV="1">
                <a:off x="961839" y="3293383"/>
                <a:ext cx="5683154" cy="94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กล่องข้อความ 55"/>
              <p:cNvSpPr txBox="1"/>
              <p:nvPr/>
            </p:nvSpPr>
            <p:spPr>
              <a:xfrm>
                <a:off x="5392169" y="2839557"/>
                <a:ext cx="13659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b="1" dirty="0">
                    <a:solidFill>
                      <a:schemeClr val="accent2">
                        <a:lumMod val="50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แกนมุขสำคัญ</a:t>
                </a:r>
              </a:p>
            </p:txBody>
          </p:sp>
          <p:sp>
            <p:nvSpPr>
              <p:cNvPr id="21" name="วงรี 20"/>
              <p:cNvSpPr/>
              <p:nvPr/>
            </p:nvSpPr>
            <p:spPr>
              <a:xfrm>
                <a:off x="3078417" y="3242396"/>
                <a:ext cx="90182" cy="9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66" name="วงรี 65"/>
              <p:cNvSpPr/>
              <p:nvPr/>
            </p:nvSpPr>
            <p:spPr>
              <a:xfrm>
                <a:off x="4161777" y="3242396"/>
                <a:ext cx="90182" cy="9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67" name="วงรี 66"/>
              <p:cNvSpPr/>
              <p:nvPr/>
            </p:nvSpPr>
            <p:spPr>
              <a:xfrm>
                <a:off x="5207694" y="3242396"/>
                <a:ext cx="90182" cy="9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69" name="กล่องข้อความ 68"/>
            <p:cNvSpPr txBox="1"/>
            <p:nvPr/>
          </p:nvSpPr>
          <p:spPr>
            <a:xfrm>
              <a:off x="2429722" y="3275785"/>
              <a:ext cx="33506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C              F                V</a:t>
              </a:r>
              <a:endPara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37" name="กลุ่ม 36"/>
          <p:cNvGrpSpPr/>
          <p:nvPr/>
        </p:nvGrpSpPr>
        <p:grpSpPr>
          <a:xfrm rot="21314902">
            <a:off x="1977196" y="2712978"/>
            <a:ext cx="3225276" cy="1800000"/>
            <a:chOff x="2004849" y="2603209"/>
            <a:chExt cx="3225276" cy="1800000"/>
          </a:xfrm>
        </p:grpSpPr>
        <p:cxnSp>
          <p:nvCxnSpPr>
            <p:cNvPr id="68" name="ลูกศรเชื่อมต่อแบบตรง 67"/>
            <p:cNvCxnSpPr/>
            <p:nvPr/>
          </p:nvCxnSpPr>
          <p:spPr>
            <a:xfrm flipH="1">
              <a:off x="2574836" y="2603209"/>
              <a:ext cx="2655289" cy="1800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กล่องข้อความ 69"/>
            <p:cNvSpPr txBox="1"/>
            <p:nvPr/>
          </p:nvSpPr>
          <p:spPr>
            <a:xfrm rot="19392087">
              <a:off x="2004849" y="3905531"/>
              <a:ext cx="1316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รังสีสะท้อน</a:t>
              </a:r>
            </a:p>
          </p:txBody>
        </p:sp>
      </p:grpSp>
      <p:grpSp>
        <p:nvGrpSpPr>
          <p:cNvPr id="38" name="กลุ่ม 37"/>
          <p:cNvGrpSpPr/>
          <p:nvPr/>
        </p:nvGrpSpPr>
        <p:grpSpPr>
          <a:xfrm>
            <a:off x="1689146" y="2568566"/>
            <a:ext cx="4322788" cy="1829503"/>
            <a:chOff x="1709317" y="2590161"/>
            <a:chExt cx="4322788" cy="1829503"/>
          </a:xfrm>
        </p:grpSpPr>
        <p:cxnSp>
          <p:nvCxnSpPr>
            <p:cNvPr id="71" name="ลูกศรเชื่อมต่อแบบตรง 70"/>
            <p:cNvCxnSpPr/>
            <p:nvPr/>
          </p:nvCxnSpPr>
          <p:spPr>
            <a:xfrm>
              <a:off x="1709317" y="2590161"/>
              <a:ext cx="3302859" cy="163806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กล่องข้อความ 72"/>
            <p:cNvSpPr txBox="1"/>
            <p:nvPr/>
          </p:nvSpPr>
          <p:spPr>
            <a:xfrm rot="1602815">
              <a:off x="4716038" y="3957999"/>
              <a:ext cx="1316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รังสีตกกระทบ</a:t>
              </a:r>
            </a:p>
          </p:txBody>
        </p:sp>
      </p:grpSp>
      <p:grpSp>
        <p:nvGrpSpPr>
          <p:cNvPr id="40" name="กลุ่ม 39"/>
          <p:cNvGrpSpPr/>
          <p:nvPr/>
        </p:nvGrpSpPr>
        <p:grpSpPr>
          <a:xfrm>
            <a:off x="481636" y="1819723"/>
            <a:ext cx="1316067" cy="764141"/>
            <a:chOff x="481636" y="1819723"/>
            <a:chExt cx="1316067" cy="764141"/>
          </a:xfrm>
        </p:grpSpPr>
        <p:cxnSp>
          <p:nvCxnSpPr>
            <p:cNvPr id="72" name="ลูกศรเชื่อมต่อแบบตรง 71"/>
            <p:cNvCxnSpPr/>
            <p:nvPr/>
          </p:nvCxnSpPr>
          <p:spPr>
            <a:xfrm flipH="1" flipV="1">
              <a:off x="532458" y="1852482"/>
              <a:ext cx="1180299" cy="73138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กล่องข้อความ 73"/>
            <p:cNvSpPr txBox="1"/>
            <p:nvPr/>
          </p:nvSpPr>
          <p:spPr>
            <a:xfrm rot="1935562">
              <a:off x="481636" y="1819723"/>
              <a:ext cx="1316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รังสีสะท้อน</a:t>
              </a:r>
            </a:p>
          </p:txBody>
        </p:sp>
      </p:grpSp>
      <p:sp>
        <p:nvSpPr>
          <p:cNvPr id="75" name="กล่องข้อความ 74"/>
          <p:cNvSpPr txBox="1"/>
          <p:nvPr/>
        </p:nvSpPr>
        <p:spPr>
          <a:xfrm>
            <a:off x="3324820" y="3692752"/>
            <a:ext cx="92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จุดตัด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X</a:t>
            </a:r>
            <a:endParaRPr lang="th-TH" sz="24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41" name="กลุ่ม 40"/>
          <p:cNvGrpSpPr/>
          <p:nvPr/>
        </p:nvGrpSpPr>
        <p:grpSpPr>
          <a:xfrm>
            <a:off x="3390864" y="2760311"/>
            <a:ext cx="927139" cy="853554"/>
            <a:chOff x="3318664" y="2788983"/>
            <a:chExt cx="927139" cy="853554"/>
          </a:xfrm>
        </p:grpSpPr>
        <p:cxnSp>
          <p:nvCxnSpPr>
            <p:cNvPr id="76" name="ลูกศรเชื่อมต่อแบบตรง 75"/>
            <p:cNvCxnSpPr>
              <a:cxnSpLocks/>
            </p:cNvCxnSpPr>
            <p:nvPr/>
          </p:nvCxnSpPr>
          <p:spPr>
            <a:xfrm>
              <a:off x="3744756" y="3362246"/>
              <a:ext cx="0" cy="280291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กล่องข้อความ 76"/>
            <p:cNvSpPr txBox="1"/>
            <p:nvPr/>
          </p:nvSpPr>
          <p:spPr>
            <a:xfrm>
              <a:off x="3318664" y="2788983"/>
              <a:ext cx="9271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*ภาพ</a:t>
              </a:r>
            </a:p>
          </p:txBody>
        </p:sp>
      </p:grpSp>
      <p:grpSp>
        <p:nvGrpSpPr>
          <p:cNvPr id="33" name="กลุ่ม 32"/>
          <p:cNvGrpSpPr/>
          <p:nvPr/>
        </p:nvGrpSpPr>
        <p:grpSpPr>
          <a:xfrm>
            <a:off x="3895694" y="1723258"/>
            <a:ext cx="1913384" cy="2642915"/>
            <a:chOff x="3877816" y="1342543"/>
            <a:chExt cx="1913384" cy="2642915"/>
          </a:xfrm>
        </p:grpSpPr>
        <p:sp>
          <p:nvSpPr>
            <p:cNvPr id="12" name="ส่วนโค้ง 11"/>
            <p:cNvSpPr/>
            <p:nvPr/>
          </p:nvSpPr>
          <p:spPr>
            <a:xfrm>
              <a:off x="3877816" y="1875501"/>
              <a:ext cx="1422400" cy="2109957"/>
            </a:xfrm>
            <a:prstGeom prst="arc">
              <a:avLst>
                <a:gd name="adj1" fmla="val 16324668"/>
                <a:gd name="adj2" fmla="val 5410247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78" name="กล่องข้อความ 77"/>
            <p:cNvSpPr txBox="1"/>
            <p:nvPr/>
          </p:nvSpPr>
          <p:spPr>
            <a:xfrm>
              <a:off x="4425216" y="1342543"/>
              <a:ext cx="1365984" cy="46166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u="sng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กระจกเว้า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915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7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DDBBA0E-1357-786F-C0EC-91985B6FB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71" y="746023"/>
            <a:ext cx="8440057" cy="365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40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0" y="-725"/>
            <a:ext cx="9144003" cy="5238707"/>
            <a:chOff x="-616857" y="14608"/>
            <a:chExt cx="9144003" cy="5238707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230617" y="-2832865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051773" y="-222056"/>
              <a:ext cx="1806741" cy="9144002"/>
            </a:xfrm>
            <a:prstGeom prst="rect">
              <a:avLst/>
            </a:prstGeom>
          </p:spPr>
        </p:pic>
      </p:grpSp>
      <p:sp>
        <p:nvSpPr>
          <p:cNvPr id="5" name="กล่องข้อความ 4"/>
          <p:cNvSpPr txBox="1"/>
          <p:nvPr/>
        </p:nvSpPr>
        <p:spPr>
          <a:xfrm>
            <a:off x="1005840" y="277336"/>
            <a:ext cx="6898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การเขียนแผนภาพรังสีของแสง 2 เส้น </a:t>
            </a:r>
            <a:r>
              <a:rPr lang="th-TH" sz="24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บนกระจกเว้า </a:t>
            </a:r>
            <a:r>
              <a:rPr lang="th-TH" sz="24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เพื่อหาตำแหน่งและลักษณะของภาพ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pic>
        <p:nvPicPr>
          <p:cNvPr id="8194" name="Picture 2" descr="http://www.trueplookpanya.com/data/product/uploads/other4/Sci_M2_2_1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05" y="735238"/>
            <a:ext cx="6135238" cy="411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ตัวเชื่อมต่อตรง 7"/>
          <p:cNvCxnSpPr/>
          <p:nvPr/>
        </p:nvCxnSpPr>
        <p:spPr>
          <a:xfrm>
            <a:off x="5531822" y="1248578"/>
            <a:ext cx="1620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/>
          <p:cNvCxnSpPr/>
          <p:nvPr/>
        </p:nvCxnSpPr>
        <p:spPr>
          <a:xfrm>
            <a:off x="5531822" y="2542483"/>
            <a:ext cx="1620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ตัวเชื่อมต่อตรง 13"/>
          <p:cNvCxnSpPr/>
          <p:nvPr/>
        </p:nvCxnSpPr>
        <p:spPr>
          <a:xfrm>
            <a:off x="5531822" y="3809495"/>
            <a:ext cx="1620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4" y="156379"/>
            <a:ext cx="578859" cy="578859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5586">
            <a:off x="7535200" y="4303544"/>
            <a:ext cx="647257" cy="647257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DA5CB58B-BD36-0C66-7D10-F6BCC63CBF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7228" y="1994614"/>
            <a:ext cx="966599" cy="22793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8D4A3A55-FB05-0B73-C27C-C7496B69C9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7198" y="3236351"/>
            <a:ext cx="1806658" cy="238288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267B6163-C8DC-BA96-B22C-ECE69ABBA7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7228" y="4508679"/>
            <a:ext cx="909937" cy="24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89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F1293D0-BCEF-B287-1CEF-18EE9D96F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94" y="956931"/>
            <a:ext cx="8353578" cy="31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5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3193" y="-27568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sp>
        <p:nvSpPr>
          <p:cNvPr id="11" name="กล่องข้อความ 10"/>
          <p:cNvSpPr txBox="1"/>
          <p:nvPr/>
        </p:nvSpPr>
        <p:spPr>
          <a:xfrm>
            <a:off x="4874713" y="374358"/>
            <a:ext cx="4163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การเขียนแผนภาพรังสีของแสง 2 เส้น </a:t>
            </a:r>
            <a:r>
              <a:rPr lang="th-TH" sz="22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บนกระจกนูน</a:t>
            </a:r>
          </a:p>
          <a:p>
            <a:pPr algn="ctr"/>
            <a:r>
              <a:rPr lang="th-TH" sz="22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เพื่อหาตำแหน่งและลักษณะของภาพ</a:t>
            </a:r>
          </a:p>
        </p:txBody>
      </p:sp>
      <p:sp>
        <p:nvSpPr>
          <p:cNvPr id="65" name="กล่องข้อความ 64"/>
          <p:cNvSpPr txBox="1"/>
          <p:nvPr/>
        </p:nvSpPr>
        <p:spPr>
          <a:xfrm>
            <a:off x="6559793" y="1143799"/>
            <a:ext cx="2455639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เมื่อวัตถุวางหน้าจุด 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V</a:t>
            </a:r>
            <a:endParaRPr lang="th-TH" sz="2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ภาพที่เกิดขึ้น เกิดจากรังสีของ</a:t>
            </a: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แสงสะท้อนไม่ได้ตัดกันจริง </a:t>
            </a: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แต่เกิดจากการต่อแนวรังสีสะท้อนออกไปด้านหลัง</a:t>
            </a: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แล้วตัดกัน ภาพที่เกิดขึ้น</a:t>
            </a: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จึงเป็น ภาพเสมือน </a:t>
            </a: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หัวตั้ง ขนาดเล็กกว่าวัตถุ</a:t>
            </a:r>
          </a:p>
        </p:txBody>
      </p:sp>
      <p:grpSp>
        <p:nvGrpSpPr>
          <p:cNvPr id="101" name="กลุ่ม 100"/>
          <p:cNvGrpSpPr/>
          <p:nvPr/>
        </p:nvGrpSpPr>
        <p:grpSpPr>
          <a:xfrm>
            <a:off x="862676" y="2585499"/>
            <a:ext cx="1365984" cy="1175477"/>
            <a:chOff x="862676" y="2585499"/>
            <a:chExt cx="1365984" cy="1175477"/>
          </a:xfrm>
        </p:grpSpPr>
        <p:sp>
          <p:nvSpPr>
            <p:cNvPr id="55" name="กล่องข้อความ 54"/>
            <p:cNvSpPr txBox="1"/>
            <p:nvPr/>
          </p:nvSpPr>
          <p:spPr>
            <a:xfrm>
              <a:off x="862676" y="3299311"/>
              <a:ext cx="13659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*วัตถุ</a:t>
              </a:r>
            </a:p>
          </p:txBody>
        </p:sp>
        <p:cxnSp>
          <p:nvCxnSpPr>
            <p:cNvPr id="20" name="ลูกศรเชื่อมต่อแบบตรง 19"/>
            <p:cNvCxnSpPr/>
            <p:nvPr/>
          </p:nvCxnSpPr>
          <p:spPr>
            <a:xfrm flipV="1">
              <a:off x="1525348" y="2585499"/>
              <a:ext cx="0" cy="72000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กลุ่ม 101"/>
          <p:cNvGrpSpPr/>
          <p:nvPr/>
        </p:nvGrpSpPr>
        <p:grpSpPr>
          <a:xfrm>
            <a:off x="1361666" y="2182858"/>
            <a:ext cx="1777774" cy="461665"/>
            <a:chOff x="1361666" y="2182858"/>
            <a:chExt cx="1777774" cy="461665"/>
          </a:xfrm>
        </p:grpSpPr>
        <p:cxnSp>
          <p:nvCxnSpPr>
            <p:cNvPr id="63" name="ลูกศรเชื่อมต่อแบบตรง 62"/>
            <p:cNvCxnSpPr/>
            <p:nvPr/>
          </p:nvCxnSpPr>
          <p:spPr>
            <a:xfrm flipV="1">
              <a:off x="1511552" y="2568887"/>
              <a:ext cx="1627888" cy="1754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กล่องข้อความ 63"/>
            <p:cNvSpPr txBox="1"/>
            <p:nvPr/>
          </p:nvSpPr>
          <p:spPr>
            <a:xfrm>
              <a:off x="1361666" y="2182858"/>
              <a:ext cx="1665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รังสีตกกระทบ</a:t>
              </a:r>
              <a:r>
                <a:rPr lang="th-TH" sz="2400" baseline="-25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</a:t>
              </a:r>
            </a:p>
          </p:txBody>
        </p:sp>
      </p:grpSp>
      <p:grpSp>
        <p:nvGrpSpPr>
          <p:cNvPr id="98" name="กลุ่ม 97"/>
          <p:cNvGrpSpPr/>
          <p:nvPr/>
        </p:nvGrpSpPr>
        <p:grpSpPr>
          <a:xfrm>
            <a:off x="789119" y="2849717"/>
            <a:ext cx="5796314" cy="950661"/>
            <a:chOff x="789119" y="2849717"/>
            <a:chExt cx="5796314" cy="950661"/>
          </a:xfrm>
        </p:grpSpPr>
        <p:grpSp>
          <p:nvGrpSpPr>
            <p:cNvPr id="31" name="กลุ่ม 30"/>
            <p:cNvGrpSpPr/>
            <p:nvPr/>
          </p:nvGrpSpPr>
          <p:grpSpPr>
            <a:xfrm>
              <a:off x="789119" y="2849717"/>
              <a:ext cx="5796314" cy="492839"/>
              <a:chOff x="961839" y="2839557"/>
              <a:chExt cx="5796314" cy="492839"/>
            </a:xfrm>
          </p:grpSpPr>
          <p:cxnSp>
            <p:nvCxnSpPr>
              <p:cNvPr id="6" name="ตัวเชื่อมต่อตรง 5"/>
              <p:cNvCxnSpPr/>
              <p:nvPr/>
            </p:nvCxnSpPr>
            <p:spPr>
              <a:xfrm flipV="1">
                <a:off x="961839" y="3293383"/>
                <a:ext cx="5683154" cy="94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กล่องข้อความ 55"/>
              <p:cNvSpPr txBox="1"/>
              <p:nvPr/>
            </p:nvSpPr>
            <p:spPr>
              <a:xfrm>
                <a:off x="5392169" y="2839557"/>
                <a:ext cx="13659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b="1" dirty="0">
                    <a:solidFill>
                      <a:schemeClr val="accent2">
                        <a:lumMod val="50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แกนมุขสำคัญ</a:t>
                </a:r>
              </a:p>
            </p:txBody>
          </p:sp>
          <p:sp>
            <p:nvSpPr>
              <p:cNvPr id="21" name="วงรี 20"/>
              <p:cNvSpPr/>
              <p:nvPr/>
            </p:nvSpPr>
            <p:spPr>
              <a:xfrm>
                <a:off x="3078417" y="3242396"/>
                <a:ext cx="90182" cy="9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66" name="วงรี 65"/>
              <p:cNvSpPr/>
              <p:nvPr/>
            </p:nvSpPr>
            <p:spPr>
              <a:xfrm>
                <a:off x="4161777" y="3242396"/>
                <a:ext cx="90182" cy="9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67" name="วงรี 66"/>
              <p:cNvSpPr/>
              <p:nvPr/>
            </p:nvSpPr>
            <p:spPr>
              <a:xfrm>
                <a:off x="5207694" y="3242396"/>
                <a:ext cx="90182" cy="9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69" name="กล่องข้อความ 68"/>
            <p:cNvSpPr txBox="1"/>
            <p:nvPr/>
          </p:nvSpPr>
          <p:spPr>
            <a:xfrm>
              <a:off x="2220570" y="3338713"/>
              <a:ext cx="33506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V              F               C</a:t>
              </a:r>
              <a:endPara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03" name="กลุ่ม 102"/>
          <p:cNvGrpSpPr/>
          <p:nvPr/>
        </p:nvGrpSpPr>
        <p:grpSpPr>
          <a:xfrm>
            <a:off x="1230377" y="1003731"/>
            <a:ext cx="1869322" cy="1558612"/>
            <a:chOff x="1230377" y="1003731"/>
            <a:chExt cx="1869322" cy="1558612"/>
          </a:xfrm>
        </p:grpSpPr>
        <p:cxnSp>
          <p:nvCxnSpPr>
            <p:cNvPr id="72" name="ลูกศรเชื่อมต่อแบบตรง 71"/>
            <p:cNvCxnSpPr/>
            <p:nvPr/>
          </p:nvCxnSpPr>
          <p:spPr>
            <a:xfrm flipH="1" flipV="1">
              <a:off x="1372426" y="1003731"/>
              <a:ext cx="1727273" cy="155861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กล่องข้อความ 73"/>
            <p:cNvSpPr txBox="1"/>
            <p:nvPr/>
          </p:nvSpPr>
          <p:spPr>
            <a:xfrm rot="2443403">
              <a:off x="1230377" y="1036510"/>
              <a:ext cx="1316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รังสีสะท้อน</a:t>
              </a:r>
              <a:r>
                <a:rPr lang="th-TH" sz="2400" baseline="-25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400" baseline="-250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</a:t>
              </a:r>
              <a:endParaRPr lang="th-TH" sz="2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75" name="กล่องข้อความ 74"/>
          <p:cNvSpPr txBox="1"/>
          <p:nvPr/>
        </p:nvSpPr>
        <p:spPr>
          <a:xfrm>
            <a:off x="3492905" y="2575838"/>
            <a:ext cx="92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จุดตัด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X</a:t>
            </a:r>
            <a:endParaRPr lang="th-TH" sz="24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06" name="กลุ่ม 105"/>
          <p:cNvGrpSpPr/>
          <p:nvPr/>
        </p:nvGrpSpPr>
        <p:grpSpPr>
          <a:xfrm>
            <a:off x="3204085" y="3033985"/>
            <a:ext cx="927139" cy="673016"/>
            <a:chOff x="3204085" y="3033985"/>
            <a:chExt cx="927139" cy="673016"/>
          </a:xfrm>
        </p:grpSpPr>
        <p:cxnSp>
          <p:nvCxnSpPr>
            <p:cNvPr id="76" name="ลูกศรเชื่อมต่อแบบตรง 75"/>
            <p:cNvCxnSpPr/>
            <p:nvPr/>
          </p:nvCxnSpPr>
          <p:spPr>
            <a:xfrm flipV="1">
              <a:off x="3673307" y="3033985"/>
              <a:ext cx="0" cy="28800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กล่องข้อความ 76"/>
            <p:cNvSpPr txBox="1"/>
            <p:nvPr/>
          </p:nvSpPr>
          <p:spPr>
            <a:xfrm>
              <a:off x="3204085" y="3245336"/>
              <a:ext cx="9271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*ภาพ</a:t>
              </a:r>
            </a:p>
          </p:txBody>
        </p:sp>
      </p:grpSp>
      <p:grpSp>
        <p:nvGrpSpPr>
          <p:cNvPr id="100" name="กลุ่ม 99"/>
          <p:cNvGrpSpPr/>
          <p:nvPr/>
        </p:nvGrpSpPr>
        <p:grpSpPr>
          <a:xfrm>
            <a:off x="2953610" y="1721116"/>
            <a:ext cx="1921103" cy="2625737"/>
            <a:chOff x="2953610" y="1680702"/>
            <a:chExt cx="1921103" cy="2625737"/>
          </a:xfrm>
        </p:grpSpPr>
        <p:sp>
          <p:nvSpPr>
            <p:cNvPr id="12" name="ส่วนโค้ง 11"/>
            <p:cNvSpPr/>
            <p:nvPr/>
          </p:nvSpPr>
          <p:spPr>
            <a:xfrm flipH="1">
              <a:off x="2953610" y="2196482"/>
              <a:ext cx="1422400" cy="2109957"/>
            </a:xfrm>
            <a:prstGeom prst="arc">
              <a:avLst>
                <a:gd name="adj1" fmla="val 16324668"/>
                <a:gd name="adj2" fmla="val 5410247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78" name="กล่องข้อความ 77"/>
            <p:cNvSpPr txBox="1"/>
            <p:nvPr/>
          </p:nvSpPr>
          <p:spPr>
            <a:xfrm>
              <a:off x="3508729" y="1680702"/>
              <a:ext cx="1365984" cy="46166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u="sng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กระจกนูน</a:t>
              </a:r>
            </a:p>
          </p:txBody>
        </p:sp>
      </p:grpSp>
      <p:cxnSp>
        <p:nvCxnSpPr>
          <p:cNvPr id="84" name="ตัวเชื่อมต่อตรง 83"/>
          <p:cNvCxnSpPr/>
          <p:nvPr/>
        </p:nvCxnSpPr>
        <p:spPr>
          <a:xfrm>
            <a:off x="3117031" y="2580201"/>
            <a:ext cx="1534856" cy="122454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ตัวเชื่อมต่อตรง 87"/>
          <p:cNvCxnSpPr/>
          <p:nvPr/>
        </p:nvCxnSpPr>
        <p:spPr>
          <a:xfrm>
            <a:off x="2982793" y="2908824"/>
            <a:ext cx="3026028" cy="584295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กลุ่ม 103"/>
          <p:cNvGrpSpPr/>
          <p:nvPr/>
        </p:nvGrpSpPr>
        <p:grpSpPr>
          <a:xfrm>
            <a:off x="1498505" y="2601397"/>
            <a:ext cx="1638303" cy="590418"/>
            <a:chOff x="1498505" y="2601397"/>
            <a:chExt cx="1638303" cy="590418"/>
          </a:xfrm>
        </p:grpSpPr>
        <p:cxnSp>
          <p:nvCxnSpPr>
            <p:cNvPr id="71" name="ลูกศรเชื่อมต่อแบบตรง 70"/>
            <p:cNvCxnSpPr/>
            <p:nvPr/>
          </p:nvCxnSpPr>
          <p:spPr>
            <a:xfrm>
              <a:off x="1498505" y="2601397"/>
              <a:ext cx="1495153" cy="30742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กล่องข้อความ 95"/>
            <p:cNvSpPr txBox="1"/>
            <p:nvPr/>
          </p:nvSpPr>
          <p:spPr>
            <a:xfrm rot="700780">
              <a:off x="1655697" y="2730150"/>
              <a:ext cx="14811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รังสีตกกระทบ</a:t>
              </a:r>
              <a:r>
                <a:rPr lang="th-TH" sz="2400" baseline="-25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</a:p>
          </p:txBody>
        </p:sp>
      </p:grpSp>
      <p:grpSp>
        <p:nvGrpSpPr>
          <p:cNvPr id="105" name="กลุ่ม 104"/>
          <p:cNvGrpSpPr/>
          <p:nvPr/>
        </p:nvGrpSpPr>
        <p:grpSpPr>
          <a:xfrm rot="20941889">
            <a:off x="245238" y="2050036"/>
            <a:ext cx="1316067" cy="682793"/>
            <a:chOff x="269932" y="1899077"/>
            <a:chExt cx="1316067" cy="682793"/>
          </a:xfrm>
        </p:grpSpPr>
        <p:cxnSp>
          <p:nvCxnSpPr>
            <p:cNvPr id="68" name="ลูกศรเชื่อมต่อแบบตรง 67"/>
            <p:cNvCxnSpPr/>
            <p:nvPr/>
          </p:nvCxnSpPr>
          <p:spPr>
            <a:xfrm flipH="1" flipV="1">
              <a:off x="289901" y="2019403"/>
              <a:ext cx="1225332" cy="56246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กล่องข้อความ 98"/>
            <p:cNvSpPr txBox="1"/>
            <p:nvPr/>
          </p:nvSpPr>
          <p:spPr>
            <a:xfrm rot="1494796">
              <a:off x="269932" y="1899077"/>
              <a:ext cx="1316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รังสีสะท้อน </a:t>
              </a:r>
              <a:r>
                <a:rPr lang="th-TH" sz="2400" baseline="-250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  <a:endParaRPr lang="th-TH" sz="2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44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7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F63EEC6-AC48-7FBE-6D66-5F62B11C1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67" y="453916"/>
            <a:ext cx="7125066" cy="423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63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sp>
        <p:nvSpPr>
          <p:cNvPr id="9" name="กล่องข้อความ 8"/>
          <p:cNvSpPr txBox="1"/>
          <p:nvPr/>
        </p:nvSpPr>
        <p:spPr>
          <a:xfrm>
            <a:off x="960186" y="492563"/>
            <a:ext cx="6898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การเขียนแผนภาพรังสีของแสง 2 เส้น </a:t>
            </a:r>
            <a:r>
              <a:rPr lang="th-TH" sz="24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บนกระจกนูน </a:t>
            </a:r>
          </a:p>
          <a:p>
            <a:pPr algn="ctr"/>
            <a:r>
              <a:rPr lang="th-TH" sz="24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เพื่อหาตำแหน่งและลักษณะของภาพ</a:t>
            </a: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pic>
        <p:nvPicPr>
          <p:cNvPr id="7172" name="Picture 4" descr="http://www.trueplookpanya.com/data/product/uploads/other4/Sci_M2_2_1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91" y="1503749"/>
            <a:ext cx="7569016" cy="194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856831" y="3493035"/>
            <a:ext cx="75690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 : u คือ ระยะวัตถุ และ v คือ ระยะภาพ</a:t>
            </a:r>
          </a:p>
        </p:txBody>
      </p:sp>
      <p:cxnSp>
        <p:nvCxnSpPr>
          <p:cNvPr id="14" name="ตัวเชื่อมต่อตรง 13"/>
          <p:cNvCxnSpPr/>
          <p:nvPr/>
        </p:nvCxnSpPr>
        <p:spPr>
          <a:xfrm>
            <a:off x="6100147" y="2163613"/>
            <a:ext cx="1944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484" y="528793"/>
            <a:ext cx="578859" cy="578859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99361">
            <a:off x="7992108" y="3986188"/>
            <a:ext cx="647257" cy="64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66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313C3EC-6B04-6737-EA45-70FF7D9F4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70" y="1099291"/>
            <a:ext cx="8379060" cy="294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10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571660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1026" name="Picture 2" descr="ดวงอาทิตย์ขึ้น&quot; รวมข่าวเกี่ยวกับ &quot;ดวงอาทิตย์ขึ้น&quot; เรื่องราวของ&quot; ดวงอาทิตย์ขึ้น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65" y="1591275"/>
            <a:ext cx="5467417" cy="293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สี่เหลี่ยมผืนผ้า 8"/>
          <p:cNvSpPr/>
          <p:nvPr/>
        </p:nvSpPr>
        <p:spPr>
          <a:xfrm>
            <a:off x="235965" y="349908"/>
            <a:ext cx="79793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6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คำอธิบายของแสง 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(Light)</a:t>
            </a:r>
            <a:endParaRPr lang="th-TH" sz="6000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5724401" y="1309030"/>
            <a:ext cx="36429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28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แสงเป็นคลื่นแม่เหล็กไฟฟ้า </a:t>
            </a:r>
            <a:r>
              <a:rPr lang="th-TH" altLang="ko-KR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ที่อยู่ในช่วงความถี่ที่เราสามารถมองเห็นได้และทำให้มองเห็นวัตถุได้เมื่อมี</a:t>
            </a:r>
          </a:p>
          <a:p>
            <a:r>
              <a:rPr lang="th-TH" altLang="ko-KR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แสงจากวัตถุนั้น ๆ เข้าตา</a:t>
            </a:r>
          </a:p>
          <a:p>
            <a:endParaRPr lang="th-TH" altLang="ko-KR" sz="10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altLang="ko-KR" sz="28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แสงเป็นคลื่นแม่เหล็กไฟฟ้า </a:t>
            </a:r>
            <a:r>
              <a:rPr lang="th-TH" altLang="ko-KR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จัดเป็นคลื่นตามขวาง การเดินทางของแสง</a:t>
            </a:r>
          </a:p>
          <a:p>
            <a:r>
              <a:rPr lang="th-TH" altLang="ko-KR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ไม่ต้องอาศัยตัวกลาง แต่ถ้ามีตัวกลาง แสงก็สามารถเดินทางผ่านได้</a:t>
            </a:r>
            <a:endParaRPr lang="ko-KR" alt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60" y="202417"/>
            <a:ext cx="1187073" cy="113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422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10" name="กล่องข้อความ 9"/>
          <p:cNvSpPr txBox="1"/>
          <p:nvPr/>
        </p:nvSpPr>
        <p:spPr>
          <a:xfrm>
            <a:off x="1076324" y="568006"/>
            <a:ext cx="6858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สรุปภาพที่เกิดจากกระจกทั้ง 3 ประเภท</a:t>
            </a: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575347"/>
              </p:ext>
            </p:extLst>
          </p:nvPr>
        </p:nvGraphicFramePr>
        <p:xfrm>
          <a:off x="1200854" y="1200540"/>
          <a:ext cx="6733472" cy="3474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3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6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9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ชนิดกระจก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ลักษณะภาพที่เกิดขึ้นจากรังสีของแสงสะท้อน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2400" b="1" dirty="0">
                        <a:latin typeface="SW SuwitUPC" panose="020B0604020202020204" pitchFamily="34" charset="-34"/>
                        <a:cs typeface="SW SuwitUPC" panose="020B0604020202020204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th-TH" sz="2400" b="1" dirty="0">
                        <a:latin typeface="SW SuwitUPC" panose="020B0604020202020204" pitchFamily="34" charset="-34"/>
                        <a:cs typeface="SW SuwitUPC" panose="020B06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ภาพเสมือน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ภาพจริง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1.กระจกเงาราบ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ภาพเสมือน ที่มีขนาดภาพ</a:t>
                      </a:r>
                    </a:p>
                    <a:p>
                      <a:pPr algn="ctr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และระยะภาพเท่ากับวัตถุ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2.กระจกเว้า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ภาพเสมือน ขนาดใหญ่กว่าวัตถุ </a:t>
                      </a:r>
                    </a:p>
                    <a:p>
                      <a:pPr algn="ctr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อยู่หลังกระจก 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ภาพจริง มีทั้งขนาดเล็กกว่าวัตถุ ขนาดเท่าวัตถุ และขนาดใหญ่กว่าวัตถุ อยู่หน้ากระจก 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3.กระจกนูน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ภาพเสมือน</a:t>
                      </a:r>
                      <a:r>
                        <a:rPr lang="th-TH" sz="2200" b="1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หัวตั้ง ขนาดเล็กกว่าวัตถุเสมอ</a:t>
                      </a:r>
                      <a:endParaRPr lang="th-TH" sz="2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414" y="335307"/>
            <a:ext cx="776177" cy="776177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99361">
            <a:off x="7804296" y="4248195"/>
            <a:ext cx="647257" cy="647257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8044">
            <a:off x="752695" y="1504283"/>
            <a:ext cx="647257" cy="64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367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9" y="75088"/>
            <a:ext cx="1134035" cy="1134035"/>
          </a:xfrm>
          <a:prstGeom prst="rect">
            <a:avLst/>
          </a:prstGeom>
        </p:spPr>
      </p:pic>
      <p:sp>
        <p:nvSpPr>
          <p:cNvPr id="10" name="กล่องข้อความ 9"/>
          <p:cNvSpPr txBox="1"/>
          <p:nvPr/>
        </p:nvSpPr>
        <p:spPr>
          <a:xfrm>
            <a:off x="1142998" y="380496"/>
            <a:ext cx="6858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ประโยชน์ของกระจกทั้ง 3 ประเภท</a:t>
            </a: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025284"/>
              </p:ext>
            </p:extLst>
          </p:nvPr>
        </p:nvGraphicFramePr>
        <p:xfrm>
          <a:off x="472966" y="1034545"/>
          <a:ext cx="8219089" cy="2529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87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4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70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กระจกเงาราบ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กระจกเว้า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กระจกนูน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ช่วยในแต่งตัว แต่งหน้า</a:t>
                      </a:r>
                    </a:p>
                    <a:p>
                      <a:pPr algn="l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การมองวัตถุจากด้านหลัง</a:t>
                      </a:r>
                    </a:p>
                    <a:p>
                      <a:pPr algn="l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การตกแต่งร้านหรือห้องให้กว้างขึ้น</a:t>
                      </a:r>
                    </a:p>
                    <a:p>
                      <a:pPr algn="l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ใช้ในเครื่องฉายภาพเหนือศีรษะ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ใช้ในกล้องจุลทรรศน์, </a:t>
                      </a:r>
                    </a:p>
                    <a:p>
                      <a:pPr algn="l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กล้องโทรทรรศน์ชนิดสะท้อนแสง</a:t>
                      </a:r>
                    </a:p>
                    <a:p>
                      <a:pPr algn="l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กระจกตรวจฟัน</a:t>
                      </a:r>
                    </a:p>
                    <a:p>
                      <a:pPr algn="l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ใช้รวมพลังงานแสงอาทิตย์ทำให้เกิดความร้อนและใช้ประโยชน์ได้</a:t>
                      </a:r>
                    </a:p>
                    <a:p>
                      <a:pPr algn="l"/>
                      <a:endParaRPr lang="th-TH" sz="2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ใช้ติดกระจกข้างของรถยนต์</a:t>
                      </a:r>
                      <a:r>
                        <a:rPr lang="th-TH" sz="2200" b="1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 algn="l"/>
                      <a:r>
                        <a:rPr lang="th-TH" sz="2200" b="1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และรถจักรยายยนต์</a:t>
                      </a:r>
                    </a:p>
                    <a:p>
                      <a:pPr algn="l"/>
                      <a:r>
                        <a:rPr lang="th-TH" sz="2200" b="1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ติดบริเวณทางแยก เพื่อให้มองเห็นรถสวนทางมาด้วย</a:t>
                      </a:r>
                    </a:p>
                    <a:p>
                      <a:pPr algn="l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กระจกนูนในร้านค้า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รูปภาพ 7" descr="กล้องติดรถยนต์กระจกมองหลัง DENGO - Smart Cam - YouTube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2" r="13917"/>
          <a:stretch/>
        </p:blipFill>
        <p:spPr bwMode="auto">
          <a:xfrm>
            <a:off x="6210300" y="3636328"/>
            <a:ext cx="1438275" cy="119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รูปภาพ 10" descr="กระจกโค้ง กระจกโค้งจราจร กระจกจราจร ราคาถูก คุณภาพสูง ของมีทันที !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75" y="3645853"/>
            <a:ext cx="1260000" cy="118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รูปภาพ 11" descr="กล้องจุลทรรศน์ สองตา 1600X ระดับมืออาชีพ (AXS1006) - SJgadget ...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299" y="3586919"/>
            <a:ext cx="1355251" cy="1243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รูปภาพ 12" descr="กระจกแต่งหน้า LUXURY - Commansfurniture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45" y="3586919"/>
            <a:ext cx="1241905" cy="1243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คำถามสุดอิต Visualizer(เครื่องฉายภาพ 3 มิติ) กับ Overhead (เครื่องฉายข้าม ศีรษะ) แตกต่างกันอย่างไร - multi-av โปรเจคเตอร์ทุกยี่ห้อ ราคาถูกที่สุด :  Inspired by LnwShop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106" y="3586919"/>
            <a:ext cx="1243510" cy="12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50" y="1220683"/>
            <a:ext cx="604727" cy="60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165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965" y="44433"/>
            <a:ext cx="1134035" cy="1134035"/>
          </a:xfrm>
          <a:prstGeom prst="rect">
            <a:avLst/>
          </a:prstGeom>
        </p:spPr>
      </p:pic>
      <p:grpSp>
        <p:nvGrpSpPr>
          <p:cNvPr id="11" name="กลุ่ม 10"/>
          <p:cNvGrpSpPr>
            <a:grpSpLocks noChangeAspect="1"/>
          </p:cNvGrpSpPr>
          <p:nvPr/>
        </p:nvGrpSpPr>
        <p:grpSpPr>
          <a:xfrm>
            <a:off x="143504" y="6701"/>
            <a:ext cx="3506805" cy="1113372"/>
            <a:chOff x="244419" y="268861"/>
            <a:chExt cx="3969429" cy="1260250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421945" y="268861"/>
              <a:ext cx="3791903" cy="1260250"/>
            </a:xfrm>
            <a:prstGeom prst="rect">
              <a:avLst/>
            </a:prstGeom>
          </p:spPr>
        </p:pic>
        <p:sp>
          <p:nvSpPr>
            <p:cNvPr id="9" name="TextBox 5"/>
            <p:cNvSpPr txBox="1"/>
            <p:nvPr/>
          </p:nvSpPr>
          <p:spPr>
            <a:xfrm>
              <a:off x="687084" y="506776"/>
              <a:ext cx="3522063" cy="801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</a:t>
              </a:r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การหักเหของแสง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244419" y="475827"/>
              <a:ext cx="648000" cy="648000"/>
            </a:xfrm>
            <a:prstGeom prst="rect">
              <a:avLst/>
            </a:prstGeom>
          </p:spPr>
        </p:pic>
      </p:grpSp>
      <p:sp>
        <p:nvSpPr>
          <p:cNvPr id="12" name="กล่องข้อความ 11"/>
          <p:cNvSpPr txBox="1"/>
          <p:nvPr/>
        </p:nvSpPr>
        <p:spPr>
          <a:xfrm>
            <a:off x="1575144" y="687585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Refraction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86721" y="570830"/>
            <a:ext cx="441992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เมื่อแสงเดินทางจากตัวกลางที่มี</a:t>
            </a: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ความหนาแน่นค่าหนึ่งไปสู่ตัวกลางที่มีความหนาแน่นอีกค่าหนึ่ง รังสีของแสงจะเบนไปจากแนวเดิม เรียกว่า 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การหักเหของแสง (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refraction)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</a:t>
            </a: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เมื่อแสงขาวผ่านเข้าไปในแท่งปริซึมจะเกิดการ</a:t>
            </a: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หักเหจากแนวเดิม เกิดเป็นแถบสเปกตรัมสีรุ้งขึ้น</a:t>
            </a:r>
            <a:b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      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 </a:t>
            </a:r>
            <a:b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         อัตราเร็วของแสงในตัวกลางที่มีความหนาแน่นแตกต่างกัน จะมีอัตราเร็วไม่เท่ากันด้วย </a:t>
            </a: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โดยแสงจะเคลื่อนที่ในตัวกลางโปร่งกว่าได้เร็วกว่าตัวกลางที่ทึบกว่า </a:t>
            </a:r>
          </a:p>
          <a:p>
            <a:pPr algn="ctr"/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อัตราเร็วของแสงในอากาศ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&gt; 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ในน้ำ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&gt; 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ในแก้ว</a:t>
            </a:r>
          </a:p>
        </p:txBody>
      </p:sp>
      <p:pic>
        <p:nvPicPr>
          <p:cNvPr id="15" name="Picture 4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1"/>
          <a:stretch/>
        </p:blipFill>
        <p:spPr bwMode="auto">
          <a:xfrm>
            <a:off x="262263" y="1386604"/>
            <a:ext cx="4393878" cy="304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2976">
            <a:off x="3614504" y="417897"/>
            <a:ext cx="597588" cy="59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289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965" y="86548"/>
            <a:ext cx="1134035" cy="1134035"/>
          </a:xfrm>
          <a:prstGeom prst="rect">
            <a:avLst/>
          </a:prstGeom>
        </p:spPr>
      </p:pic>
      <p:grpSp>
        <p:nvGrpSpPr>
          <p:cNvPr id="11" name="กลุ่ม 10"/>
          <p:cNvGrpSpPr>
            <a:grpSpLocks noChangeAspect="1"/>
          </p:cNvGrpSpPr>
          <p:nvPr/>
        </p:nvGrpSpPr>
        <p:grpSpPr>
          <a:xfrm>
            <a:off x="249657" y="86548"/>
            <a:ext cx="3506805" cy="1113372"/>
            <a:chOff x="244419" y="268861"/>
            <a:chExt cx="3969429" cy="1260250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421945" y="268861"/>
              <a:ext cx="3791903" cy="1260250"/>
            </a:xfrm>
            <a:prstGeom prst="rect">
              <a:avLst/>
            </a:prstGeom>
          </p:spPr>
        </p:pic>
        <p:sp>
          <p:nvSpPr>
            <p:cNvPr id="9" name="TextBox 5"/>
            <p:cNvSpPr txBox="1"/>
            <p:nvPr/>
          </p:nvSpPr>
          <p:spPr>
            <a:xfrm>
              <a:off x="699883" y="483069"/>
              <a:ext cx="3511343" cy="801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</a:t>
              </a:r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การหักเหของแสง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244419" y="475827"/>
              <a:ext cx="648000" cy="648000"/>
            </a:xfrm>
            <a:prstGeom prst="rect">
              <a:avLst/>
            </a:prstGeom>
          </p:spPr>
        </p:pic>
      </p:grpSp>
      <p:sp>
        <p:nvSpPr>
          <p:cNvPr id="12" name="กล่องข้อความ 11"/>
          <p:cNvSpPr txBox="1"/>
          <p:nvPr/>
        </p:nvSpPr>
        <p:spPr>
          <a:xfrm>
            <a:off x="1645419" y="703828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Refraction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595071" y="1258782"/>
            <a:ext cx="563457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       การหักเหของแสงจะเกิดขึ้น เมื่อแสงเคลื่อนที่ผ่านตัวกลางหนึ่ง</a:t>
            </a:r>
          </a:p>
          <a:p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ไปยังอีกตัวกลางหนึ่งโดยการหักเหของแสงจะเกิดขึ้นบริเวณรอยต่อ</a:t>
            </a:r>
          </a:p>
          <a:p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ระหว่างตัวกลางทั้งสองนั้น เรียก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รังสีของแสงที่ตกกระทบผิวรอยต่อในตัวกลางที่ 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ว่า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รังสีตกกระทบ (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incident ray)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และเรียก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รังสีของแสง</a:t>
            </a:r>
          </a:p>
          <a:p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ที่ผ่านเข้าไปในตัวกลางที่ 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ว่า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รังสีหักเห (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refracted ray)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</a:t>
            </a:r>
          </a:p>
          <a:p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ลากเส้นตั้งฉากกับผิวรอยต่อ ณ จุดที่แสงตกระทบ เรียกเส้นนี้ว่า </a:t>
            </a:r>
          </a:p>
          <a:p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เส้นแนวฉาก (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normal line)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ซึ่งเป็นเส้นสมมติที่ใช้เป็นเส้นอ้างอิง </a:t>
            </a:r>
          </a:p>
          <a:p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มุมที่รังสีตกกระทบทำกับเส้นแนวฉาก เรียกว่า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มุมตกกระทบ </a:t>
            </a:r>
          </a:p>
          <a:p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angel of incidence)</a:t>
            </a:r>
            <a:r>
              <a:rPr lang="en-US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และมุมที่รังสีหักเหทำกับเส้นแนวฉาก </a:t>
            </a:r>
          </a:p>
          <a:p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เรียกว่า มุมหักเห (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angle of refraction)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26" name="Picture 2" descr="สมบัติการหักเหของคลื่น [ 6Techno ] | Physics Quiz - Quiziz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945" y="1199920"/>
            <a:ext cx="2381191" cy="3595600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กล่องข้อความ 5"/>
          <p:cNvSpPr txBox="1"/>
          <p:nvPr/>
        </p:nvSpPr>
        <p:spPr>
          <a:xfrm>
            <a:off x="247035" y="2628472"/>
            <a:ext cx="1680705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ตัวกลาง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ในอากาศ</a:t>
            </a:r>
          </a:p>
        </p:txBody>
      </p:sp>
      <p:sp>
        <p:nvSpPr>
          <p:cNvPr id="14" name="กล่องข้อความ 13"/>
          <p:cNvSpPr txBox="1"/>
          <p:nvPr/>
        </p:nvSpPr>
        <p:spPr>
          <a:xfrm>
            <a:off x="247035" y="3714316"/>
            <a:ext cx="143426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ตัวกลาง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ในน้ำ</a:t>
            </a:r>
          </a:p>
        </p:txBody>
      </p:sp>
    </p:spTree>
    <p:extLst>
      <p:ext uri="{BB962C8B-B14F-4D97-AF65-F5344CB8AC3E}">
        <p14:creationId xmlns:p14="http://schemas.microsoft.com/office/powerpoint/2010/main" val="39764670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11" name="กลุ่ม 10"/>
          <p:cNvGrpSpPr>
            <a:grpSpLocks noChangeAspect="1"/>
          </p:cNvGrpSpPr>
          <p:nvPr/>
        </p:nvGrpSpPr>
        <p:grpSpPr>
          <a:xfrm>
            <a:off x="249657" y="431988"/>
            <a:ext cx="3555061" cy="1113372"/>
            <a:chOff x="244419" y="268861"/>
            <a:chExt cx="4024051" cy="1260250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421945" y="268861"/>
              <a:ext cx="3791903" cy="1260250"/>
            </a:xfrm>
            <a:prstGeom prst="rect">
              <a:avLst/>
            </a:prstGeom>
          </p:spPr>
        </p:pic>
        <p:sp>
          <p:nvSpPr>
            <p:cNvPr id="9" name="TextBox 5"/>
            <p:cNvSpPr txBox="1"/>
            <p:nvPr/>
          </p:nvSpPr>
          <p:spPr>
            <a:xfrm>
              <a:off x="690608" y="483185"/>
              <a:ext cx="3577862" cy="801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</a:t>
              </a:r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การหักเหของแสง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244419" y="475827"/>
              <a:ext cx="648000" cy="648000"/>
            </a:xfrm>
            <a:prstGeom prst="rect">
              <a:avLst/>
            </a:prstGeom>
          </p:spPr>
        </p:pic>
      </p:grpSp>
      <p:sp>
        <p:nvSpPr>
          <p:cNvPr id="12" name="กล่องข้อความ 11"/>
          <p:cNvSpPr txBox="1"/>
          <p:nvPr/>
        </p:nvSpPr>
        <p:spPr>
          <a:xfrm>
            <a:off x="1681297" y="1112872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Refraction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050" name="Picture 2" descr="http://www.trueplookpanya.com/data/product/uploads/other4/Sci_M2_2_1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088" y="687926"/>
            <a:ext cx="4032376" cy="374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กล่องข้อความ 5"/>
          <p:cNvSpPr txBox="1"/>
          <p:nvPr/>
        </p:nvSpPr>
        <p:spPr>
          <a:xfrm>
            <a:off x="5089633" y="4428805"/>
            <a:ext cx="3792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ภาพแสดง การหักเหของแสง เมื่อแสงเคลื่อนที่ผ่าน</a:t>
            </a:r>
          </a:p>
          <a:p>
            <a:pPr algn="ctr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จากตัวกลางที่ 1 ไปยังตัวกลางที่ 2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83008" y="2466060"/>
            <a:ext cx="4646344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thaiDist"/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ในทางตรงกันข้าม เมื่อแสงเคลื่อนที่จากแท่งพลาสติกออกสู่อากาศ แนวรังสีจะเบนออกจากเส้นปกติ ทำให้เกิดมุมหักเหกางมากกว่ามุมตกกระทบ </a:t>
            </a:r>
            <a:r>
              <a:rPr lang="th-TH" sz="2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จึงสรุปได้ว่า “แสงที่เคลื่อนที่จากตัวกลางที่มีความหนาแน่นมากกว่าไปสู่ตัวกลางที่มีความหนาแน่นน้อยกว่า รังสีของแสงจะหักเหเบนออกจาก                  เส้นปกติ”</a:t>
            </a:r>
          </a:p>
        </p:txBody>
      </p:sp>
    </p:spTree>
    <p:extLst>
      <p:ext uri="{BB962C8B-B14F-4D97-AF65-F5344CB8AC3E}">
        <p14:creationId xmlns:p14="http://schemas.microsoft.com/office/powerpoint/2010/main" val="3807848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88F400C-735C-5F45-F313-FA9D97732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542360"/>
            <a:ext cx="8636000" cy="392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451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11" name="กลุ่ม 10"/>
          <p:cNvGrpSpPr>
            <a:grpSpLocks noChangeAspect="1"/>
          </p:cNvGrpSpPr>
          <p:nvPr/>
        </p:nvGrpSpPr>
        <p:grpSpPr>
          <a:xfrm>
            <a:off x="249657" y="431988"/>
            <a:ext cx="3506805" cy="1113372"/>
            <a:chOff x="244419" y="268861"/>
            <a:chExt cx="3969429" cy="1260250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421945" y="268861"/>
              <a:ext cx="3791903" cy="1260250"/>
            </a:xfrm>
            <a:prstGeom prst="rect">
              <a:avLst/>
            </a:prstGeom>
          </p:spPr>
        </p:pic>
        <p:sp>
          <p:nvSpPr>
            <p:cNvPr id="9" name="TextBox 5"/>
            <p:cNvSpPr txBox="1"/>
            <p:nvPr/>
          </p:nvSpPr>
          <p:spPr>
            <a:xfrm>
              <a:off x="675102" y="449103"/>
              <a:ext cx="3475913" cy="801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</a:t>
              </a:r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การหักเหของแสง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244419" y="475827"/>
              <a:ext cx="648000" cy="648000"/>
            </a:xfrm>
            <a:prstGeom prst="rect">
              <a:avLst/>
            </a:prstGeom>
          </p:spPr>
        </p:pic>
      </p:grpSp>
      <p:sp>
        <p:nvSpPr>
          <p:cNvPr id="12" name="กล่องข้อความ 11"/>
          <p:cNvSpPr txBox="1"/>
          <p:nvPr/>
        </p:nvSpPr>
        <p:spPr>
          <a:xfrm>
            <a:off x="1524235" y="996678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Refraction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542960" y="2169432"/>
            <a:ext cx="432627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การมองปลาที่อยู่ในน้ำ เราจะมองเห็นปลาอยู่ตื้นกว่าความเป็นจริง</a:t>
            </a:r>
            <a:r>
              <a:rPr lang="th-TH" sz="24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เนื่องจากรังสีของแสงจากปลาตัวจริง ซึ่งอยู่ใต้น้ำตกกระทบผิวน้ำตรงจุดตัดของเส้นปกติกับผิวน้ำ แล้วหักเหเบนออกจากเส้นปกติเข้าสู่ตา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มุมกระทบ 1 จึงเล็กกว่ามุมหักเห 2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เพราะรังสีของแสงผ่านจากน้ำซึ่งมีความหนาแน่นมากกว่าออกสู่อากาศซึ่งมีความหนาแน่นน้อยกว่านั่นเอง</a:t>
            </a: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2918727" y="1604563"/>
            <a:ext cx="278384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ยกตัวอย่างสถานการณ์</a:t>
            </a:r>
          </a:p>
        </p:txBody>
      </p:sp>
      <p:pic>
        <p:nvPicPr>
          <p:cNvPr id="4098" name="Picture 2" descr="แส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56" y="2112351"/>
            <a:ext cx="4240493" cy="301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9874">
            <a:off x="5314522" y="1186702"/>
            <a:ext cx="986249" cy="986249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0563">
            <a:off x="8418157" y="1556844"/>
            <a:ext cx="597588" cy="59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859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11" name="กลุ่ม 10"/>
          <p:cNvGrpSpPr>
            <a:grpSpLocks noChangeAspect="1"/>
          </p:cNvGrpSpPr>
          <p:nvPr/>
        </p:nvGrpSpPr>
        <p:grpSpPr>
          <a:xfrm>
            <a:off x="249657" y="431988"/>
            <a:ext cx="3679756" cy="1113372"/>
            <a:chOff x="244419" y="268861"/>
            <a:chExt cx="4165196" cy="1260250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421945" y="268861"/>
              <a:ext cx="3791903" cy="1260250"/>
            </a:xfrm>
            <a:prstGeom prst="rect">
              <a:avLst/>
            </a:prstGeom>
          </p:spPr>
        </p:pic>
        <p:sp>
          <p:nvSpPr>
            <p:cNvPr id="9" name="TextBox 5"/>
            <p:cNvSpPr txBox="1"/>
            <p:nvPr/>
          </p:nvSpPr>
          <p:spPr>
            <a:xfrm>
              <a:off x="738520" y="461528"/>
              <a:ext cx="3671095" cy="801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</a:t>
              </a:r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การหักเหของแสง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244419" y="475827"/>
              <a:ext cx="648000" cy="648000"/>
            </a:xfrm>
            <a:prstGeom prst="rect">
              <a:avLst/>
            </a:prstGeom>
          </p:spPr>
        </p:pic>
      </p:grpSp>
      <p:sp>
        <p:nvSpPr>
          <p:cNvPr id="12" name="กล่องข้อความ 11"/>
          <p:cNvSpPr txBox="1"/>
          <p:nvPr/>
        </p:nvSpPr>
        <p:spPr>
          <a:xfrm>
            <a:off x="1667650" y="1048400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Refraction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04380" y="2248365"/>
            <a:ext cx="80192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กล่าวว่า เมื่อแสงเคลื่อนที่จากตัวกลางหนึ่งไปยังอีกตัวกลางหนึ่งด้วยมุม ๆ หนึ่งที่ไม่ใช่มุมฉากแล้ว แสงจะเกิดการหักเหขึ้น โดยถ้าแสงเดินทางเคลื่อนที่จากตัวกลางที่มีความหนาแน่นน้อยกว่า (โปร่งกว่า) ไปยังตัวกลางที่มีความหนาแน่นมากกว่า (ทึบกว่า) แสงจะหักเหเข้าหาเส้นปกติ ในทางตรงข้าม ถ้าแสงเดินทางจากยังตัวกลางที่มีความ</a:t>
            </a:r>
            <a:r>
              <a:rPr lang="th-TH" sz="2400" b="1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หนาแน่นมากกว่า(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ทึบกว่า) ไปยังตัวกลางที่มีความหนาแน่นน้อยกว่า (โปร่งกว่า) แสงจะหักเหออกจากเส้นปกติ</a:t>
            </a: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2003828" y="1639299"/>
            <a:ext cx="494010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กฎการหักเหของแสง </a:t>
            </a:r>
            <a:r>
              <a:rPr lang="en-US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(The Law of Refraction)</a:t>
            </a:r>
            <a:endParaRPr lang="th-TH" sz="28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7518">
            <a:off x="8061671" y="4086503"/>
            <a:ext cx="771453" cy="771453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0852">
            <a:off x="7039222" y="1400351"/>
            <a:ext cx="727070" cy="727070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224" y="1639299"/>
            <a:ext cx="609604" cy="60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636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11" name="กลุ่ม 10"/>
          <p:cNvGrpSpPr>
            <a:grpSpLocks noChangeAspect="1"/>
          </p:cNvGrpSpPr>
          <p:nvPr/>
        </p:nvGrpSpPr>
        <p:grpSpPr>
          <a:xfrm>
            <a:off x="249657" y="431988"/>
            <a:ext cx="3520455" cy="1113372"/>
            <a:chOff x="244419" y="268861"/>
            <a:chExt cx="3984879" cy="1260250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421945" y="268861"/>
              <a:ext cx="3791903" cy="1260250"/>
            </a:xfrm>
            <a:prstGeom prst="rect">
              <a:avLst/>
            </a:prstGeom>
          </p:spPr>
        </p:pic>
        <p:sp>
          <p:nvSpPr>
            <p:cNvPr id="9" name="TextBox 5"/>
            <p:cNvSpPr txBox="1"/>
            <p:nvPr/>
          </p:nvSpPr>
          <p:spPr>
            <a:xfrm>
              <a:off x="717955" y="397694"/>
              <a:ext cx="3511343" cy="801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</a:t>
              </a:r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การหักเหของแสง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244419" y="475827"/>
              <a:ext cx="648000" cy="648000"/>
            </a:xfrm>
            <a:prstGeom prst="rect">
              <a:avLst/>
            </a:prstGeom>
          </p:spPr>
        </p:pic>
      </p:grpSp>
      <p:sp>
        <p:nvSpPr>
          <p:cNvPr id="12" name="กล่องข้อความ 11"/>
          <p:cNvSpPr txBox="1"/>
          <p:nvPr/>
        </p:nvSpPr>
        <p:spPr>
          <a:xfrm>
            <a:off x="1659812" y="1013572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Refraction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162958" y="1475237"/>
            <a:ext cx="4525846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	การหักเหของแสง (</a:t>
            </a:r>
            <a:r>
              <a:rPr lang="en-US" sz="2400" b="1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refraction of light</a:t>
            </a: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จะเกิดขึ้นเมื่อแสงเดินทางผ่านตัวกลางอย่างน้อย </a:t>
            </a:r>
            <a:endParaRPr lang="en-US" sz="2400" dirty="0">
              <a:solidFill>
                <a:prstClr val="black"/>
              </a:solidFill>
              <a:latin typeface="TH SarabunPSK" panose="020B0500040200020003" pitchFamily="34" charset="-34"/>
              <a:ea typeface="Times New Roman" pitchFamily="18" charset="0"/>
              <a:cs typeface="TH SarabunPSK" panose="020B0500040200020003" pitchFamily="34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2</a:t>
            </a:r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 ชนิด ที่มีความหนาแน่นไม่เท่ากัน โดยที่จะมีแสง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ส่วนหนึ่งสะท้อนกลับสู่ตัวกลางเดิม และแสงอีก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ส่วนหนึ่งผ่านตัวกลางที่สอง แต่จะมีทิศทางเปลี่ยนไป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ซึ่ง</a:t>
            </a:r>
            <a:r>
              <a:rPr lang="th-TH" sz="2400" b="1" u="sng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การหักเหจะเกิดขึ้นตรงผิวรอยต่อตัวกลาง</a:t>
            </a:r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          </a:t>
            </a:r>
            <a:r>
              <a:rPr lang="th-TH" sz="2600" b="1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การหักเหของแสงมีลักษณะดังนี้</a:t>
            </a:r>
            <a:endParaRPr lang="th-TH" sz="26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Picture 2" descr="http://www.hs8jyx.com/images/article/48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037" y="1502830"/>
            <a:ext cx="2530364" cy="3300091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5015">
            <a:off x="7814428" y="3934339"/>
            <a:ext cx="845470" cy="8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793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11" name="กลุ่ม 10"/>
          <p:cNvGrpSpPr>
            <a:grpSpLocks noChangeAspect="1"/>
          </p:cNvGrpSpPr>
          <p:nvPr/>
        </p:nvGrpSpPr>
        <p:grpSpPr>
          <a:xfrm>
            <a:off x="249657" y="431988"/>
            <a:ext cx="3547440" cy="1113372"/>
            <a:chOff x="244419" y="268861"/>
            <a:chExt cx="4015425" cy="1260250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421945" y="268861"/>
              <a:ext cx="3791903" cy="1260250"/>
            </a:xfrm>
            <a:prstGeom prst="rect">
              <a:avLst/>
            </a:prstGeom>
          </p:spPr>
        </p:pic>
        <p:sp>
          <p:nvSpPr>
            <p:cNvPr id="9" name="TextBox 5"/>
            <p:cNvSpPr txBox="1"/>
            <p:nvPr/>
          </p:nvSpPr>
          <p:spPr>
            <a:xfrm>
              <a:off x="712811" y="491691"/>
              <a:ext cx="3547033" cy="801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</a:t>
              </a:r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การหักเหของแสง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244419" y="475827"/>
              <a:ext cx="648000" cy="648000"/>
            </a:xfrm>
            <a:prstGeom prst="rect">
              <a:avLst/>
            </a:prstGeom>
          </p:spPr>
        </p:pic>
      </p:grpSp>
      <p:sp>
        <p:nvSpPr>
          <p:cNvPr id="12" name="กล่องข้อความ 11"/>
          <p:cNvSpPr txBox="1"/>
          <p:nvPr/>
        </p:nvSpPr>
        <p:spPr>
          <a:xfrm>
            <a:off x="1681297" y="1112872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Refraction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896" y="2860212"/>
            <a:ext cx="3735764" cy="1778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93206" y="2783602"/>
            <a:ext cx="4043681" cy="1800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293255" y="1648788"/>
            <a:ext cx="4346075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th-TH" sz="1000" b="1" dirty="0"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  <a:sym typeface="Wingdings" panose="05000000000000000000" pitchFamily="2" charset="2"/>
              </a:rPr>
              <a:t></a:t>
            </a:r>
            <a:r>
              <a:rPr kumimoji="0" lang="th-TH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เมื่อแสงเคลื่อนที่จากตัวกลางที่มีอัตราเร็วแสงมากไป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h-TH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สู่ตัวกลางที่มีอัตราเร็วแสงน้อย </a:t>
            </a:r>
            <a:r>
              <a:rPr kumimoji="0" lang="th-TH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ลำแสงหักเห</a:t>
            </a:r>
            <a:r>
              <a:rPr kumimoji="0" lang="th-TH" sz="22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เข้าหา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h-TH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เส้นปกติ </a:t>
            </a:r>
            <a:r>
              <a:rPr kumimoji="0" lang="th-TH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ทำให้</a:t>
            </a:r>
            <a:r>
              <a:rPr kumimoji="0" lang="th-TH" sz="22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มุมตกกระทบโตกว่ามุมหักเห</a:t>
            </a:r>
            <a:r>
              <a:rPr kumimoji="0" lang="th-TH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 </a:t>
            </a:r>
            <a:r>
              <a:rPr kumimoji="0" lang="th-TH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ดังรูป</a:t>
            </a:r>
            <a:endParaRPr kumimoji="0" lang="th-TH" sz="2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4700702" y="1642242"/>
            <a:ext cx="4346075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1000" b="1" dirty="0"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  <a:sym typeface="Wingdings" panose="05000000000000000000" pitchFamily="2" charset="2"/>
              </a:rPr>
              <a:t>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เมื่อแสงเคลื่อนที่จากตัวกลางที่มี</a:t>
            </a:r>
            <a:r>
              <a:rPr kumimoji="0" lang="th-TH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อัตราเร็วแสงน้อย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ไปสู่ตัวกลางที่มี</a:t>
            </a:r>
            <a:r>
              <a:rPr kumimoji="0" lang="th-TH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 อัตราเร็วแสงมาก</a:t>
            </a:r>
            <a:r>
              <a:rPr lang="th-TH" sz="2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ลำแสงหักเห</a:t>
            </a:r>
            <a:r>
              <a:rPr lang="th-TH" sz="22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ออก</a:t>
            </a:r>
            <a:r>
              <a:rPr lang="th-TH" sz="2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จากเส้นปกติ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</a:t>
            </a:r>
            <a:r>
              <a:rPr lang="th-TH" sz="22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มุมตก</a:t>
            </a:r>
            <a:r>
              <a:rPr lang="th-TH" sz="2200" b="1" u="sng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กระทบเล็กกว่ามุมหักเห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ดังรูป</a:t>
            </a: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8EF2BEAD-A059-FBAB-DF5B-DA0E8D0834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6036" t="56039"/>
          <a:stretch/>
        </p:blipFill>
        <p:spPr>
          <a:xfrm>
            <a:off x="4212899" y="311250"/>
            <a:ext cx="4833878" cy="299623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28AC0514-2C33-4101-FF7B-EDA0D1200409}"/>
              </a:ext>
            </a:extLst>
          </p:cNvPr>
          <p:cNvSpPr txBox="1"/>
          <p:nvPr/>
        </p:nvSpPr>
        <p:spPr>
          <a:xfrm>
            <a:off x="49349" y="4741966"/>
            <a:ext cx="4651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0" i="0" dirty="0">
                <a:solidFill>
                  <a:srgbClr val="000000"/>
                </a:solidFill>
                <a:effectLst/>
                <a:highlight>
                  <a:srgbClr val="00008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1600" b="0" i="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แสงเดินทางจากตัวกลางที่มีความหนาแน่นน้อยไปสู่ตัวกลางที่มีความหนาแน่นมาก</a:t>
            </a:r>
            <a:endParaRPr lang="th-TH" sz="1600" dirty="0">
              <a:solidFill>
                <a:schemeClr val="bg1"/>
              </a:solidFill>
              <a:highlight>
                <a:srgbClr val="000080"/>
              </a:highligh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8D4E4925-7E45-3255-2CCE-304E68588A35}"/>
              </a:ext>
            </a:extLst>
          </p:cNvPr>
          <p:cNvSpPr txBox="1"/>
          <p:nvPr/>
        </p:nvSpPr>
        <p:spPr>
          <a:xfrm>
            <a:off x="4548062" y="4741966"/>
            <a:ext cx="4651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0" i="0" dirty="0">
                <a:solidFill>
                  <a:srgbClr val="0070C0"/>
                </a:solidFill>
                <a:effectLst/>
                <a:highlight>
                  <a:srgbClr val="00FFFF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 แสงเดินทางจากตัวกลางที่มีความหนาแน่นน้อยไปสู่ตัวกลางที่มีความหนาแน่นมาก</a:t>
            </a:r>
            <a:endParaRPr lang="th-TH" sz="1600" dirty="0">
              <a:solidFill>
                <a:srgbClr val="0070C0"/>
              </a:solidFill>
              <a:highlight>
                <a:srgbClr val="00FFFF"/>
              </a:highligh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763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5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2050" name="Picture 2" descr="ดวงอาทิตย์ขึ้นอย่างสวยงาม - You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3" r="39162"/>
          <a:stretch/>
        </p:blipFill>
        <p:spPr bwMode="auto">
          <a:xfrm>
            <a:off x="262178" y="330484"/>
            <a:ext cx="2376000" cy="449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สี่เหลี่ยมผืนผ้า 8"/>
          <p:cNvSpPr/>
          <p:nvPr/>
        </p:nvSpPr>
        <p:spPr>
          <a:xfrm>
            <a:off x="2638178" y="548825"/>
            <a:ext cx="591724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5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อัตราเร็วของแสง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(Speed ​​of light)</a:t>
            </a:r>
            <a:endParaRPr lang="th-TH" sz="4000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2691722" y="1301047"/>
            <a:ext cx="624418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3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อัตราเร็วของแสง </a:t>
            </a:r>
            <a:r>
              <a:rPr lang="th-TH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จะมีค่ามากหรือน้อยขึ้นอยู่กับ ความหนาแน่นของตัวกลาง คือ แสงจะวิ่งเร็วในตัวกลางที่มีความหนานแน่นน้อย และจะวิ่งช้า</a:t>
            </a:r>
          </a:p>
          <a:p>
            <a:r>
              <a:rPr lang="th-TH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ในตัวกลางที่มีความหนาแน่นมาก สำหรับอัตราเร็วของแสงในสุญญากาศ </a:t>
            </a:r>
          </a:p>
          <a:p>
            <a:r>
              <a:rPr lang="th-TH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3</a:t>
            </a:r>
            <a:r>
              <a:rPr lang="en-US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x</a:t>
            </a:r>
            <a:r>
              <a:rPr lang="th-TH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r>
              <a:rPr lang="th-TH" altLang="ko-KR" sz="2400" baseline="20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th-TH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เมตรต่อวินาที หรือ 186,000 ไมล์ต่อชั่วโมง</a:t>
            </a:r>
          </a:p>
          <a:p>
            <a:endParaRPr lang="th-TH" altLang="ko-KR" sz="12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altLang="ko-KR" sz="3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วัตถุหรือตัวกลางของแสง </a:t>
            </a:r>
            <a:r>
              <a:rPr lang="th-TH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คือสิ่งที่แสงจะต้องเดินทางผ่าน อาจเป็นตัวกลางเนื้อเดียวกัน หรือตัวกลางเนื้อผสมก็ได้  จำแนกโดยพิจารณาจากความสามารถในการยอมให้แสงเดินทางผ่านได้ 3 ประเภท ได้แก่ </a:t>
            </a:r>
          </a:p>
          <a:p>
            <a:r>
              <a:rPr lang="th-TH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วัตถุโปร่งใส วัตถุโปร่งแสง และวัตถุทึบแสง</a:t>
            </a:r>
            <a:endParaRPr lang="ko-KR" alt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760" y="172947"/>
            <a:ext cx="1134035" cy="113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834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11" name="กลุ่ม 10"/>
          <p:cNvGrpSpPr>
            <a:grpSpLocks noChangeAspect="1"/>
          </p:cNvGrpSpPr>
          <p:nvPr/>
        </p:nvGrpSpPr>
        <p:grpSpPr>
          <a:xfrm>
            <a:off x="249657" y="431988"/>
            <a:ext cx="3618657" cy="1113372"/>
            <a:chOff x="244419" y="268861"/>
            <a:chExt cx="4096037" cy="1260250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421945" y="268861"/>
              <a:ext cx="3791903" cy="1260250"/>
            </a:xfrm>
            <a:prstGeom prst="rect">
              <a:avLst/>
            </a:prstGeom>
          </p:spPr>
        </p:pic>
        <p:sp>
          <p:nvSpPr>
            <p:cNvPr id="9" name="TextBox 5"/>
            <p:cNvSpPr txBox="1"/>
            <p:nvPr/>
          </p:nvSpPr>
          <p:spPr>
            <a:xfrm>
              <a:off x="669361" y="498350"/>
              <a:ext cx="3671095" cy="801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</a:t>
              </a:r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การหักเหของแสง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244419" y="475827"/>
              <a:ext cx="648000" cy="648000"/>
            </a:xfrm>
            <a:prstGeom prst="rect">
              <a:avLst/>
            </a:prstGeom>
          </p:spPr>
        </p:pic>
      </p:grpSp>
      <p:sp>
        <p:nvSpPr>
          <p:cNvPr id="12" name="กล่องข้อความ 11"/>
          <p:cNvSpPr txBox="1"/>
          <p:nvPr/>
        </p:nvSpPr>
        <p:spPr>
          <a:xfrm>
            <a:off x="1681297" y="1112872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Refraction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748980" y="1586688"/>
            <a:ext cx="4085779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h-TH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 เมื่อแสงเคลื่อนที่จากตัวกลางโปร่งใสที่มีความหนาแน่นไม่เท่ากัน โดยรังสีตั้งฉากกับตัวกลาง แสงจะทะลุผ่านไปเลย จะไม่เกิดการหักเหของแสง ดังรูป</a:t>
            </a:r>
            <a:endParaRPr kumimoji="0" lang="th-TH" sz="2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4997104" y="1583638"/>
            <a:ext cx="3589394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200" b="1" dirty="0"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 เมื่อแสงเคลื่อนที่ผ่านตัวกลางทั้ง 2 ที่เป็นชนิดเดียวกัน แสงจะไม่เกิดการหักเห ดังรูป</a:t>
            </a:r>
            <a:endParaRPr lang="th-TH" sz="2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th-TH" sz="2200" b="1" dirty="0">
              <a:latin typeface="TH SarabunPSK" panose="020B0500040200020003" pitchFamily="34" charset="-34"/>
              <a:ea typeface="Times New Roman" pitchFamily="18" charset="0"/>
              <a:cs typeface="TH SarabunPSK" panose="020B0500040200020003" pitchFamily="34" charset="-34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36214" y="2745938"/>
            <a:ext cx="3511310" cy="210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1883" y="2745938"/>
            <a:ext cx="3444615" cy="2071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12479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D834BD7-0DE8-B5DD-FE21-3C117F055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110" y="168151"/>
            <a:ext cx="7391780" cy="4807197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DC6FFD96-CB63-6C6A-4546-D274ADE9160C}"/>
              </a:ext>
            </a:extLst>
          </p:cNvPr>
          <p:cNvSpPr txBox="1"/>
          <p:nvPr/>
        </p:nvSpPr>
        <p:spPr>
          <a:xfrm>
            <a:off x="7082971" y="1817914"/>
            <a:ext cx="22206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HSarabun"/>
                <a:cs typeface="+mj-cs"/>
              </a:rPr>
              <a:t>300,000,000 เมตรต่อวินาที</a:t>
            </a:r>
            <a:endParaRPr lang="th-TH" b="1" dirty="0">
              <a:highlight>
                <a:srgbClr val="FFFF00"/>
              </a:highlight>
              <a:cs typeface="+mj-cs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8F267D8-6BE9-DF12-C288-7F829C43A5EB}"/>
              </a:ext>
            </a:extLst>
          </p:cNvPr>
          <p:cNvSpPr txBox="1"/>
          <p:nvPr/>
        </p:nvSpPr>
        <p:spPr>
          <a:xfrm>
            <a:off x="7082971" y="3603171"/>
            <a:ext cx="22206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HSarabun"/>
                <a:cs typeface="+mj-cs"/>
              </a:rPr>
              <a:t>200,000,000 เมตรต่อวินาที </a:t>
            </a:r>
            <a:endParaRPr lang="th-TH" b="1" dirty="0">
              <a:highlight>
                <a:srgbClr val="FFFF00"/>
              </a:highlight>
              <a:cs typeface="+mj-cs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0957A157-07A1-4D4F-9990-23BE52984CC0}"/>
              </a:ext>
            </a:extLst>
          </p:cNvPr>
          <p:cNvSpPr txBox="1"/>
          <p:nvPr/>
        </p:nvSpPr>
        <p:spPr>
          <a:xfrm>
            <a:off x="0" y="1878463"/>
            <a:ext cx="2150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solidFill>
                  <a:schemeClr val="bg1"/>
                </a:solidFill>
                <a:highlight>
                  <a:srgbClr val="00008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อัตราเร็วแสงมาก </a:t>
            </a:r>
            <a:r>
              <a:rPr lang="en-US" sz="1400" b="1" dirty="0">
                <a:solidFill>
                  <a:schemeClr val="bg1"/>
                </a:solidFill>
                <a:highlight>
                  <a:srgbClr val="00008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=</a:t>
            </a:r>
            <a:r>
              <a:rPr lang="th-TH" sz="1400" b="1" dirty="0">
                <a:solidFill>
                  <a:schemeClr val="bg1"/>
                </a:solidFill>
                <a:highlight>
                  <a:srgbClr val="00008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 ความหนาแน่นน้อย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8594ADB8-EC40-22AD-90EB-0157292B3E90}"/>
              </a:ext>
            </a:extLst>
          </p:cNvPr>
          <p:cNvSpPr txBox="1"/>
          <p:nvPr/>
        </p:nvSpPr>
        <p:spPr>
          <a:xfrm>
            <a:off x="0" y="3688803"/>
            <a:ext cx="2329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>
                <a:solidFill>
                  <a:srgbClr val="0070C0"/>
                </a:solidFill>
                <a:highlight>
                  <a:srgbClr val="00FFFF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อัตราเร็วแสงน้อย </a:t>
            </a:r>
            <a:r>
              <a:rPr lang="en-US" sz="1600" b="1" dirty="0">
                <a:solidFill>
                  <a:srgbClr val="0070C0"/>
                </a:solidFill>
                <a:highlight>
                  <a:srgbClr val="00FFFF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=</a:t>
            </a:r>
            <a:r>
              <a:rPr lang="th-TH" sz="1600" b="1" dirty="0">
                <a:solidFill>
                  <a:srgbClr val="0070C0"/>
                </a:solidFill>
                <a:highlight>
                  <a:srgbClr val="00FFFF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 ความหนาแน่นมาก</a:t>
            </a:r>
          </a:p>
        </p:txBody>
      </p:sp>
    </p:spTree>
    <p:extLst>
      <p:ext uri="{BB962C8B-B14F-4D97-AF65-F5344CB8AC3E}">
        <p14:creationId xmlns:p14="http://schemas.microsoft.com/office/powerpoint/2010/main" val="224977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11" name="กลุ่ม 10"/>
          <p:cNvGrpSpPr>
            <a:grpSpLocks noChangeAspect="1"/>
          </p:cNvGrpSpPr>
          <p:nvPr/>
        </p:nvGrpSpPr>
        <p:grpSpPr>
          <a:xfrm>
            <a:off x="249657" y="431988"/>
            <a:ext cx="3520453" cy="1113372"/>
            <a:chOff x="244419" y="268861"/>
            <a:chExt cx="3984878" cy="1260250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421945" y="268861"/>
              <a:ext cx="3791903" cy="1260250"/>
            </a:xfrm>
            <a:prstGeom prst="rect">
              <a:avLst/>
            </a:prstGeom>
          </p:spPr>
        </p:pic>
        <p:sp>
          <p:nvSpPr>
            <p:cNvPr id="9" name="TextBox 5"/>
            <p:cNvSpPr txBox="1"/>
            <p:nvPr/>
          </p:nvSpPr>
          <p:spPr>
            <a:xfrm>
              <a:off x="670366" y="511562"/>
              <a:ext cx="3558931" cy="801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</a:t>
              </a:r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การหักเหของแสง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244419" y="475827"/>
              <a:ext cx="648000" cy="648000"/>
            </a:xfrm>
            <a:prstGeom prst="rect">
              <a:avLst/>
            </a:prstGeom>
          </p:spPr>
        </p:pic>
      </p:grpSp>
      <p:sp>
        <p:nvSpPr>
          <p:cNvPr id="12" name="กล่องข้อความ 11"/>
          <p:cNvSpPr txBox="1"/>
          <p:nvPr/>
        </p:nvSpPr>
        <p:spPr>
          <a:xfrm>
            <a:off x="1681297" y="1112872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Refraction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43504" y="1578917"/>
            <a:ext cx="89863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</a:t>
            </a:r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การหักเหของแสงเมื่อเคลื่อนที่ผ่านตัวกลาง 2 ชนิด </a:t>
            </a:r>
            <a:r>
              <a:rPr lang="th-TH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แนวรังสีหักเหจะเบนเข้าหรือออกจากเส้นแนวฉากขึ้นอยู่กับอัตราเร็วของแสง</a:t>
            </a:r>
          </a:p>
          <a:p>
            <a:r>
              <a:rPr lang="th-TH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ในตัวกลางทั้ง 2 ชนิดนั้น โดยแสงเคลื่อนที่ในอากาศด้วยอัตราเร็ว 2.997</a:t>
            </a:r>
            <a:r>
              <a:rPr lang="en-US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x </a:t>
            </a:r>
            <a:r>
              <a:rPr lang="th-TH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10</a:t>
            </a:r>
            <a:r>
              <a:rPr lang="en-US" sz="2000" baseline="30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8</a:t>
            </a:r>
            <a:r>
              <a:rPr lang="th-TH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เมตรต่อวินาที หรือประมาณ 3</a:t>
            </a:r>
            <a:r>
              <a:rPr lang="en-US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x </a:t>
            </a:r>
            <a:r>
              <a:rPr lang="th-TH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10</a:t>
            </a:r>
            <a:r>
              <a:rPr lang="en-US" sz="2000" baseline="30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8</a:t>
            </a:r>
            <a:r>
              <a:rPr lang="th-TH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เมตรต่อวินาที แต่เคลื่อนที่ในแท่งพลาสติกด้วยอัตราเร็วเพียง 2.00</a:t>
            </a:r>
            <a:r>
              <a:rPr lang="en-US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x </a:t>
            </a:r>
            <a:r>
              <a:rPr lang="th-TH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10</a:t>
            </a:r>
            <a:r>
              <a:rPr lang="th-TH" sz="2000" baseline="30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8</a:t>
            </a:r>
            <a:r>
              <a:rPr lang="th-TH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เมตรต่อวินาที อัตราเร็วของแสงในตัวกลางต่าง ๆ แสดงดังตาราง 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679876"/>
              </p:ext>
            </p:extLst>
          </p:nvPr>
        </p:nvGraphicFramePr>
        <p:xfrm>
          <a:off x="797558" y="3042844"/>
          <a:ext cx="7548881" cy="16764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32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4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25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39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ตัวกลางโปร่งใส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อัตราเร็วของแสง (</a:t>
                      </a:r>
                      <a:r>
                        <a:rPr lang="en-US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m/s)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ตัวกลางโปร่งใส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อัตราเร็วของแสง (</a:t>
                      </a:r>
                      <a:r>
                        <a:rPr lang="en-US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m/s)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อากาศ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3.00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x 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2200" baseline="30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พลาสติกใส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2.00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x 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2200" baseline="30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น้ำแข็ง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2.29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x 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2200" baseline="30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แก้ว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1.97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x 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2200" baseline="30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น้ำ (ของเหลว)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2.26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x 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2200" baseline="30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ทับทิม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1.70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x 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2200" baseline="30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น้ำมันพืช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2.04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x 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2200" baseline="30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เพชร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1.24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x 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2200" baseline="30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06493" y="2499786"/>
            <a:ext cx="82295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ตาราง อัตราเร็วของแสงในตัวกลางโปร่งใสชนิดต่าง ๆ</a:t>
            </a:r>
            <a:endParaRPr kumimoji="0" lang="th-TH" altLang="th-TH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86193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C7A0B90-46E1-74C2-28B9-DA6C39439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72" y="362790"/>
            <a:ext cx="8525282" cy="438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7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A3A80B8-2802-9375-98D1-1CB280554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163"/>
            <a:ext cx="9144000" cy="432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583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60750F35-904D-C946-FCEF-2F35B515D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4" y="408270"/>
            <a:ext cx="8098971" cy="419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618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D500C6E-3FEA-31AA-093C-AA35034F5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9621"/>
            <a:ext cx="9144000" cy="444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440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DE0275F-7A68-F43B-9DF6-939D5E48C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50"/>
          <a:stretch/>
        </p:blipFill>
        <p:spPr>
          <a:xfrm>
            <a:off x="210456" y="108857"/>
            <a:ext cx="8933543" cy="3418116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76B7E30-A7F9-E5D7-55A3-A832E0E67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190" y="3678871"/>
            <a:ext cx="3743620" cy="135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395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E766890-A4C2-7C61-2CC9-272E2EFA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028"/>
            <a:ext cx="9144000" cy="451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859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18099CF-AF8A-69CD-1D6F-C35F99CAF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72" y="280436"/>
            <a:ext cx="8359055" cy="437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52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0634" y="1"/>
            <a:ext cx="9154638" cy="5143499"/>
            <a:chOff x="-10634" y="1"/>
            <a:chExt cx="9154638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36839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2050" name="Picture 2" descr="ดวงอาทิตย์ขึ้นอย่างสวยงาม - You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3" r="39162"/>
          <a:stretch/>
        </p:blipFill>
        <p:spPr bwMode="auto">
          <a:xfrm>
            <a:off x="262178" y="330484"/>
            <a:ext cx="2376000" cy="449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สี่เหลี่ยมผืนผ้า 8"/>
          <p:cNvSpPr/>
          <p:nvPr/>
        </p:nvSpPr>
        <p:spPr>
          <a:xfrm>
            <a:off x="2638178" y="458195"/>
            <a:ext cx="624364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5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แหล่งกำเนิดแสง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(source of Light)</a:t>
            </a:r>
            <a:endParaRPr lang="th-TH" sz="4000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2691722" y="1301047"/>
            <a:ext cx="62441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3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แหล่งกำเนิดแสง </a:t>
            </a:r>
            <a:r>
              <a:rPr lang="th-TH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จำแนกได้ 2 ประเภท</a:t>
            </a:r>
          </a:p>
          <a:p>
            <a:r>
              <a:rPr lang="th-TH" altLang="ko-KR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แหล่งกำเนิดแสงในธรรมชาติ </a:t>
            </a:r>
            <a:r>
              <a:rPr lang="th-TH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ได้แก่ ดวงอาทิตย์และดาวฤกษ์ต่าง ๆ </a:t>
            </a:r>
          </a:p>
          <a:p>
            <a:r>
              <a:rPr lang="th-TH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สัตว์บางชนิดสามารถผลิตแสงได้ เช่น หิ่งห้อย</a:t>
            </a:r>
          </a:p>
          <a:p>
            <a:r>
              <a:rPr lang="th-TH" altLang="ko-KR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การเปลี่ยนรูปพลังงานอื่นๆ มาเป็นพลังงานแสง </a:t>
            </a:r>
            <a:r>
              <a:rPr lang="th-TH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ได้แก่ หลอดไฟ เทียนไข </a:t>
            </a: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333" y="167012"/>
            <a:ext cx="1134035" cy="1134035"/>
          </a:xfrm>
          <a:prstGeom prst="rect">
            <a:avLst/>
          </a:prstGeom>
        </p:spPr>
      </p:pic>
      <p:sp>
        <p:nvSpPr>
          <p:cNvPr id="12" name="TextBox 5"/>
          <p:cNvSpPr txBox="1"/>
          <p:nvPr/>
        </p:nvSpPr>
        <p:spPr>
          <a:xfrm>
            <a:off x="2662594" y="2979795"/>
            <a:ext cx="6194812" cy="178510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altLang="ko-KR" sz="2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เราจะ</a:t>
            </a:r>
            <a:r>
              <a:rPr lang="th-TH" altLang="ko-KR" sz="22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มองเห็นแหล่งกำเนิดแสงได้ </a:t>
            </a:r>
            <a:r>
              <a:rPr lang="th-TH" altLang="ko-KR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เนื่องจากมีแสงออกจากแหล่งกำเนิด </a:t>
            </a:r>
          </a:p>
          <a:p>
            <a:pPr algn="ctr"/>
            <a:r>
              <a:rPr lang="th-TH" altLang="ko-KR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แสงเหล่านั้นเข้าสู่ตาเราโดยตรง</a:t>
            </a:r>
          </a:p>
          <a:p>
            <a:pPr algn="ctr"/>
            <a:r>
              <a:rPr lang="th-TH" altLang="ko-KR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และเรายังสามารถ</a:t>
            </a:r>
            <a:r>
              <a:rPr lang="th-TH" altLang="ko-KR" sz="22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มองเห็นสิ่งต่างๆที่ไม่ใช่แหล่งกำเนิดแสงได้</a:t>
            </a:r>
            <a:r>
              <a:rPr lang="th-TH" altLang="ko-KR" sz="2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algn="ctr"/>
            <a:r>
              <a:rPr lang="th-TH" altLang="ko-KR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เนื่องจากมีแสงจากแหล่งกำเนิดแสงตกกระทบที่วัตถุนั้น</a:t>
            </a:r>
          </a:p>
          <a:p>
            <a:pPr algn="ctr"/>
            <a:r>
              <a:rPr lang="th-TH" altLang="ko-KR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แล้วสะท้อนออกจากผิววัตถุนั้น ๆ เข้าสู่ตา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9635">
            <a:off x="8015931" y="3935770"/>
            <a:ext cx="700420" cy="70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89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11" name="กลุ่ม 10"/>
          <p:cNvGrpSpPr>
            <a:grpSpLocks noChangeAspect="1"/>
          </p:cNvGrpSpPr>
          <p:nvPr/>
        </p:nvGrpSpPr>
        <p:grpSpPr>
          <a:xfrm>
            <a:off x="249657" y="-22059"/>
            <a:ext cx="3506805" cy="1113372"/>
            <a:chOff x="244419" y="268861"/>
            <a:chExt cx="3969429" cy="1260250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421945" y="268861"/>
              <a:ext cx="3791903" cy="1260250"/>
            </a:xfrm>
            <a:prstGeom prst="rect">
              <a:avLst/>
            </a:prstGeom>
          </p:spPr>
        </p:pic>
        <p:sp>
          <p:nvSpPr>
            <p:cNvPr id="9" name="TextBox 5"/>
            <p:cNvSpPr txBox="1"/>
            <p:nvPr/>
          </p:nvSpPr>
          <p:spPr>
            <a:xfrm>
              <a:off x="666816" y="483576"/>
              <a:ext cx="3544489" cy="801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</a:t>
              </a:r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การหักเหของแสง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244419" y="475827"/>
              <a:ext cx="648000" cy="648000"/>
            </a:xfrm>
            <a:prstGeom prst="rect">
              <a:avLst/>
            </a:prstGeom>
          </p:spPr>
        </p:pic>
      </p:grpSp>
      <p:sp>
        <p:nvSpPr>
          <p:cNvPr id="12" name="กล่องข้อความ 11"/>
          <p:cNvSpPr txBox="1"/>
          <p:nvPr/>
        </p:nvSpPr>
        <p:spPr>
          <a:xfrm>
            <a:off x="1667650" y="589312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Refraction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21801" y="1116362"/>
            <a:ext cx="914400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แสงเดินทางจากตัวกลางที่มีอัตราเร็วแสงน้อยไปยังจากตัวกลางที่มีอัตราเร็วแสงมาก </a:t>
            </a:r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ถ้ารังสีตกกระทบ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ทำมุมกับเส้นปกติมากขึ้นเรื่อยๆ (มุมตกกระทบมีค่ามากขึ้น)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รังสีหักเหเบนออกจากเส้นปกติมากขึ้นเช่นกัน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28777" y="1939393"/>
            <a:ext cx="6530052" cy="2422152"/>
          </a:xfrm>
          <a:prstGeom prst="rect">
            <a:avLst/>
          </a:prstGeom>
          <a:ln w="127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/>
        </p:spPr>
      </p:pic>
      <p:sp>
        <p:nvSpPr>
          <p:cNvPr id="5" name="สี่เหลี่ยมผืนผ้า 4"/>
          <p:cNvSpPr/>
          <p:nvPr/>
        </p:nvSpPr>
        <p:spPr>
          <a:xfrm>
            <a:off x="0" y="4402346"/>
            <a:ext cx="9143999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**** </a:t>
            </a:r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มุมหักเหเท่ากับ 90 องศา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จะเรียกมุมตกกระทบว่า ....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.........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...........................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6218133" y="4382318"/>
            <a:ext cx="2774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มุมวิกฤต </a:t>
            </a:r>
            <a:r>
              <a:rPr lang="en-US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(critical angle)</a:t>
            </a:r>
            <a:endParaRPr lang="th-TH" sz="28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6610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C0EAA5E-BDA7-42EC-52D0-93AB64298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43" y="397536"/>
            <a:ext cx="8548914" cy="434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171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632" y="47155"/>
            <a:ext cx="1134035" cy="1134035"/>
          </a:xfrm>
          <a:prstGeom prst="rect">
            <a:avLst/>
          </a:prstGeom>
        </p:spPr>
      </p:pic>
      <p:grpSp>
        <p:nvGrpSpPr>
          <p:cNvPr id="11" name="กลุ่ม 10"/>
          <p:cNvGrpSpPr>
            <a:grpSpLocks noChangeAspect="1"/>
          </p:cNvGrpSpPr>
          <p:nvPr/>
        </p:nvGrpSpPr>
        <p:grpSpPr>
          <a:xfrm>
            <a:off x="249657" y="-51482"/>
            <a:ext cx="3830118" cy="1113372"/>
            <a:chOff x="244419" y="268861"/>
            <a:chExt cx="4037766" cy="1260250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421945" y="268861"/>
              <a:ext cx="3791903" cy="1260250"/>
            </a:xfrm>
            <a:prstGeom prst="rect">
              <a:avLst/>
            </a:prstGeom>
          </p:spPr>
        </p:pic>
        <p:sp>
          <p:nvSpPr>
            <p:cNvPr id="9" name="TextBox 5"/>
            <p:cNvSpPr txBox="1"/>
            <p:nvPr/>
          </p:nvSpPr>
          <p:spPr>
            <a:xfrm>
              <a:off x="840435" y="520973"/>
              <a:ext cx="3441750" cy="801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</a:t>
              </a:r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การหักเหของแสง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244419" y="475827"/>
              <a:ext cx="648000" cy="648000"/>
            </a:xfrm>
            <a:prstGeom prst="rect">
              <a:avLst/>
            </a:prstGeom>
          </p:spPr>
        </p:pic>
      </p:grpSp>
      <p:sp>
        <p:nvSpPr>
          <p:cNvPr id="12" name="กล่องข้อความ 11"/>
          <p:cNvSpPr txBox="1"/>
          <p:nvPr/>
        </p:nvSpPr>
        <p:spPr>
          <a:xfrm>
            <a:off x="1681297" y="629402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Refraction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53229" y="1026578"/>
            <a:ext cx="8608105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ในกรณีมุมตกกระทบมากกว่ามุมวิกฤต จะไม่เกิดการหักเหของแสง เรียกปรากฏการณ์นี้ว่า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.....................................................................................................................................................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ซึ่งยังคงเป็นไปตามกฎ</a:t>
            </a:r>
            <a:r>
              <a:rPr lang="th-TH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....................................................................................................................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</a:t>
            </a:r>
            <a:r>
              <a:rPr lang="th-TH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................................................................................................................................................</a:t>
            </a:r>
          </a:p>
        </p:txBody>
      </p:sp>
      <p:pic>
        <p:nvPicPr>
          <p:cNvPr id="14" name="รูปภาพ 13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161" y="2635504"/>
            <a:ext cx="3592256" cy="2216614"/>
          </a:xfrm>
          <a:prstGeom prst="rect">
            <a:avLst/>
          </a:prstGeom>
          <a:ln w="127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/>
        </p:spPr>
      </p:pic>
      <p:pic>
        <p:nvPicPr>
          <p:cNvPr id="15" name="รูปภาพ 14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7403" y="2638000"/>
            <a:ext cx="3779394" cy="2216614"/>
          </a:xfrm>
          <a:prstGeom prst="rect">
            <a:avLst/>
          </a:prstGeom>
          <a:ln w="127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/>
        </p:spPr>
      </p:pic>
      <p:sp>
        <p:nvSpPr>
          <p:cNvPr id="16" name="กล่องข้อความ 15"/>
          <p:cNvSpPr txBox="1"/>
          <p:nvPr/>
        </p:nvSpPr>
        <p:spPr>
          <a:xfrm>
            <a:off x="353226" y="1314298"/>
            <a:ext cx="65673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การสะท้อนกลับหมดของแสง</a:t>
            </a:r>
            <a:r>
              <a:rPr lang="en-US" sz="2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(total internal reflection of light)</a:t>
            </a:r>
            <a:endParaRPr lang="th-TH" sz="2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กล่องข้อความ 16"/>
          <p:cNvSpPr txBox="1"/>
          <p:nvPr/>
        </p:nvSpPr>
        <p:spPr>
          <a:xfrm>
            <a:off x="2150984" y="1717211"/>
            <a:ext cx="55610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การสะท้อนของแสง </a:t>
            </a:r>
            <a:r>
              <a:rPr lang="en-US" sz="2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(law of reflection of light)</a:t>
            </a:r>
            <a:endParaRPr lang="th-TH" sz="2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กล่องข้อความ 17"/>
          <p:cNvSpPr txBox="1"/>
          <p:nvPr/>
        </p:nvSpPr>
        <p:spPr>
          <a:xfrm>
            <a:off x="619728" y="2128642"/>
            <a:ext cx="55610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มุมตกกระทบเท่ากับมุมสะท้อน </a:t>
            </a:r>
            <a:r>
              <a:rPr lang="en-US" sz="2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l-GR" sz="22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H SarabunPSK" panose="020B0500040200020003" pitchFamily="34" charset="-34"/>
              </a:rPr>
              <a:t>θ</a:t>
            </a:r>
            <a:r>
              <a:rPr lang="en-US" sz="2600" b="1" dirty="0">
                <a:solidFill>
                  <a:srgbClr val="FF0000"/>
                </a:solidFill>
                <a:latin typeface="TH SarabunPSK" panose="020B0500040200020003" pitchFamily="34" charset="-34"/>
                <a:ea typeface="Cambria Math" panose="02040503050406030204" pitchFamily="18" charset="0"/>
                <a:cs typeface="TH SarabunPSK" panose="020B0500040200020003" pitchFamily="34" charset="-34"/>
              </a:rPr>
              <a:t>i = </a:t>
            </a:r>
            <a:r>
              <a:rPr lang="el-GR" sz="22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H SarabunPSK" panose="020B0500040200020003" pitchFamily="34" charset="-34"/>
              </a:rPr>
              <a:t>θ</a:t>
            </a:r>
            <a:r>
              <a:rPr lang="en-US" sz="2600" b="1" dirty="0">
                <a:solidFill>
                  <a:srgbClr val="FF0000"/>
                </a:solidFill>
                <a:latin typeface="TH SarabunPSK" panose="020B0500040200020003" pitchFamily="34" charset="-34"/>
                <a:ea typeface="Cambria Math" panose="02040503050406030204" pitchFamily="18" charset="0"/>
                <a:cs typeface="TH SarabunPSK" panose="020B0500040200020003" pitchFamily="34" charset="-34"/>
              </a:rPr>
              <a:t>r</a:t>
            </a:r>
            <a:r>
              <a:rPr lang="en-US" sz="2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2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889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C96D044-80EA-F4E6-5A93-90F8B4245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28" y="620801"/>
            <a:ext cx="8577943" cy="390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341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73135E9-FEDB-653E-AA5D-352E249D3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3" y="352311"/>
            <a:ext cx="9036514" cy="443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271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2B29286-76C8-C625-2DB7-41042EDD1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43" y="530117"/>
            <a:ext cx="8802914" cy="418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54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13" name="สี่เหลี่ยมผืนผ้า 12"/>
          <p:cNvSpPr/>
          <p:nvPr/>
        </p:nvSpPr>
        <p:spPr>
          <a:xfrm>
            <a:off x="567560" y="387680"/>
            <a:ext cx="696242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ปรากฏการณ์ทางธรรมชาติที่เกี่ยวข้องกับการสะท้อนกลับหมดของแสง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Picture 6" descr="http://image.slidesharecdn.com/random-130205210953-phpapp01/95/-13-638.jpg?cb=13600987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498" y="988491"/>
            <a:ext cx="5306901" cy="3984334"/>
          </a:xfrm>
          <a:prstGeom prst="rect">
            <a:avLst/>
          </a:prstGeom>
          <a:ln w="127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/>
        </p:spPr>
      </p:pic>
      <p:sp>
        <p:nvSpPr>
          <p:cNvPr id="5" name="สี่เหลี่ยมผืนผ้า 4"/>
          <p:cNvSpPr/>
          <p:nvPr/>
        </p:nvSpPr>
        <p:spPr>
          <a:xfrm>
            <a:off x="5560828" y="988491"/>
            <a:ext cx="3221665" cy="39843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6" name="Picture 2" descr="Dispersion - พลอยไทยJWLAB&amp;GEMจำหน่ายพลอยธรรมชาติพร้อมใบเซอร์ : Inspired by  LnwShop.com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2" t="34166" r="16420" b="32589"/>
          <a:stretch/>
        </p:blipFill>
        <p:spPr bwMode="auto">
          <a:xfrm>
            <a:off x="6964326" y="3586228"/>
            <a:ext cx="1722475" cy="130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ispersion - พลอยไทยJWLAB&amp;GEMจำหน่ายพลอยธรรมชาติพร้อมใบเซอร์ : Inspired by  LnwShop.com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1" t="62655" r="42642" b="10426"/>
          <a:stretch/>
        </p:blipFill>
        <p:spPr bwMode="auto">
          <a:xfrm>
            <a:off x="5757531" y="3805206"/>
            <a:ext cx="1010093" cy="105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กล่องข้อความ 5"/>
          <p:cNvSpPr txBox="1"/>
          <p:nvPr/>
        </p:nvSpPr>
        <p:spPr>
          <a:xfrm>
            <a:off x="5724376" y="1037601"/>
            <a:ext cx="29292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เพชร </a:t>
            </a:r>
            <a:r>
              <a:rPr lang="en-US" sz="2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(Diamond)</a:t>
            </a:r>
            <a:endParaRPr lang="th-TH" sz="22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กล่องข้อความ 18"/>
          <p:cNvSpPr txBox="1"/>
          <p:nvPr/>
        </p:nvSpPr>
        <p:spPr>
          <a:xfrm>
            <a:off x="5632741" y="1427585"/>
            <a:ext cx="31497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เพชรตามธรรมชาติไม่ได้มีประกายสวยงาม ต้องผ่านการเจียระไนให้มีมุมและเหลี่ยม เพื่อให้แสงที่ตกกระทบเกิดการสะท้อนกลับหมด เนื่องจากอัตราเร็วของแสงในเพชรมีค่าน้อยกว่าอัตราเร็วของแสงในอากาศมาก มุมวิกฤตของเพชรจึงน้อย ทำให้แสงสะท้อนกลับหมดได้ดีกว่า</a:t>
            </a:r>
          </a:p>
        </p:txBody>
      </p:sp>
    </p:spTree>
    <p:extLst>
      <p:ext uri="{BB962C8B-B14F-4D97-AF65-F5344CB8AC3E}">
        <p14:creationId xmlns:p14="http://schemas.microsoft.com/office/powerpoint/2010/main" val="33282282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13" name="สี่เหลี่ยมผืนผ้า 12"/>
          <p:cNvSpPr/>
          <p:nvPr/>
        </p:nvSpPr>
        <p:spPr>
          <a:xfrm>
            <a:off x="1186213" y="451012"/>
            <a:ext cx="3563241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การกระจายของแสง </a:t>
            </a:r>
            <a:r>
              <a:rPr lang="en-US" sz="28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(Dispersion)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6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99" y="1686746"/>
            <a:ext cx="3779192" cy="212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สี่เหลี่ยมผืนผ้า 8"/>
          <p:cNvSpPr/>
          <p:nvPr/>
        </p:nvSpPr>
        <p:spPr>
          <a:xfrm>
            <a:off x="4104219" y="1425242"/>
            <a:ext cx="488864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เมื่อฉายแสงให้ตกกระทบปริซึม แสงจะเกิดการหักเหบริเวณรอยต่อระหว่างอากาศกับปริซึม แต่เนื่องจากแสงแต่ละสีเคลื่อนที่ในปริซึมด้วยอัตราเร็วที่แตกต่างกัน ทำให้เมื่อแสงเกิดการหักเหจึงมีมุมหักเหที่ต่างกันทั้งเมื่อเข้าและออกจากปริซึม จึงเห็นแสงแต่ละสีกระจายออกและปรากฏบนฉากที่ตำแหน่งแตกต่างกัน เรียกปรากฏการณ์นี้ว่า                     </a:t>
            </a:r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การกระจายของแสง</a:t>
            </a:r>
            <a:r>
              <a:rPr lang="en-US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(dispersion)</a:t>
            </a:r>
            <a:r>
              <a:rPr lang="en-US" sz="24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และเรียกแสงสีต่าง ๆ ที่เห็นว่า </a:t>
            </a:r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สเปกตรัมของแสง (</a:t>
            </a:r>
            <a:r>
              <a:rPr lang="en-US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visible light spectrum)</a:t>
            </a:r>
            <a:endParaRPr lang="en-US" sz="2400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63" y="377727"/>
            <a:ext cx="647257" cy="647257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47" y="339258"/>
            <a:ext cx="684716" cy="684716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8604">
            <a:off x="3436545" y="4005606"/>
            <a:ext cx="773519" cy="77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351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13" name="สี่เหลี่ยมผืนผ้า 12"/>
          <p:cNvSpPr/>
          <p:nvPr/>
        </p:nvSpPr>
        <p:spPr>
          <a:xfrm>
            <a:off x="1182152" y="457994"/>
            <a:ext cx="362002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การกระจายของแสง </a:t>
            </a:r>
            <a:r>
              <a:rPr lang="en-US" sz="28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(Dispersion)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262759" y="1026341"/>
            <a:ext cx="46409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ปรากฏการณ์ทางธรรมชาติที่เกี่ยวข้องกับ</a:t>
            </a:r>
          </a:p>
          <a:p>
            <a:pPr algn="ctr"/>
            <a:r>
              <a:rPr lang="th-TH" sz="24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การกระจายของแสง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63" y="377727"/>
            <a:ext cx="647257" cy="647257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4946503" y="1073045"/>
            <a:ext cx="4240334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ปรากฏการณ์ </a:t>
            </a:r>
            <a:r>
              <a:rPr lang="en-US" sz="2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รุ้งกินน้ำ </a:t>
            </a:r>
            <a:r>
              <a:rPr lang="en-US" sz="2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(rainbow)</a:t>
            </a:r>
            <a:endParaRPr lang="th-TH" sz="22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เป็นปรากฏการณ์ทางธรรมชาติที่เกิดขึ้นหลังจากฝนตก </a:t>
            </a:r>
          </a:p>
          <a:p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โดยเกิดขึ้นจากแสงแดดส่องผ่านละอองน้ำในอากาศ </a:t>
            </a:r>
          </a:p>
          <a:p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ทำให้แสงสีต่าง ๆ เกิดการหักเหขึ้น </a:t>
            </a:r>
          </a:p>
          <a:p>
            <a:endParaRPr lang="th-TH" sz="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รุ้งเกิดขึ้นเมื่อแสงเคลื่อนที่จากอากาศเข้าไปในหยดน้ำ จะเกิดการหักเหของแสง 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ซึ่งแสงแต่ละสี มีมุมหักเหที่แตกต่างกัน จากนั้นแสงจะเกิดการสะท้อนกลับหมดภายในหยดน้ำ และเมื่อแสงเคลื่อนที่จากหยดน้ำออก</a:t>
            </a:r>
          </a:p>
          <a:p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สู่อากาศ แสงแต่ละสีจะหักเหอีกครั้งหนึ่งก่อนจะเคลื่อนที่เข้าสู่ตาคน ทำให้เรามองเห็นแสงสีต่าง ๆ </a:t>
            </a:r>
          </a:p>
          <a:p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เกิดเป็นแถบสีของรุ้ง 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Picture 2" descr="http://2.bp.blogspot.com/_1Z5_frqW26w/SiKop1qiIRI/AAAAAAAAGAI/a0I7czeN9EY/s320/2320382030104237032S600x600Q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3455" y="1819478"/>
            <a:ext cx="4338721" cy="2874403"/>
          </a:xfrm>
          <a:prstGeom prst="rect">
            <a:avLst/>
          </a:prstGeom>
          <a:noFill/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0" y="4361742"/>
            <a:ext cx="765544" cy="765544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7636" y="423843"/>
            <a:ext cx="645699" cy="64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984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15" name="สี่เหลี่ยมผืนผ้า 14"/>
          <p:cNvSpPr/>
          <p:nvPr/>
        </p:nvSpPr>
        <p:spPr>
          <a:xfrm>
            <a:off x="1099820" y="258790"/>
            <a:ext cx="363694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การกระจายของแสง </a:t>
            </a:r>
            <a:r>
              <a:rPr lang="en-US" sz="28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(Dispersion)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2" y="122538"/>
            <a:ext cx="647257" cy="647257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458" y="36282"/>
            <a:ext cx="765544" cy="765544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2531479" y="800765"/>
            <a:ext cx="3546164" cy="4924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h-TH" sz="2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ชนิดของรุ้งกินน้ำ 2 ชนิด 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(Rainbow)</a:t>
            </a:r>
            <a:endParaRPr lang="th-TH" sz="26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485557" y="1301144"/>
            <a:ext cx="4091109" cy="37386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สี่เหลี่ยมผืนผ้ามุมมน 22"/>
          <p:cNvSpPr/>
          <p:nvPr/>
        </p:nvSpPr>
        <p:spPr>
          <a:xfrm>
            <a:off x="4736767" y="1332233"/>
            <a:ext cx="4091109" cy="37075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616674" y="1450882"/>
            <a:ext cx="39817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รุ้งปฐมภูมิ เกิดจากแสงตกกระทบหยดน้ำทางขอบบน เกิดการหักเห 2 ครั้ง สะท้อนกลับหมด 1 ครั้ง โดยจะเห็นเป็นสีต่าง ๆ กัน มีสีแดงอยู่บนและมีสีม่วงอยู่ล่างสุด </a:t>
            </a:r>
          </a:p>
          <a:p>
            <a:r>
              <a:rPr lang="th-TH" sz="20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จะเกิดเป็นรุ้งตัวล่าง (มีสีเข้มกว่าตัวล่าง) </a:t>
            </a:r>
          </a:p>
        </p:txBody>
      </p:sp>
      <p:pic>
        <p:nvPicPr>
          <p:cNvPr id="25" name="รูปภาพ 24" descr="http://www.cpn1.go.th/media/thonburi/lesson/13_LightEquipment/images/pic_reflect/rung1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9789" y="2717232"/>
            <a:ext cx="2804257" cy="2179137"/>
          </a:xfrm>
          <a:prstGeom prst="rect">
            <a:avLst/>
          </a:prstGeom>
          <a:ln w="127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/>
        </p:spPr>
      </p:pic>
      <p:pic>
        <p:nvPicPr>
          <p:cNvPr id="26" name="รูปภาพ 25" descr="http://www.cpn1.go.th/media/thonburi/lesson/13_LightEquipment/images/pic_reflect/rung2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70518" y="2468996"/>
            <a:ext cx="3165407" cy="2427373"/>
          </a:xfrm>
          <a:prstGeom prst="rect">
            <a:avLst/>
          </a:prstGeom>
          <a:ln w="127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/>
        </p:spPr>
      </p:pic>
      <p:sp>
        <p:nvSpPr>
          <p:cNvPr id="27" name="สี่เหลี่ยมผืนผ้า 26"/>
          <p:cNvSpPr/>
          <p:nvPr/>
        </p:nvSpPr>
        <p:spPr>
          <a:xfrm>
            <a:off x="4932542" y="1478278"/>
            <a:ext cx="3934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20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รุ้งทุติยภูมิ เกิดจากแสงตกกระทบหยดน้ำทางขอบล่าง เกิดการหักเห 2 ครั้ง สะท้อนกลับหมด 2 ครั้ง  เกิดรุ้งที่</a:t>
            </a:r>
          </a:p>
          <a:p>
            <a:r>
              <a:rPr lang="th-TH" sz="20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ไล่จากสีม่วงไปสีแดงจากบนลงล่างตามลำดับ</a:t>
            </a: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7646" y="504719"/>
            <a:ext cx="645699" cy="64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7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9BACB45A-8D09-46F8-9667-DBE7F01A5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620" y="642938"/>
            <a:ext cx="7073549" cy="396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289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13" name="สี่เหลี่ยมผืนผ้า 12"/>
          <p:cNvSpPr/>
          <p:nvPr/>
        </p:nvSpPr>
        <p:spPr>
          <a:xfrm>
            <a:off x="893380" y="457039"/>
            <a:ext cx="663660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การนำความรู้เกี่ยวกับการหักเหแสงไปใช้ประโยชน์ในการสร้างเลนส์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5920121" y="1200147"/>
            <a:ext cx="293458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เลนส์ (Lens) </a:t>
            </a:r>
            <a:r>
              <a:rPr lang="th-TH" sz="24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เป็นวัตถุโปร่งใสหรือตัวกลางโปร่งใสที่มีพื้นผิวหน้าทั้งสองข้างโค้งเป็นส่วนโค้งของวงกลม ทำด้วยแก้วหรือของแข็งใส เราได้นำเลนส์มาใช้ประโยชน์ในการทำแว่นตา แว่นขยาย กล้องถ่ายรูป เครื่องฉายภาพนิ่ง กล้องจุลทรรศน์ กล้องส่องทางไกล กล้องโทรทรรศน์ รวมทั้งทัศนอุปกรณ์อื่นๆ</a:t>
            </a:r>
          </a:p>
        </p:txBody>
      </p:sp>
      <p:pic>
        <p:nvPicPr>
          <p:cNvPr id="2050" name="Picture 2" descr="การเลือกเลนส์แว่นตาที่ถูกต้องสำหรับดวงตาคุณ | เอสซีลอร์ (ประเทศไทย) -  Essil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93" y="1058252"/>
            <a:ext cx="5524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7887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13" name="สี่เหลี่ยมผืนผ้า 12"/>
          <p:cNvSpPr/>
          <p:nvPr/>
        </p:nvSpPr>
        <p:spPr>
          <a:xfrm>
            <a:off x="876348" y="465161"/>
            <a:ext cx="698247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การนำความรู้เกี่ยวกับการหักเหแสงไปใช้ประโยชน์ในการสร้างเลนส์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396212" y="1042150"/>
            <a:ext cx="6004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ชนิดของเลนส์ (Lens) </a:t>
            </a:r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แบ่งออกได้ 2 ชนิด คือ 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เลนส์นูน (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convex lens)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ที่มีบริเวณส่วนกลางหนากว่าบริเวณขอบ 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เลนส์เว้า (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concave lens)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ที่มีบริเวณส่วนกลางบางกว่าบริเวณขอบ</a:t>
            </a:r>
            <a:endParaRPr lang="th-TH" sz="2400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146" name="Picture 2" descr="Convex_Lens_HTM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81" y="2300062"/>
            <a:ext cx="3784027" cy="196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1499190" y="4265983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เลนส์นูน (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convex lens)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487557" y="4253063"/>
            <a:ext cx="2799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เลนส์เว้า (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concave lens)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148" name="Picture 4" descr="Customized Focal Length For Concave Lens And Double Convex Lens - Buy Concave  Lens,Double Convex Lens,Convex Lens Focal Length Product on Alibaba.c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" b="20373"/>
          <a:stretch/>
        </p:blipFill>
        <p:spPr bwMode="auto">
          <a:xfrm>
            <a:off x="5454501" y="2301406"/>
            <a:ext cx="2584611" cy="199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6626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aphicFrame>
        <p:nvGraphicFramePr>
          <p:cNvPr id="9" name="ตาราง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061458"/>
              </p:ext>
            </p:extLst>
          </p:nvPr>
        </p:nvGraphicFramePr>
        <p:xfrm>
          <a:off x="465625" y="1121673"/>
          <a:ext cx="8053259" cy="3596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5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8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93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สัญลักษณ์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20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ส่วนประกอบของเลนส์</a:t>
                      </a:r>
                      <a:endParaRPr lang="th-TH" sz="2000" u="none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th-TH" sz="2000" dirty="0">
                        <a:latin typeface="SW SuwitUPC" panose="020B0604020202020204" pitchFamily="34" charset="-34"/>
                        <a:cs typeface="SW SuwitUPC" panose="020B06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เลนส์นูน </a:t>
                      </a: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convex lens)</a:t>
                      </a:r>
                      <a:endParaRPr lang="th-TH" sz="2000" b="1" u="none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เลนส์เว้า </a:t>
                      </a: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concave lens)</a:t>
                      </a:r>
                      <a:endParaRPr lang="th-TH" sz="2000" b="1" u="none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จุด </a:t>
                      </a:r>
                      <a: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</a:t>
                      </a:r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จุดกึ่งกลางเลนส์ อยู่ระหว่างผิวโค้งทั้งสอง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จุดกึ่งกลางเลนส์ อยู่ระหว่างผิวโค้งทั้งสอง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จุด </a:t>
                      </a:r>
                      <a: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</a:t>
                      </a:r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จุดศูนย์กลางความโค้งของผิวทั้งสองของเลนส์</a:t>
                      </a:r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(center of curvature) 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000" b="1" u="sng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SW SuwitUPC" panose="020B0604020202020204" pitchFamily="34" charset="-34"/>
                        <a:cs typeface="SW SuwitUPC" panose="020B0604020202020204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จุดโฟกัส (</a:t>
                      </a:r>
                      <a: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F)</a:t>
                      </a:r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จุดโฟกัสของเลนส์นูน (</a:t>
                      </a:r>
                      <a: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F)</a:t>
                      </a:r>
                      <a:endParaRPr lang="th-TH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จุดที่รังสีหักเหตัดกันนี้ เกิดจากรังสีของแสง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จะหักเหไปตัดกันที่จุดจุดหนึ่งบน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แกนมุขสำคัญ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th-TH" sz="2000" b="0" u="sng" dirty="0">
                        <a:solidFill>
                          <a:srgbClr val="00206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จุดโฟกัสของเลนส์เว้า (</a:t>
                      </a:r>
                      <a: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F) </a:t>
                      </a:r>
                      <a:endParaRPr lang="th-TH" sz="2000" b="1" u="sng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u="none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จุดที่รังสีหักเหตัดกันนี้ เกิดจากการต่อแนวของรังสีหักเหของแสง เพื่อให้ไปตัดกันที่จุดจุดหนึ่งบนแกนมุขสำคัญทางด้านหน้าของเลนส์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ความยาวโฟกัส (</a:t>
                      </a:r>
                      <a: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f) </a:t>
                      </a:r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ระยะทางจากกึ่งกลางของเลนส์ถึงจุดโฟกัส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000" b="1" u="sng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SW SuwitUPC" panose="020B0604020202020204" pitchFamily="34" charset="-34"/>
                        <a:cs typeface="SW SuwitUPC" panose="020B0604020202020204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สี่เหลี่ยมผืนผ้า 14"/>
          <p:cNvSpPr/>
          <p:nvPr/>
        </p:nvSpPr>
        <p:spPr>
          <a:xfrm>
            <a:off x="2977116" y="377416"/>
            <a:ext cx="303027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ส่วนประกอบของเลนส์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6" name="รูปภาพ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6909">
            <a:off x="2522041" y="233886"/>
            <a:ext cx="607875" cy="6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484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0" y="0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13" name="สี่เหลี่ยมผืนผ้า 12"/>
          <p:cNvSpPr/>
          <p:nvPr/>
        </p:nvSpPr>
        <p:spPr>
          <a:xfrm>
            <a:off x="2887170" y="741530"/>
            <a:ext cx="3545161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ภาพแสดงส่วนประกอบของเลนส์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รูปภาพ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3" t="26139" r="9300" b="62211"/>
          <a:stretch/>
        </p:blipFill>
        <p:spPr bwMode="auto">
          <a:xfrm>
            <a:off x="616688" y="1531088"/>
            <a:ext cx="7953153" cy="20253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6909">
            <a:off x="2201785" y="601554"/>
            <a:ext cx="607875" cy="607875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511015" y="3636588"/>
            <a:ext cx="848184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>
              <a:spcAft>
                <a:spcPts val="0"/>
              </a:spcAft>
            </a:pPr>
            <a:r>
              <a:rPr lang="th-TH" sz="2200" b="1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ก. เลนส์นูน </a:t>
            </a:r>
            <a:r>
              <a:rPr lang="th-TH" sz="2200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แสงจะเกิดการหักเหและเปลี่ยนแนว              </a:t>
            </a:r>
            <a:r>
              <a:rPr lang="th-TH" sz="2200" b="1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ข. เลนส์เว้า </a:t>
            </a:r>
            <a:r>
              <a:rPr lang="th-TH" sz="2200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แสงขนานที่ผ่านเลนส์จะเกิดการหักเห</a:t>
            </a:r>
          </a:p>
          <a:p>
            <a:pPr marL="85725">
              <a:spcAft>
                <a:spcPts val="0"/>
              </a:spcAft>
            </a:pPr>
            <a:r>
              <a:rPr lang="th-TH" sz="2200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การเคลื่อนที่ โดยแสงขนานที่ผ่านเลนส์จะหักเห               และกระจายออก</a:t>
            </a:r>
          </a:p>
          <a:p>
            <a:pPr marL="85725">
              <a:spcAft>
                <a:spcPts val="0"/>
              </a:spcAft>
            </a:pPr>
            <a:r>
              <a:rPr lang="th-TH" sz="2200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ไปตัดกันที่จุดจุดหนึ่ง      			</a:t>
            </a:r>
            <a:endParaRPr lang="en-US" sz="2200" dirty="0">
              <a:solidFill>
                <a:srgbClr val="00206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021657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0" y="0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13" name="สี่เหลี่ยมผืนผ้า 12"/>
          <p:cNvSpPr/>
          <p:nvPr/>
        </p:nvSpPr>
        <p:spPr>
          <a:xfrm>
            <a:off x="2648098" y="618521"/>
            <a:ext cx="388534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ภาพแสดงการหักเหของแสงผ่านเลนส์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6909">
            <a:off x="1962716" y="438650"/>
            <a:ext cx="607875" cy="607875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318976" y="1518204"/>
            <a:ext cx="4136066" cy="20922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Picture 2" descr="http://www.trueplookpanya.com/data/product/uploads/other4/Sci_M2_2_1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76" y="1526920"/>
            <a:ext cx="4136066" cy="2092260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สี่เหลี่ยมผืนผ้า 9"/>
          <p:cNvSpPr/>
          <p:nvPr/>
        </p:nvSpPr>
        <p:spPr>
          <a:xfrm>
            <a:off x="4572000" y="1516288"/>
            <a:ext cx="4316819" cy="20922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5" name="Picture 4" descr="http://www.trueplookpanya.com/data/product/uploads/other4/Sci_M2_2_2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267" y="1528836"/>
            <a:ext cx="4296525" cy="2090344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สี่เหลี่ยมผืนผ้า 15"/>
          <p:cNvSpPr/>
          <p:nvPr/>
        </p:nvSpPr>
        <p:spPr>
          <a:xfrm>
            <a:off x="472966" y="3758207"/>
            <a:ext cx="82457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457200">
              <a:spcAft>
                <a:spcPts val="0"/>
              </a:spcAft>
            </a:pPr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ก. เลนส์นูน สามารถรวมแสง    	     ข. เลนส์เว้า สามารถกระจายแสง</a:t>
            </a:r>
          </a:p>
          <a:p>
            <a:pPr marL="85725" indent="457200"/>
            <a:r>
              <a:rPr lang="th-TH" sz="28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        ภาพ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การหักเหของแสงผ่าน</a:t>
            </a:r>
            <a:r>
              <a:rPr lang="th-TH" sz="28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เลนส์นูนและเลนส์เว้า</a:t>
            </a:r>
            <a:endParaRPr lang="en-US" sz="28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527054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B5506EB-093A-42E0-1A91-140EF2DB0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58" y="741956"/>
            <a:ext cx="8904284" cy="365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80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12B076D-E214-DC5E-16E0-012A970AF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37"/>
          <a:stretch/>
        </p:blipFill>
        <p:spPr>
          <a:xfrm>
            <a:off x="133727" y="89183"/>
            <a:ext cx="8876545" cy="2386212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A4BC8BA-005D-3129-63D7-23EB7370B6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58" b="4879"/>
          <a:stretch/>
        </p:blipFill>
        <p:spPr>
          <a:xfrm>
            <a:off x="133727" y="2668104"/>
            <a:ext cx="8876545" cy="23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303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141BC16-00F6-6117-8959-D51B0FD4A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209049"/>
            <a:ext cx="8875486" cy="27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415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6401" y="-14967"/>
            <a:ext cx="9150403" cy="5175264"/>
            <a:chOff x="-6402" y="1"/>
            <a:chExt cx="9150403" cy="5175264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2228" y="-300106"/>
              <a:ext cx="1806741" cy="9144002"/>
            </a:xfrm>
            <a:prstGeom prst="rect">
              <a:avLst/>
            </a:prstGeom>
          </p:spPr>
        </p:pic>
      </p:grpSp>
      <p:sp>
        <p:nvSpPr>
          <p:cNvPr id="11" name="กล่องข้อความ 10"/>
          <p:cNvSpPr txBox="1"/>
          <p:nvPr/>
        </p:nvSpPr>
        <p:spPr>
          <a:xfrm>
            <a:off x="4836195" y="311795"/>
            <a:ext cx="4163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การเขียนแผนภาพรังสีของแสง 2 เส้น </a:t>
            </a:r>
            <a:r>
              <a:rPr lang="th-TH" sz="22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บนเลนส์นูน</a:t>
            </a:r>
          </a:p>
          <a:p>
            <a:pPr algn="ctr"/>
            <a:r>
              <a:rPr lang="th-TH" sz="22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เพื่อหาตำแหน่งและลักษณะของภาพ</a:t>
            </a:r>
          </a:p>
        </p:txBody>
      </p:sp>
      <p:sp>
        <p:nvSpPr>
          <p:cNvPr id="65" name="กล่องข้อความ 64"/>
          <p:cNvSpPr txBox="1"/>
          <p:nvPr/>
        </p:nvSpPr>
        <p:spPr>
          <a:xfrm>
            <a:off x="5920428" y="1128569"/>
            <a:ext cx="2924812" cy="1446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เมื่อวัตถุอยู่ตำแหน่งนี้</a:t>
            </a: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ภาพที่เกิดขึ้นเกิดจากรังสีหักเหของแสงตัดกันจริง จะเป็นภาพจริง </a:t>
            </a: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หัวกลับ สามารถเกิดบนฉากได้</a:t>
            </a:r>
          </a:p>
        </p:txBody>
      </p:sp>
      <p:grpSp>
        <p:nvGrpSpPr>
          <p:cNvPr id="15" name="กลุ่ม 14"/>
          <p:cNvGrpSpPr/>
          <p:nvPr/>
        </p:nvGrpSpPr>
        <p:grpSpPr>
          <a:xfrm>
            <a:off x="970168" y="2583910"/>
            <a:ext cx="1365984" cy="1181665"/>
            <a:chOff x="970168" y="2583910"/>
            <a:chExt cx="1365984" cy="1181665"/>
          </a:xfrm>
        </p:grpSpPr>
        <p:sp>
          <p:nvSpPr>
            <p:cNvPr id="55" name="กล่องข้อความ 54"/>
            <p:cNvSpPr txBox="1"/>
            <p:nvPr/>
          </p:nvSpPr>
          <p:spPr>
            <a:xfrm>
              <a:off x="970168" y="3303910"/>
              <a:ext cx="13659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*วัตถุ</a:t>
              </a:r>
            </a:p>
          </p:txBody>
        </p:sp>
        <p:cxnSp>
          <p:nvCxnSpPr>
            <p:cNvPr id="20" name="ลูกศรเชื่อมต่อแบบตรง 19"/>
            <p:cNvCxnSpPr/>
            <p:nvPr/>
          </p:nvCxnSpPr>
          <p:spPr>
            <a:xfrm flipV="1">
              <a:off x="1682026" y="2583910"/>
              <a:ext cx="0" cy="72000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กลุ่ม 17"/>
          <p:cNvGrpSpPr/>
          <p:nvPr/>
        </p:nvGrpSpPr>
        <p:grpSpPr>
          <a:xfrm>
            <a:off x="1521698" y="2188489"/>
            <a:ext cx="2346493" cy="461665"/>
            <a:chOff x="1521698" y="2188489"/>
            <a:chExt cx="2346493" cy="461665"/>
          </a:xfrm>
        </p:grpSpPr>
        <p:cxnSp>
          <p:nvCxnSpPr>
            <p:cNvPr id="63" name="ลูกศรเชื่อมต่อแบบตรง 62"/>
            <p:cNvCxnSpPr/>
            <p:nvPr/>
          </p:nvCxnSpPr>
          <p:spPr>
            <a:xfrm rot="5400000" flipV="1">
              <a:off x="2770191" y="1480436"/>
              <a:ext cx="0" cy="2196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กล่องข้อความ 63"/>
            <p:cNvSpPr txBox="1"/>
            <p:nvPr/>
          </p:nvSpPr>
          <p:spPr>
            <a:xfrm>
              <a:off x="1521698" y="2188489"/>
              <a:ext cx="15606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รังสีตกกระทบ </a:t>
              </a:r>
              <a:r>
                <a:rPr lang="th-TH" sz="2400" baseline="-25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</a:t>
              </a:r>
            </a:p>
          </p:txBody>
        </p:sp>
      </p:grpSp>
      <p:grpSp>
        <p:nvGrpSpPr>
          <p:cNvPr id="14" name="กลุ่ม 13"/>
          <p:cNvGrpSpPr/>
          <p:nvPr/>
        </p:nvGrpSpPr>
        <p:grpSpPr>
          <a:xfrm>
            <a:off x="955138" y="2894958"/>
            <a:ext cx="6156464" cy="927318"/>
            <a:chOff x="955138" y="2894958"/>
            <a:chExt cx="6156464" cy="927318"/>
          </a:xfrm>
        </p:grpSpPr>
        <p:grpSp>
          <p:nvGrpSpPr>
            <p:cNvPr id="31" name="กลุ่ม 30"/>
            <p:cNvGrpSpPr/>
            <p:nvPr/>
          </p:nvGrpSpPr>
          <p:grpSpPr>
            <a:xfrm>
              <a:off x="955138" y="2894958"/>
              <a:ext cx="6156464" cy="469231"/>
              <a:chOff x="961839" y="2863165"/>
              <a:chExt cx="6156464" cy="469231"/>
            </a:xfrm>
          </p:grpSpPr>
          <p:cxnSp>
            <p:nvCxnSpPr>
              <p:cNvPr id="6" name="ตัวเชื่อมต่อตรง 5"/>
              <p:cNvCxnSpPr/>
              <p:nvPr/>
            </p:nvCxnSpPr>
            <p:spPr>
              <a:xfrm flipV="1">
                <a:off x="961839" y="3272117"/>
                <a:ext cx="5683154" cy="94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กล่องข้อความ 55"/>
              <p:cNvSpPr txBox="1"/>
              <p:nvPr/>
            </p:nvSpPr>
            <p:spPr>
              <a:xfrm>
                <a:off x="5752319" y="2863165"/>
                <a:ext cx="13659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b="1" dirty="0">
                    <a:solidFill>
                      <a:schemeClr val="accent2">
                        <a:lumMod val="50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แกนมุขสำคัญ</a:t>
                </a:r>
              </a:p>
            </p:txBody>
          </p:sp>
          <p:sp>
            <p:nvSpPr>
              <p:cNvPr id="21" name="วงรี 20"/>
              <p:cNvSpPr/>
              <p:nvPr/>
            </p:nvSpPr>
            <p:spPr>
              <a:xfrm>
                <a:off x="3089050" y="3231763"/>
                <a:ext cx="90182" cy="9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66" name="วงรี 65"/>
              <p:cNvSpPr/>
              <p:nvPr/>
            </p:nvSpPr>
            <p:spPr>
              <a:xfrm>
                <a:off x="3810906" y="3242396"/>
                <a:ext cx="90182" cy="9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67" name="วงรี 66"/>
              <p:cNvSpPr/>
              <p:nvPr/>
            </p:nvSpPr>
            <p:spPr>
              <a:xfrm>
                <a:off x="4527209" y="3242396"/>
                <a:ext cx="90182" cy="9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69" name="กล่องข้อความ 68"/>
            <p:cNvSpPr txBox="1"/>
            <p:nvPr/>
          </p:nvSpPr>
          <p:spPr>
            <a:xfrm>
              <a:off x="2400996" y="3360611"/>
              <a:ext cx="33506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F        O         F</a:t>
              </a:r>
              <a:endPara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75" name="กล่องข้อความ 74"/>
          <p:cNvSpPr txBox="1"/>
          <p:nvPr/>
        </p:nvSpPr>
        <p:spPr>
          <a:xfrm>
            <a:off x="4932604" y="3292878"/>
            <a:ext cx="92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จุดตัด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X</a:t>
            </a:r>
            <a:endParaRPr lang="th-TH" sz="24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9" name="กลุ่ม 28"/>
          <p:cNvGrpSpPr/>
          <p:nvPr/>
        </p:nvGrpSpPr>
        <p:grpSpPr>
          <a:xfrm>
            <a:off x="4481146" y="2911021"/>
            <a:ext cx="927139" cy="769442"/>
            <a:chOff x="4546869" y="2875121"/>
            <a:chExt cx="927139" cy="836749"/>
          </a:xfrm>
        </p:grpSpPr>
        <p:cxnSp>
          <p:nvCxnSpPr>
            <p:cNvPr id="76" name="ลูกศรเชื่อมต่อแบบตรง 75"/>
            <p:cNvCxnSpPr/>
            <p:nvPr/>
          </p:nvCxnSpPr>
          <p:spPr>
            <a:xfrm>
              <a:off x="4986657" y="3315870"/>
              <a:ext cx="0" cy="39600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กล่องข้อความ 76"/>
            <p:cNvSpPr txBox="1"/>
            <p:nvPr/>
          </p:nvSpPr>
          <p:spPr>
            <a:xfrm>
              <a:off x="4546869" y="2875121"/>
              <a:ext cx="9271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*ภาพ</a:t>
              </a:r>
            </a:p>
          </p:txBody>
        </p:sp>
      </p:grpSp>
      <p:cxnSp>
        <p:nvCxnSpPr>
          <p:cNvPr id="7" name="ตัวเชื่อมต่อตรง 6"/>
          <p:cNvCxnSpPr/>
          <p:nvPr/>
        </p:nvCxnSpPr>
        <p:spPr>
          <a:xfrm>
            <a:off x="3853295" y="1812522"/>
            <a:ext cx="0" cy="2911435"/>
          </a:xfrm>
          <a:prstGeom prst="line">
            <a:avLst/>
          </a:prstGeom>
          <a:ln w="12700">
            <a:solidFill>
              <a:srgbClr val="231F2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กลุ่ม 15"/>
          <p:cNvGrpSpPr/>
          <p:nvPr/>
        </p:nvGrpSpPr>
        <p:grpSpPr>
          <a:xfrm>
            <a:off x="3231213" y="2252300"/>
            <a:ext cx="1365984" cy="2625655"/>
            <a:chOff x="3231213" y="2252300"/>
            <a:chExt cx="1365984" cy="2625655"/>
          </a:xfrm>
        </p:grpSpPr>
        <p:sp>
          <p:nvSpPr>
            <p:cNvPr id="78" name="กล่องข้อความ 77"/>
            <p:cNvSpPr txBox="1"/>
            <p:nvPr/>
          </p:nvSpPr>
          <p:spPr>
            <a:xfrm>
              <a:off x="3231213" y="4416290"/>
              <a:ext cx="1365984" cy="46166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u="sng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เลนส์นูน</a:t>
              </a:r>
            </a:p>
          </p:txBody>
        </p:sp>
        <p:grpSp>
          <p:nvGrpSpPr>
            <p:cNvPr id="13" name="กลุ่ม 12"/>
            <p:cNvGrpSpPr/>
            <p:nvPr/>
          </p:nvGrpSpPr>
          <p:grpSpPr>
            <a:xfrm>
              <a:off x="3464096" y="2252300"/>
              <a:ext cx="764397" cy="2134496"/>
              <a:chOff x="3466564" y="1816745"/>
              <a:chExt cx="764397" cy="2134496"/>
            </a:xfrm>
          </p:grpSpPr>
          <p:sp>
            <p:nvSpPr>
              <p:cNvPr id="10" name="ส่วนโค้ง 9"/>
              <p:cNvSpPr/>
              <p:nvPr/>
            </p:nvSpPr>
            <p:spPr>
              <a:xfrm>
                <a:off x="3466564" y="1816745"/>
                <a:ext cx="569232" cy="2121540"/>
              </a:xfrm>
              <a:prstGeom prst="arc">
                <a:avLst>
                  <a:gd name="adj1" fmla="val 16518819"/>
                  <a:gd name="adj2" fmla="val 5005059"/>
                </a:avLst>
              </a:prstGeom>
              <a:ln>
                <a:solidFill>
                  <a:srgbClr val="231F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2" name="ส่วนโค้ง 41"/>
              <p:cNvSpPr/>
              <p:nvPr/>
            </p:nvSpPr>
            <p:spPr>
              <a:xfrm flipH="1">
                <a:off x="3661729" y="1829701"/>
                <a:ext cx="569232" cy="2121540"/>
              </a:xfrm>
              <a:prstGeom prst="arc">
                <a:avLst>
                  <a:gd name="adj1" fmla="val 16518819"/>
                  <a:gd name="adj2" fmla="val 5003410"/>
                </a:avLst>
              </a:prstGeom>
              <a:ln>
                <a:solidFill>
                  <a:srgbClr val="231F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pSp>
        <p:nvGrpSpPr>
          <p:cNvPr id="27" name="กลุ่ม 26"/>
          <p:cNvGrpSpPr/>
          <p:nvPr/>
        </p:nvGrpSpPr>
        <p:grpSpPr>
          <a:xfrm>
            <a:off x="1596933" y="2587587"/>
            <a:ext cx="2264821" cy="716323"/>
            <a:chOff x="1596933" y="2587587"/>
            <a:chExt cx="2264821" cy="716323"/>
          </a:xfrm>
        </p:grpSpPr>
        <p:cxnSp>
          <p:nvCxnSpPr>
            <p:cNvPr id="24" name="ลูกศรเชื่อมต่อแบบตรง 23"/>
            <p:cNvCxnSpPr/>
            <p:nvPr/>
          </p:nvCxnSpPr>
          <p:spPr>
            <a:xfrm>
              <a:off x="1682026" y="2587587"/>
              <a:ext cx="2179728" cy="71632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กล่องข้อความ 58"/>
            <p:cNvSpPr txBox="1"/>
            <p:nvPr/>
          </p:nvSpPr>
          <p:spPr>
            <a:xfrm rot="1089380">
              <a:off x="1596933" y="2789836"/>
              <a:ext cx="15695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รังสีตกกระทบ </a:t>
              </a:r>
              <a:r>
                <a:rPr lang="th-TH" sz="2400" baseline="-25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</a:p>
          </p:txBody>
        </p:sp>
      </p:grpSp>
      <p:grpSp>
        <p:nvGrpSpPr>
          <p:cNvPr id="30" name="กลุ่ม 29"/>
          <p:cNvGrpSpPr/>
          <p:nvPr/>
        </p:nvGrpSpPr>
        <p:grpSpPr>
          <a:xfrm>
            <a:off x="3861757" y="2587587"/>
            <a:ext cx="3635665" cy="2212945"/>
            <a:chOff x="3861757" y="2587587"/>
            <a:chExt cx="3635665" cy="2212945"/>
          </a:xfrm>
        </p:grpSpPr>
        <p:grpSp>
          <p:nvGrpSpPr>
            <p:cNvPr id="22" name="กลุ่ม 21"/>
            <p:cNvGrpSpPr/>
            <p:nvPr/>
          </p:nvGrpSpPr>
          <p:grpSpPr>
            <a:xfrm>
              <a:off x="3861757" y="2587587"/>
              <a:ext cx="1908003" cy="1829739"/>
              <a:chOff x="3861757" y="2587587"/>
              <a:chExt cx="1908003" cy="1829739"/>
            </a:xfrm>
          </p:grpSpPr>
          <p:sp>
            <p:nvSpPr>
              <p:cNvPr id="70" name="กล่องข้อความ 69"/>
              <p:cNvSpPr txBox="1"/>
              <p:nvPr/>
            </p:nvSpPr>
            <p:spPr>
              <a:xfrm rot="2643017">
                <a:off x="4453693" y="3955661"/>
                <a:ext cx="13160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รังสีหักเห </a:t>
                </a:r>
                <a:r>
                  <a:rPr lang="th-TH" sz="2400" baseline="-25000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</a:t>
                </a:r>
              </a:p>
            </p:txBody>
          </p:sp>
          <p:cxnSp>
            <p:nvCxnSpPr>
              <p:cNvPr id="71" name="ลูกศรเชื่อมต่อแบบตรง 70"/>
              <p:cNvCxnSpPr/>
              <p:nvPr/>
            </p:nvCxnSpPr>
            <p:spPr>
              <a:xfrm>
                <a:off x="3861757" y="2587587"/>
                <a:ext cx="1437441" cy="1442153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กล่องข้อความ 60"/>
            <p:cNvSpPr txBox="1"/>
            <p:nvPr/>
          </p:nvSpPr>
          <p:spPr>
            <a:xfrm>
              <a:off x="5606013" y="4369645"/>
              <a:ext cx="1891409" cy="43088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รังสีหักเหจะผ่านจุด</a:t>
              </a:r>
              <a:r>
                <a:rPr lang="en-US" sz="22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F</a:t>
              </a:r>
              <a:endParaRPr lang="th-TH" sz="2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32" name="กลุ่ม 31"/>
          <p:cNvGrpSpPr/>
          <p:nvPr/>
        </p:nvGrpSpPr>
        <p:grpSpPr>
          <a:xfrm>
            <a:off x="3888905" y="3315828"/>
            <a:ext cx="4969714" cy="778361"/>
            <a:chOff x="3875527" y="3335211"/>
            <a:chExt cx="4911019" cy="778361"/>
          </a:xfrm>
        </p:grpSpPr>
        <p:grpSp>
          <p:nvGrpSpPr>
            <p:cNvPr id="28" name="กลุ่ม 27"/>
            <p:cNvGrpSpPr/>
            <p:nvPr/>
          </p:nvGrpSpPr>
          <p:grpSpPr>
            <a:xfrm>
              <a:off x="3875527" y="3335211"/>
              <a:ext cx="2928820" cy="778361"/>
              <a:chOff x="3875527" y="3335211"/>
              <a:chExt cx="2928820" cy="778361"/>
            </a:xfrm>
          </p:grpSpPr>
          <p:cxnSp>
            <p:nvCxnSpPr>
              <p:cNvPr id="57" name="ลูกศรเชื่อมต่อแบบตรง 56"/>
              <p:cNvCxnSpPr/>
              <p:nvPr/>
            </p:nvCxnSpPr>
            <p:spPr>
              <a:xfrm>
                <a:off x="3875527" y="3335211"/>
                <a:ext cx="2179728" cy="716323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กล่องข้อความ 57"/>
              <p:cNvSpPr txBox="1"/>
              <p:nvPr/>
            </p:nvSpPr>
            <p:spPr>
              <a:xfrm rot="1105269">
                <a:off x="5488280" y="3651907"/>
                <a:ext cx="13160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รังสีหักเห </a:t>
                </a:r>
                <a:r>
                  <a:rPr lang="th-TH" sz="2400" baseline="-25000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2</a:t>
                </a:r>
              </a:p>
            </p:txBody>
          </p:sp>
        </p:grpSp>
        <p:sp>
          <p:nvSpPr>
            <p:cNvPr id="79" name="กล่องข้อความ 78"/>
            <p:cNvSpPr txBox="1"/>
            <p:nvPr/>
          </p:nvSpPr>
          <p:spPr>
            <a:xfrm>
              <a:off x="6660866" y="3579492"/>
              <a:ext cx="2125680" cy="43088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ลากรังสีอีกเส้นผ่านจุด </a:t>
              </a:r>
              <a:r>
                <a:rPr lang="en-US" sz="22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O</a:t>
              </a:r>
              <a:endParaRPr lang="th-TH" sz="2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958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7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AE2BFE1-759B-8143-D909-1896D884D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34" y="457201"/>
            <a:ext cx="8596132" cy="409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50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0634" y="1"/>
            <a:ext cx="9154638" cy="5143499"/>
            <a:chOff x="-10634" y="1"/>
            <a:chExt cx="9154638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36839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sp>
        <p:nvSpPr>
          <p:cNvPr id="10" name="TextBox 5"/>
          <p:cNvSpPr txBox="1"/>
          <p:nvPr/>
        </p:nvSpPr>
        <p:spPr>
          <a:xfrm>
            <a:off x="312138" y="1267146"/>
            <a:ext cx="868072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เซอร์ ไอแซก นิวตัน นักฟิสิกส์ที่ยิ่งใหญ่ ชาวอังกฤษ </a:t>
            </a:r>
            <a:r>
              <a:rPr lang="th-TH" altLang="ko-KR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ได้ทดลองให้ลำแสงอาทิตย์ </a:t>
            </a:r>
            <a:r>
              <a:rPr lang="en-US" altLang="ko-KR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altLang="ko-KR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ในสมัยนั้นเข้าใจว่า แสงอาทิตย์เป็นแสงสีขาวหรือไม่มีสี</a:t>
            </a:r>
            <a:r>
              <a:rPr lang="en-US" altLang="ko-KR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th-TH" altLang="ko-KR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ผ่านเข้าไปในแท่งแก้วสามเหลี่ยม </a:t>
            </a:r>
            <a:r>
              <a:rPr lang="en-US" altLang="ko-KR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altLang="ko-KR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วัตถุโปร่งแสง</a:t>
            </a:r>
            <a:r>
              <a:rPr lang="en-US" altLang="ko-KR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altLang="ko-KR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ที่เราเรียกว่า </a:t>
            </a:r>
            <a:r>
              <a:rPr lang="th-TH" altLang="ko-KR" sz="26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ปริซึม</a:t>
            </a:r>
            <a:r>
              <a:rPr lang="th-TH" altLang="ko-KR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ko-KR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(prism)</a:t>
            </a:r>
            <a:r>
              <a:rPr lang="en-US" altLang="ko-KR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ko-KR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แล้วทำให้แสงกระจายออกเป็นสีต่างๆ 7 สี ตามลำดับความยาวของคลื่นจากน้อยไปมา คือ </a:t>
            </a:r>
            <a:r>
              <a:rPr lang="th-TH" altLang="ko-KR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ม่วง คราม น้ำเงิน เขียว เหลือง แสด และแดง ไปปรากฏเป็นแถบ</a:t>
            </a:r>
            <a:r>
              <a:rPr lang="th-TH" altLang="ko-KR" sz="26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สเปกตรัม</a:t>
            </a:r>
            <a:r>
              <a:rPr lang="th-TH" altLang="ko-KR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ko-KR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(spectrum)</a:t>
            </a:r>
            <a:endParaRPr lang="th-TH" altLang="ko-KR" sz="2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6" name="กลุ่ม 5"/>
          <p:cNvGrpSpPr/>
          <p:nvPr/>
        </p:nvGrpSpPr>
        <p:grpSpPr>
          <a:xfrm>
            <a:off x="2738330" y="2829913"/>
            <a:ext cx="3828342" cy="2092881"/>
            <a:chOff x="2194085" y="2646627"/>
            <a:chExt cx="4652265" cy="2496873"/>
          </a:xfrm>
        </p:grpSpPr>
        <p:pic>
          <p:nvPicPr>
            <p:cNvPr id="4098" name="Picture 2" descr="อย่าลืมทาครีมกันแดดก่อนออกไปพบแสงแดดนะครับ – STEM for Life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243"/>
            <a:stretch/>
          </p:blipFill>
          <p:spPr bwMode="auto">
            <a:xfrm>
              <a:off x="2194085" y="2646627"/>
              <a:ext cx="4652265" cy="2496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สี่เหลี่ยมผืนผ้า 4"/>
            <p:cNvSpPr/>
            <p:nvPr/>
          </p:nvSpPr>
          <p:spPr>
            <a:xfrm>
              <a:off x="2669458" y="4859594"/>
              <a:ext cx="2521974" cy="283906"/>
            </a:xfrm>
            <a:prstGeom prst="rect">
              <a:avLst/>
            </a:prstGeom>
            <a:solidFill>
              <a:srgbClr val="FFE4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7" name="กล่องข้อความ 6"/>
          <p:cNvSpPr txBox="1"/>
          <p:nvPr/>
        </p:nvSpPr>
        <p:spPr>
          <a:xfrm>
            <a:off x="1318069" y="4453991"/>
            <a:ext cx="4168331" cy="461665"/>
          </a:xfrm>
          <a:prstGeom prst="rect">
            <a:avLst/>
          </a:prstGeom>
          <a:solidFill>
            <a:srgbClr val="FFE46D"/>
          </a:solidFill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ภาพแสดง การกระจายของแสงสีต่างๆในปรึซึม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55182" y="330794"/>
            <a:ext cx="784207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5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สีของแสงอาทิตย์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(color of Solar)</a:t>
            </a:r>
            <a:endParaRPr lang="th-TH" sz="4000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905159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12" name="กล่องข้อความ 11"/>
          <p:cNvSpPr txBox="1"/>
          <p:nvPr/>
        </p:nvSpPr>
        <p:spPr>
          <a:xfrm>
            <a:off x="963750" y="395613"/>
            <a:ext cx="7459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การเขียนแผนภาพรังสีของแสง 2 เส้น </a:t>
            </a:r>
            <a:r>
              <a:rPr lang="th-TH" sz="24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บนเลนส์นูน </a:t>
            </a:r>
            <a:r>
              <a:rPr lang="th-TH" sz="24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เพื่อหาตำแหน่งและลักษณะของภาพ</a:t>
            </a: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4" y="281099"/>
            <a:ext cx="578859" cy="578859"/>
          </a:xfrm>
          <a:prstGeom prst="rect">
            <a:avLst/>
          </a:prstGeom>
        </p:spPr>
      </p:pic>
      <p:pic>
        <p:nvPicPr>
          <p:cNvPr id="10242" name="Picture 2" descr="http://www.trueplookpanya.com/data/product/uploads/other4/Sci_M2_2_20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86"/>
          <a:stretch/>
        </p:blipFill>
        <p:spPr bwMode="auto">
          <a:xfrm>
            <a:off x="678976" y="895980"/>
            <a:ext cx="7946409" cy="370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สี่เหลี่ยมผืนผ้า 7"/>
          <p:cNvSpPr/>
          <p:nvPr/>
        </p:nvSpPr>
        <p:spPr>
          <a:xfrm>
            <a:off x="963750" y="4559467"/>
            <a:ext cx="4693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  :  u  คือ  ระยะวัตถุ และ v  คือ  ระยะภาพ</a:t>
            </a:r>
          </a:p>
        </p:txBody>
      </p:sp>
    </p:spTree>
    <p:extLst>
      <p:ext uri="{BB962C8B-B14F-4D97-AF65-F5344CB8AC3E}">
        <p14:creationId xmlns:p14="http://schemas.microsoft.com/office/powerpoint/2010/main" val="20356746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12" name="กล่องข้อความ 11"/>
          <p:cNvSpPr txBox="1"/>
          <p:nvPr/>
        </p:nvSpPr>
        <p:spPr>
          <a:xfrm>
            <a:off x="974308" y="359790"/>
            <a:ext cx="7493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การเขียนแผนภาพรังสีของแสง 2 เส้น </a:t>
            </a:r>
            <a:r>
              <a:rPr lang="th-TH" sz="24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บนเลนส์นูน </a:t>
            </a:r>
            <a:r>
              <a:rPr lang="th-TH" sz="24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เพื่อหาตำแหน่งและลักษณะของภาพ</a:t>
            </a: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4" y="281099"/>
            <a:ext cx="578859" cy="578859"/>
          </a:xfrm>
          <a:prstGeom prst="rect">
            <a:avLst/>
          </a:prstGeom>
        </p:spPr>
      </p:pic>
      <p:grpSp>
        <p:nvGrpSpPr>
          <p:cNvPr id="5" name="กลุ่ม 4"/>
          <p:cNvGrpSpPr>
            <a:grpSpLocks noChangeAspect="1"/>
          </p:cNvGrpSpPr>
          <p:nvPr/>
        </p:nvGrpSpPr>
        <p:grpSpPr>
          <a:xfrm>
            <a:off x="644856" y="867906"/>
            <a:ext cx="7854285" cy="3645480"/>
            <a:chOff x="1377672" y="718236"/>
            <a:chExt cx="6481154" cy="3008156"/>
          </a:xfrm>
        </p:grpSpPr>
        <p:pic>
          <p:nvPicPr>
            <p:cNvPr id="10242" name="Picture 2" descr="http://www.trueplookpanya.com/data/product/uploads/other4/Sci_M2_2_20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901"/>
            <a:stretch/>
          </p:blipFill>
          <p:spPr bwMode="auto">
            <a:xfrm>
              <a:off x="1377673" y="718236"/>
              <a:ext cx="6481153" cy="346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://www.trueplookpanya.com/data/product/uploads/other4/Sci_M2_2_20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492"/>
            <a:stretch/>
          </p:blipFill>
          <p:spPr bwMode="auto">
            <a:xfrm>
              <a:off x="1377672" y="1029087"/>
              <a:ext cx="6481153" cy="2697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สี่เหลี่ยมผืนผ้า 10"/>
          <p:cNvSpPr/>
          <p:nvPr/>
        </p:nvSpPr>
        <p:spPr>
          <a:xfrm>
            <a:off x="813020" y="4509497"/>
            <a:ext cx="4693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  :  u  คือ  ระยะวัตถุ และ v  คือ  ระยะภาพ</a:t>
            </a:r>
          </a:p>
        </p:txBody>
      </p:sp>
    </p:spTree>
    <p:extLst>
      <p:ext uri="{BB962C8B-B14F-4D97-AF65-F5344CB8AC3E}">
        <p14:creationId xmlns:p14="http://schemas.microsoft.com/office/powerpoint/2010/main" val="38495543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8474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sp>
        <p:nvSpPr>
          <p:cNvPr id="11" name="กล่องข้อความ 10"/>
          <p:cNvSpPr txBox="1"/>
          <p:nvPr/>
        </p:nvSpPr>
        <p:spPr>
          <a:xfrm>
            <a:off x="4971587" y="350499"/>
            <a:ext cx="4163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การเขียนแผนภาพรังสีของแสง 2 เส้น </a:t>
            </a:r>
            <a:r>
              <a:rPr lang="th-TH" sz="22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บนเลนส์เว้า</a:t>
            </a:r>
          </a:p>
          <a:p>
            <a:pPr algn="ctr"/>
            <a:r>
              <a:rPr lang="th-TH" sz="22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เพื่อหาตำแหน่งและลักษณะของภาพ</a:t>
            </a:r>
          </a:p>
        </p:txBody>
      </p:sp>
      <p:sp>
        <p:nvSpPr>
          <p:cNvPr id="65" name="กล่องข้อความ 64"/>
          <p:cNvSpPr txBox="1"/>
          <p:nvPr/>
        </p:nvSpPr>
        <p:spPr>
          <a:xfrm>
            <a:off x="6055255" y="1052637"/>
            <a:ext cx="2889048" cy="17851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เมื่อวัตถุอยู่ตำแหน่งนี้</a:t>
            </a: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ภาพที่เกิดขึ้นเกิดจากการต่อรังสี</a:t>
            </a: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หักเหไปด้านหน้าเลนส์แล้วตัดกัน</a:t>
            </a: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จึงเป็น ภาพเสมือน หัวตั้ง </a:t>
            </a: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ขนาดเล็กกว่าวัตถุ</a:t>
            </a:r>
          </a:p>
        </p:txBody>
      </p:sp>
      <p:grpSp>
        <p:nvGrpSpPr>
          <p:cNvPr id="32" name="กลุ่ม 31"/>
          <p:cNvGrpSpPr/>
          <p:nvPr/>
        </p:nvGrpSpPr>
        <p:grpSpPr>
          <a:xfrm>
            <a:off x="970168" y="2583910"/>
            <a:ext cx="1365984" cy="1181665"/>
            <a:chOff x="970168" y="2583910"/>
            <a:chExt cx="1365984" cy="1181665"/>
          </a:xfrm>
        </p:grpSpPr>
        <p:sp>
          <p:nvSpPr>
            <p:cNvPr id="55" name="กล่องข้อความ 54"/>
            <p:cNvSpPr txBox="1"/>
            <p:nvPr/>
          </p:nvSpPr>
          <p:spPr>
            <a:xfrm>
              <a:off x="970168" y="3303910"/>
              <a:ext cx="13659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*วัตถุ</a:t>
              </a:r>
            </a:p>
          </p:txBody>
        </p:sp>
        <p:cxnSp>
          <p:nvCxnSpPr>
            <p:cNvPr id="20" name="ลูกศรเชื่อมต่อแบบตรง 19"/>
            <p:cNvCxnSpPr/>
            <p:nvPr/>
          </p:nvCxnSpPr>
          <p:spPr>
            <a:xfrm flipV="1">
              <a:off x="1682026" y="2583910"/>
              <a:ext cx="0" cy="72000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กลุ่ม 33"/>
          <p:cNvGrpSpPr/>
          <p:nvPr/>
        </p:nvGrpSpPr>
        <p:grpSpPr>
          <a:xfrm>
            <a:off x="1512765" y="2159874"/>
            <a:ext cx="2355426" cy="461665"/>
            <a:chOff x="1512765" y="2159874"/>
            <a:chExt cx="2355426" cy="461665"/>
          </a:xfrm>
        </p:grpSpPr>
        <p:cxnSp>
          <p:nvCxnSpPr>
            <p:cNvPr id="63" name="ลูกศรเชื่อมต่อแบบตรง 62"/>
            <p:cNvCxnSpPr/>
            <p:nvPr/>
          </p:nvCxnSpPr>
          <p:spPr>
            <a:xfrm rot="5400000" flipV="1">
              <a:off x="2770191" y="1480436"/>
              <a:ext cx="0" cy="2196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กล่องข้อความ 63"/>
            <p:cNvSpPr txBox="1"/>
            <p:nvPr/>
          </p:nvSpPr>
          <p:spPr>
            <a:xfrm>
              <a:off x="1512765" y="2159874"/>
              <a:ext cx="16200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รังสีตกกระทบ </a:t>
              </a:r>
              <a:r>
                <a:rPr lang="th-TH" sz="2400" baseline="-25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</a:t>
              </a:r>
            </a:p>
          </p:txBody>
        </p:sp>
      </p:grpSp>
      <p:sp>
        <p:nvSpPr>
          <p:cNvPr id="75" name="กล่องข้อความ 74"/>
          <p:cNvSpPr txBox="1"/>
          <p:nvPr/>
        </p:nvSpPr>
        <p:spPr>
          <a:xfrm>
            <a:off x="2699724" y="2595344"/>
            <a:ext cx="92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จุดตัด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X</a:t>
            </a:r>
            <a:endParaRPr lang="th-TH" sz="24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8" name="กลุ่ม 37"/>
          <p:cNvGrpSpPr/>
          <p:nvPr/>
        </p:nvGrpSpPr>
        <p:grpSpPr>
          <a:xfrm>
            <a:off x="2973912" y="3125790"/>
            <a:ext cx="927139" cy="560987"/>
            <a:chOff x="2973912" y="3125790"/>
            <a:chExt cx="927139" cy="560987"/>
          </a:xfrm>
        </p:grpSpPr>
        <p:cxnSp>
          <p:nvCxnSpPr>
            <p:cNvPr id="76" name="ลูกศรเชื่อมต่อแบบตรง 75"/>
            <p:cNvCxnSpPr/>
            <p:nvPr/>
          </p:nvCxnSpPr>
          <p:spPr>
            <a:xfrm flipV="1">
              <a:off x="3306126" y="3125790"/>
              <a:ext cx="0" cy="18000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กล่องข้อความ 76"/>
            <p:cNvSpPr txBox="1"/>
            <p:nvPr/>
          </p:nvSpPr>
          <p:spPr>
            <a:xfrm>
              <a:off x="2973912" y="3225112"/>
              <a:ext cx="9271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*ภาพ</a:t>
              </a:r>
            </a:p>
          </p:txBody>
        </p:sp>
      </p:grpSp>
      <p:grpSp>
        <p:nvGrpSpPr>
          <p:cNvPr id="30" name="กลุ่ม 29"/>
          <p:cNvGrpSpPr/>
          <p:nvPr/>
        </p:nvGrpSpPr>
        <p:grpSpPr>
          <a:xfrm>
            <a:off x="955138" y="1802997"/>
            <a:ext cx="6156464" cy="2911435"/>
            <a:chOff x="955138" y="1802997"/>
            <a:chExt cx="6156464" cy="2911435"/>
          </a:xfrm>
        </p:grpSpPr>
        <p:grpSp>
          <p:nvGrpSpPr>
            <p:cNvPr id="14" name="กลุ่ม 13"/>
            <p:cNvGrpSpPr/>
            <p:nvPr/>
          </p:nvGrpSpPr>
          <p:grpSpPr>
            <a:xfrm>
              <a:off x="955138" y="2894958"/>
              <a:ext cx="6156464" cy="964409"/>
              <a:chOff x="955138" y="2894958"/>
              <a:chExt cx="6156464" cy="964409"/>
            </a:xfrm>
          </p:grpSpPr>
          <p:grpSp>
            <p:nvGrpSpPr>
              <p:cNvPr id="31" name="กลุ่ม 30"/>
              <p:cNvGrpSpPr/>
              <p:nvPr/>
            </p:nvGrpSpPr>
            <p:grpSpPr>
              <a:xfrm>
                <a:off x="955138" y="2894958"/>
                <a:ext cx="6156464" cy="469231"/>
                <a:chOff x="961839" y="2863165"/>
                <a:chExt cx="6156464" cy="469231"/>
              </a:xfrm>
            </p:grpSpPr>
            <p:cxnSp>
              <p:nvCxnSpPr>
                <p:cNvPr id="6" name="ตัวเชื่อมต่อตรง 5"/>
                <p:cNvCxnSpPr/>
                <p:nvPr/>
              </p:nvCxnSpPr>
              <p:spPr>
                <a:xfrm flipV="1">
                  <a:off x="961839" y="3272117"/>
                  <a:ext cx="5683154" cy="947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กล่องข้อความ 55"/>
                <p:cNvSpPr txBox="1"/>
                <p:nvPr/>
              </p:nvSpPr>
              <p:spPr>
                <a:xfrm>
                  <a:off x="5752319" y="2863165"/>
                  <a:ext cx="136598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400" b="1" dirty="0">
                      <a:solidFill>
                        <a:schemeClr val="accent2">
                          <a:lumMod val="50000"/>
                        </a:schemeClr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แกนมุขสำคัญ</a:t>
                  </a:r>
                </a:p>
              </p:txBody>
            </p:sp>
            <p:sp>
              <p:nvSpPr>
                <p:cNvPr id="21" name="วงรี 20"/>
                <p:cNvSpPr/>
                <p:nvPr/>
              </p:nvSpPr>
              <p:spPr>
                <a:xfrm>
                  <a:off x="3089050" y="3231763"/>
                  <a:ext cx="90182" cy="90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66" name="วงรี 65"/>
                <p:cNvSpPr/>
                <p:nvPr/>
              </p:nvSpPr>
              <p:spPr>
                <a:xfrm>
                  <a:off x="3810906" y="3242396"/>
                  <a:ext cx="90182" cy="90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67" name="วงรี 66"/>
                <p:cNvSpPr/>
                <p:nvPr/>
              </p:nvSpPr>
              <p:spPr>
                <a:xfrm>
                  <a:off x="4527209" y="3242396"/>
                  <a:ext cx="90182" cy="90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sp>
            <p:nvSpPr>
              <p:cNvPr id="69" name="กล่องข้อความ 68"/>
              <p:cNvSpPr txBox="1"/>
              <p:nvPr/>
            </p:nvSpPr>
            <p:spPr>
              <a:xfrm>
                <a:off x="2418033" y="3397702"/>
                <a:ext cx="33506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2">
                        <a:lumMod val="50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       F          O       F</a:t>
                </a:r>
                <a:endParaRPr lang="th-TH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cxnSp>
          <p:nvCxnSpPr>
            <p:cNvPr id="7" name="ตัวเชื่อมต่อตรง 6"/>
            <p:cNvCxnSpPr/>
            <p:nvPr/>
          </p:nvCxnSpPr>
          <p:spPr>
            <a:xfrm>
              <a:off x="3853295" y="1802997"/>
              <a:ext cx="0" cy="2911435"/>
            </a:xfrm>
            <a:prstGeom prst="line">
              <a:avLst/>
            </a:prstGeom>
            <a:ln w="12700">
              <a:solidFill>
                <a:srgbClr val="231F2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กลุ่ม 36"/>
          <p:cNvGrpSpPr/>
          <p:nvPr/>
        </p:nvGrpSpPr>
        <p:grpSpPr>
          <a:xfrm>
            <a:off x="3890696" y="3308556"/>
            <a:ext cx="2928820" cy="778361"/>
            <a:chOff x="3875527" y="3335211"/>
            <a:chExt cx="2928820" cy="778361"/>
          </a:xfrm>
        </p:grpSpPr>
        <p:cxnSp>
          <p:nvCxnSpPr>
            <p:cNvPr id="57" name="ลูกศรเชื่อมต่อแบบตรง 56"/>
            <p:cNvCxnSpPr/>
            <p:nvPr/>
          </p:nvCxnSpPr>
          <p:spPr>
            <a:xfrm>
              <a:off x="3875527" y="3335211"/>
              <a:ext cx="2179728" cy="716323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กล่องข้อความ 57"/>
            <p:cNvSpPr txBox="1"/>
            <p:nvPr/>
          </p:nvSpPr>
          <p:spPr>
            <a:xfrm rot="1105269">
              <a:off x="5488280" y="3651907"/>
              <a:ext cx="1316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รังสีหักเห </a:t>
              </a:r>
              <a:r>
                <a:rPr lang="th-TH" sz="2400" baseline="-250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</a:p>
          </p:txBody>
        </p:sp>
      </p:grpSp>
      <p:grpSp>
        <p:nvGrpSpPr>
          <p:cNvPr id="36" name="กลุ่ม 35"/>
          <p:cNvGrpSpPr/>
          <p:nvPr/>
        </p:nvGrpSpPr>
        <p:grpSpPr>
          <a:xfrm>
            <a:off x="1541533" y="2587587"/>
            <a:ext cx="2320221" cy="716323"/>
            <a:chOff x="1541533" y="2587587"/>
            <a:chExt cx="2320221" cy="716323"/>
          </a:xfrm>
        </p:grpSpPr>
        <p:cxnSp>
          <p:nvCxnSpPr>
            <p:cNvPr id="24" name="ลูกศรเชื่อมต่อแบบตรง 23"/>
            <p:cNvCxnSpPr/>
            <p:nvPr/>
          </p:nvCxnSpPr>
          <p:spPr>
            <a:xfrm>
              <a:off x="1682026" y="2587587"/>
              <a:ext cx="2179728" cy="71632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กล่องข้อความ 58"/>
            <p:cNvSpPr txBox="1"/>
            <p:nvPr/>
          </p:nvSpPr>
          <p:spPr>
            <a:xfrm rot="1089380">
              <a:off x="1541533" y="2752552"/>
              <a:ext cx="15810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รังสีตกกระทบ </a:t>
              </a:r>
              <a:r>
                <a:rPr lang="th-TH" sz="2400" baseline="-25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</a:p>
          </p:txBody>
        </p:sp>
      </p:grpSp>
      <p:grpSp>
        <p:nvGrpSpPr>
          <p:cNvPr id="33" name="กลุ่ม 32"/>
          <p:cNvGrpSpPr/>
          <p:nvPr/>
        </p:nvGrpSpPr>
        <p:grpSpPr>
          <a:xfrm>
            <a:off x="3197907" y="2263681"/>
            <a:ext cx="1365984" cy="2565602"/>
            <a:chOff x="3218059" y="2265014"/>
            <a:chExt cx="1365984" cy="2565602"/>
          </a:xfrm>
        </p:grpSpPr>
        <p:sp>
          <p:nvSpPr>
            <p:cNvPr id="78" name="กล่องข้อความ 77"/>
            <p:cNvSpPr txBox="1"/>
            <p:nvPr/>
          </p:nvSpPr>
          <p:spPr>
            <a:xfrm>
              <a:off x="3218059" y="4368951"/>
              <a:ext cx="1365984" cy="46166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u="sng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เลนส์เว้า</a:t>
              </a:r>
            </a:p>
          </p:txBody>
        </p:sp>
        <p:sp>
          <p:nvSpPr>
            <p:cNvPr id="5" name="ส่วนโค้ง 4"/>
            <p:cNvSpPr/>
            <p:nvPr/>
          </p:nvSpPr>
          <p:spPr>
            <a:xfrm>
              <a:off x="3272469" y="2265014"/>
              <a:ext cx="497937" cy="1989931"/>
            </a:xfrm>
            <a:prstGeom prst="arc">
              <a:avLst>
                <a:gd name="adj1" fmla="val 16350803"/>
                <a:gd name="adj2" fmla="val 5378837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1" name="ส่วนโค้ง 40"/>
            <p:cNvSpPr/>
            <p:nvPr/>
          </p:nvSpPr>
          <p:spPr>
            <a:xfrm flipH="1">
              <a:off x="3980069" y="2272166"/>
              <a:ext cx="497937" cy="1989931"/>
            </a:xfrm>
            <a:prstGeom prst="arc">
              <a:avLst>
                <a:gd name="adj1" fmla="val 16350803"/>
                <a:gd name="adj2" fmla="val 5290277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cxnSp>
          <p:nvCxnSpPr>
            <p:cNvPr id="9" name="ตัวเชื่อมต่อตรง 8"/>
            <p:cNvCxnSpPr/>
            <p:nvPr/>
          </p:nvCxnSpPr>
          <p:spPr>
            <a:xfrm>
              <a:off x="3553292" y="2281921"/>
              <a:ext cx="65553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/>
            <p:cNvCxnSpPr/>
            <p:nvPr/>
          </p:nvCxnSpPr>
          <p:spPr>
            <a:xfrm>
              <a:off x="3534205" y="4254945"/>
              <a:ext cx="65553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กลุ่ม 34"/>
          <p:cNvGrpSpPr/>
          <p:nvPr/>
        </p:nvGrpSpPr>
        <p:grpSpPr>
          <a:xfrm>
            <a:off x="965165" y="502566"/>
            <a:ext cx="4339323" cy="2085021"/>
            <a:chOff x="965165" y="502566"/>
            <a:chExt cx="4339323" cy="2085021"/>
          </a:xfrm>
        </p:grpSpPr>
        <p:sp>
          <p:nvSpPr>
            <p:cNvPr id="70" name="กล่องข้อความ 69"/>
            <p:cNvSpPr txBox="1"/>
            <p:nvPr/>
          </p:nvSpPr>
          <p:spPr>
            <a:xfrm rot="18893342">
              <a:off x="4328624" y="929767"/>
              <a:ext cx="1316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รังสีหักเห </a:t>
              </a:r>
              <a:r>
                <a:rPr lang="th-TH" sz="2400" baseline="-250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</a:t>
              </a:r>
            </a:p>
          </p:txBody>
        </p:sp>
        <p:cxnSp>
          <p:nvCxnSpPr>
            <p:cNvPr id="71" name="ลูกศรเชื่อมต่อแบบตรง 70"/>
            <p:cNvCxnSpPr/>
            <p:nvPr/>
          </p:nvCxnSpPr>
          <p:spPr>
            <a:xfrm flipV="1">
              <a:off x="3861757" y="1170270"/>
              <a:ext cx="1442731" cy="141731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กล่องข้อความ 46"/>
            <p:cNvSpPr txBox="1"/>
            <p:nvPr/>
          </p:nvSpPr>
          <p:spPr>
            <a:xfrm>
              <a:off x="965165" y="1074967"/>
              <a:ext cx="2455930" cy="76944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รังสีหักเหจะกระจายออก </a:t>
              </a:r>
            </a:p>
            <a:p>
              <a:pPr algn="ctr"/>
              <a:r>
                <a:rPr lang="th-TH" sz="22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โดยแนวรังสีหักเหจะผ่านจุด</a:t>
              </a:r>
              <a:r>
                <a:rPr lang="en-US" sz="22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F</a:t>
              </a:r>
              <a:endParaRPr lang="th-TH" sz="2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39" name="กลุ่ม 38"/>
          <p:cNvGrpSpPr/>
          <p:nvPr/>
        </p:nvGrpSpPr>
        <p:grpSpPr>
          <a:xfrm>
            <a:off x="145344" y="2583910"/>
            <a:ext cx="3703953" cy="2153897"/>
            <a:chOff x="145344" y="2583910"/>
            <a:chExt cx="3703953" cy="2153897"/>
          </a:xfrm>
        </p:grpSpPr>
        <p:cxnSp>
          <p:nvCxnSpPr>
            <p:cNvPr id="25" name="ตัวเชื่อมต่อตรง 24"/>
            <p:cNvCxnSpPr/>
            <p:nvPr/>
          </p:nvCxnSpPr>
          <p:spPr>
            <a:xfrm flipH="1">
              <a:off x="1690187" y="2583910"/>
              <a:ext cx="2159110" cy="2153897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กล่องข้อความ 59"/>
            <p:cNvSpPr txBox="1"/>
            <p:nvPr/>
          </p:nvSpPr>
          <p:spPr>
            <a:xfrm>
              <a:off x="145344" y="3861648"/>
              <a:ext cx="1716035" cy="70788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ต่อแนวรังสีหักเหไปด้านหลัง</a:t>
              </a:r>
              <a:r>
                <a:rPr lang="en-US" sz="20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</a:t>
              </a:r>
              <a:r>
                <a:rPr lang="th-TH" sz="20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รังสีเสมือน</a:t>
              </a:r>
              <a:r>
                <a:rPr lang="en-US" sz="20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)</a:t>
              </a:r>
              <a:endParaRPr lang="th-TH" sz="2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43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7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D7EE367-4A23-9AC2-5124-9230BFF1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0" t="1147"/>
          <a:stretch/>
        </p:blipFill>
        <p:spPr>
          <a:xfrm>
            <a:off x="94637" y="246742"/>
            <a:ext cx="8976791" cy="461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648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12" name="กล่องข้อความ 11"/>
          <p:cNvSpPr txBox="1"/>
          <p:nvPr/>
        </p:nvSpPr>
        <p:spPr>
          <a:xfrm>
            <a:off x="843608" y="371762"/>
            <a:ext cx="7812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การเขียนแผนภาพรังสีของแสง 2 เส้น </a:t>
            </a:r>
            <a:r>
              <a:rPr lang="th-TH" sz="24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บนเลนส์เว้า </a:t>
            </a:r>
            <a:r>
              <a:rPr lang="th-TH" sz="24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เพื่อหาตำแหน่งและลักษณะของภาพ</a:t>
            </a: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4" y="281099"/>
            <a:ext cx="578859" cy="578859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882665" y="4549504"/>
            <a:ext cx="4693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  :  u  คือ  ระยะวัตถุ และ v  คือ  ระยะภาพ</a:t>
            </a:r>
          </a:p>
        </p:txBody>
      </p:sp>
      <p:pic>
        <p:nvPicPr>
          <p:cNvPr id="11266" name="Picture 2" descr="http://www.trueplookpanya.com/data/product/uploads/other4/Sci_M2_2_2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40" y="859957"/>
            <a:ext cx="8336915" cy="374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1801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6" name="กล่องข้อความ 5"/>
          <p:cNvSpPr txBox="1"/>
          <p:nvPr/>
        </p:nvSpPr>
        <p:spPr>
          <a:xfrm>
            <a:off x="1142998" y="380496"/>
            <a:ext cx="6858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ประโยชน์ของเลนส์นูน โดยประยุกต์ใช้กับทัศนอุปกรณ์ดังนี้</a:t>
            </a: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191741"/>
              </p:ext>
            </p:extLst>
          </p:nvPr>
        </p:nvGraphicFramePr>
        <p:xfrm>
          <a:off x="367862" y="1050878"/>
          <a:ext cx="8397765" cy="3749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7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50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6728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ทัศนอุปกรณ์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แนวทางการใช้งาน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แว่นขยาย </a:t>
                      </a:r>
                    </a:p>
                    <a:p>
                      <a:pPr algn="l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magnifying glass)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เลนส์นูนที่มีระยะโฟกัสประมาณ 2–20เซนติเมตร ในการส่องดูวัตถุ ระยะวัตถุต้องสั้นกว่าระยะโฟกัสของเลนส์ ซึ่งจะทำให้เกิดภาพเสมือนหัวตั้ง ขนาดขยายใหญ่ขึ้น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กล้องถ่ายรูป </a:t>
                      </a:r>
                    </a:p>
                    <a:p>
                      <a:pPr algn="l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camera)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ใช้หลักการหักเหของเลนส์นูน คือ เมื่อแสงจากภายนอกจากวัตถุที่มีระยะมากกว่า 2 เท่าของโฟกัสของกล้องเดินทางผ่านเลนส์เข้าสู่ตัวกล้อง จะได้ภาพจริงหัวกลับขนาดเล็ก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กล้องจุลทรรศน์ </a:t>
                      </a:r>
                    </a:p>
                    <a:p>
                      <a:pPr algn="l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microscope)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ประกอบด้วยเลนส์นูน 2 อัน คือ เลนส์ใกล้วัตถุและเลนส์ใกล้ตา จะได้ภาพจริงหัวกลับ ขนาดใหญ่กว่าวัตถุ ส่วนภาพที่เกิดจากเลนส์ใกล้ตา จะได้ภาพเสมือนหัวกลับกับวัตถุจริง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กล้องโทรทรรศน์ </a:t>
                      </a:r>
                    </a:p>
                    <a:p>
                      <a:pPr algn="l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telescope)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กล้องโทรทรรศน์ประเภทหักเหแสง และกล้องโทรทรรศน์ประเภทสะท้อนแสงประกอบด้วยเลนส์นูน 2 อัน คือ เลนส์ใกล้วัตถุและเลนส์ใกล้ตา 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94814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sp>
        <p:nvSpPr>
          <p:cNvPr id="5" name="สี่เหลี่ยมผืนผ้า 4"/>
          <p:cNvSpPr/>
          <p:nvPr/>
        </p:nvSpPr>
        <p:spPr>
          <a:xfrm>
            <a:off x="511790" y="405294"/>
            <a:ext cx="312965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นัยน์ตาและการมองเห็น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23503" y="1116425"/>
            <a:ext cx="480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ส่วนประกอบของนัยน์ตาที่ทำให้มองเห็นสิ่งต่างๆ ได้มีดังนี้</a:t>
            </a:r>
          </a:p>
        </p:txBody>
      </p:sp>
      <p:pic>
        <p:nvPicPr>
          <p:cNvPr id="13314" name="Picture 2" descr="http://www.trueplookpanya.com/data/product/uploads/other4/Sci_M2_2_2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4" y="1697825"/>
            <a:ext cx="3819037" cy="321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4882351" y="309042"/>
            <a:ext cx="4146035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ดวงตาเป็นอวัยวะที่ซับซ้อน </a:t>
            </a:r>
            <a:r>
              <a:rPr lang="th-TH" sz="24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มีส่วนประกอบสำคัญหลายอย่างที่ทำงานสัมพันธ์กัน เช่น เลนส์ตา กระจกตา เซลล์ประสาทตา กล้ามเนื้อตา โดยคนเราสามารถมองเห็นสิ่งต่างๆรอบตัวได้ เนื่องจากแสงจากวัตถุเคลื่อนที่เข้าสู่ดวงตาแล้วหักเหผ่านกระจกตาหรือตาดำที่มีลักษณะโค้ง ใส                    ไม่มีสี จากนั้นจะมีการหักเหเพิ่มเติมอีกครั้งที่เลนส์ตา โดยกล้ามเนื้อตาจะปรับความยาวโฟกัสของเลนส์ตา เพื่อให้แสงรวมกันที่เรตินาที่ผนังด้านใน ซึ่งมีเชลล์ประสาททำหน้าที่รับแสงสีต่างๆ จากนั้นเรตินาจะส่งสัญญาณผ่านเซลล์ประสาทตาให้สมองตีความเป็นภาพที่มองเห็น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447" y="391560"/>
            <a:ext cx="621327" cy="62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810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511790" y="405294"/>
            <a:ext cx="321938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นัยน์ตาและการมองเห็น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23391" y="1188343"/>
            <a:ext cx="86694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th-TH" sz="24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ดวงตาที่สามารถมองเห็นภาพต่าง ๆ ได้ตามปกติ </a:t>
            </a:r>
            <a:r>
              <a:rPr lang="th-TH" sz="24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แสงหักเหจะรวมกันที่เรตินาพอดี โดยสายตาปกติของมนุษย์จะมองเห็นวัตถุซัดเจนตั้งแต่ระยะประมาณ 25 เชนติเมตรจนถึงระยะอนันต์ แต่ถ้าตำแหน่งที่แสงหักเหรวมกันไม่ได้อยู่ที่เรตินาก็จะเกิดเป็นความบกพร่องทางสายตา เช่น สภาวะสายตาสั้นและสายตายาว</a:t>
            </a:r>
            <a:endParaRPr lang="en-US" sz="2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pic>
        <p:nvPicPr>
          <p:cNvPr id="8" name="รูปภาพ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9" t="54334" r="8925" b="30765"/>
          <a:stretch/>
        </p:blipFill>
        <p:spPr bwMode="auto">
          <a:xfrm>
            <a:off x="1204619" y="2307164"/>
            <a:ext cx="6837747" cy="19535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1239253" y="4342105"/>
            <a:ext cx="6837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763">
              <a:spcAft>
                <a:spcPts val="0"/>
              </a:spcAft>
            </a:pPr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ก. การหักเหของแสงจากระยะอนันต์	    ข. การหักเหของแสงเมื่อวัตถุอยู่ใกล้ดวงตา </a:t>
            </a:r>
            <a:endParaRPr lang="en-US" sz="2000" b="1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algn="ctr">
              <a:spcAft>
                <a:spcPts val="0"/>
              </a:spcAft>
            </a:pPr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ภาพ การหักเหของแสงของตาคนปกติ</a:t>
            </a:r>
            <a:endParaRPr lang="en-US" sz="2000" b="1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802" y="405294"/>
            <a:ext cx="621327" cy="62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996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541177" y="553529"/>
            <a:ext cx="312078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นัยน์ตาและการมองเห็น</a:t>
            </a: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306324"/>
              </p:ext>
            </p:extLst>
          </p:nvPr>
        </p:nvGraphicFramePr>
        <p:xfrm>
          <a:off x="511791" y="1446790"/>
          <a:ext cx="8193504" cy="2834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3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6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ปัญหาการมองเห็น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สายตาสั้น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สายตายาว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ปัญหาที่เกิดขึ้น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คนที่มีสายตาสั้นจะมองเห็นวัตถุใกล้ๆ ได้ชัด แต่มองวัตถุไกลๆ ไม่ซัด เนื่องจากแสงที่หักเหผ่านเลนส์ตาไปรวมกันที่ตำแหน่งก่อนถึงเรตินา 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สำหรับคนที่มีสายตายาวจะมองเห็นวัตถุไกลๆ ได้ชัด แต่มองวัตถุใกล้ ๆ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ไม่ชัด เนื่องจากแสงที่หักเหผ่านเลนส์ตาไปรวมกันที่ตำแหน่งหลังเรตินา 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แนวทางการแก้ปัญหา</a:t>
                      </a:r>
                    </a:p>
                    <a:p>
                      <a:pPr algn="ctr"/>
                      <a:endParaRPr lang="th-TH" sz="2400" b="1" dirty="0">
                        <a:solidFill>
                          <a:srgbClr val="00206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ใช้เลนส์เว้าเพื่อกระจายแสงออกให้</a:t>
                      </a:r>
                    </a:p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ไปตกบนเรตินาพอดี 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ใช้เลนส์นูนเพื่อรวมแสงเข้าให้</a:t>
                      </a:r>
                    </a:p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ไปตกบนเรตินาพอดี  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338" name="Picture 2" descr="ปักพินโดย Tawan Thitwan ใน Baru lg | วิดีโอตลก, สติกเกอร์, ขำขัน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619" y="3158456"/>
            <a:ext cx="1670384" cy="167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534" y="541575"/>
            <a:ext cx="621327" cy="62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889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253182" y="595829"/>
            <a:ext cx="325727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นัยน์ตาและการมองเห็น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112244" y="1466906"/>
            <a:ext cx="462820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เกล็ดความรู้</a:t>
            </a:r>
            <a:r>
              <a:rPr lang="en-US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การทำเลสิก </a:t>
            </a:r>
            <a:r>
              <a:rPr lang="en-US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(Lasik)</a:t>
            </a:r>
            <a:endParaRPr lang="th-TH" sz="36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6388" name="Picture 4" descr="เด็กที่เล่นกลางแจ้งมีโอกาสเป็นสายตาสั้นน้อยกว่า | theAsianparent Thailand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168" y="3556704"/>
            <a:ext cx="1840832" cy="158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สี่เหลี่ยมผืนผ้า 10"/>
          <p:cNvSpPr/>
          <p:nvPr/>
        </p:nvSpPr>
        <p:spPr>
          <a:xfrm>
            <a:off x="2177716" y="2101975"/>
            <a:ext cx="49650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th-TH" sz="36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6390" name="Picture 6" descr="ReLEx การผ่าตัดดวงตาที่ไม่ต้องเจ็บตัวมาก วิธีการ รักษาสายตาสั้นและเอียงที่ว่ากันว่ามันดีกว่าการทำ LASIK - แว่นกันแดด Oakley  ของแท้ ประกันศูนย์ ถูกกว่าห้าง , Dang Shades, ถูกกว่าห้าง, กระเป๋า disaster  designs, Rayban, Spitfire, Stun, แว่น knockaround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67" y="2101975"/>
            <a:ext cx="2628451" cy="215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3112244" y="2336105"/>
            <a:ext cx="57374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การทำเลสิก (Laser-</a:t>
            </a:r>
            <a:r>
              <a:rPr lang="th-TH" sz="2800" b="1" dirty="0" err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Assisted</a:t>
            </a:r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 err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in</a:t>
            </a:r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 err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Situ</a:t>
            </a:r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 err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Keratomileusis</a:t>
            </a:r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คือการแก้ไขความผิดปกติของสายตา โดยการใช้เลเซอร์เปลี่ยนความโค้งของกระจกตาตามความเหมาะสม </a:t>
            </a:r>
          </a:p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เพื่อให้แสงหักเหไปรวมกันที่เรตินาพอดี</a:t>
            </a: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565" y="597103"/>
            <a:ext cx="621327" cy="62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58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0634" y="1"/>
            <a:ext cx="9154638" cy="5143499"/>
            <a:chOff x="-10634" y="1"/>
            <a:chExt cx="9154638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36839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sp>
        <p:nvSpPr>
          <p:cNvPr id="9" name="สี่เหลี่ยมผืนผ้า 8"/>
          <p:cNvSpPr/>
          <p:nvPr/>
        </p:nvSpPr>
        <p:spPr>
          <a:xfrm>
            <a:off x="330978" y="510329"/>
            <a:ext cx="752785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5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การเคลื่อนที่ของแสง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(Light motion)</a:t>
            </a:r>
            <a:endParaRPr lang="th-TH" sz="4000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212040" y="1359653"/>
            <a:ext cx="8856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แสงเป็นพลังงานที่กระจายออกจากแหล่งกำเนิดอย่างต่อเนื่อง ทุกทิศทาง แสงไม่มีตัวตน ดังนั้นการศึกษาเรื่องแสง ต้องเขียน </a:t>
            </a:r>
            <a:r>
              <a:rPr lang="th-TH" altLang="ko-KR" sz="24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รังสีของแสง </a:t>
            </a:r>
            <a:r>
              <a:rPr lang="en-US" altLang="ko-KR" sz="24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(ray of light)</a:t>
            </a:r>
            <a:r>
              <a:rPr lang="en-US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ซึ่งเป็นเส้นตรงแสดงแนวทางการเคลื่อนที่ของแสง </a:t>
            </a:r>
          </a:p>
          <a:p>
            <a:r>
              <a:rPr lang="th-TH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รังสีของแสงจะช่วยบอกทิศทางที่แสงเคลื่อนที่ไป โดยใช้ลูกศรกำกับบนเส้นตรง </a:t>
            </a:r>
            <a:r>
              <a:rPr lang="th-TH" altLang="ko-KR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รังสีของแสงมี 3 ชนิด คือ</a:t>
            </a: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FDFD"/>
              </a:clrFrom>
              <a:clrTo>
                <a:srgbClr val="FBFDFD">
                  <a:alpha val="0"/>
                </a:srgbClr>
              </a:clrTo>
            </a:clrChange>
          </a:blip>
          <a:srcRect t="34989" b="37515"/>
          <a:stretch/>
        </p:blipFill>
        <p:spPr>
          <a:xfrm>
            <a:off x="3425512" y="2489116"/>
            <a:ext cx="2085975" cy="1244010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FDFD"/>
              </a:clrFrom>
              <a:clrTo>
                <a:srgbClr val="FBFDFD">
                  <a:alpha val="0"/>
                </a:srgbClr>
              </a:clrTo>
            </a:clrChange>
          </a:blip>
          <a:srcRect b="79312"/>
          <a:stretch/>
        </p:blipFill>
        <p:spPr>
          <a:xfrm>
            <a:off x="652382" y="2733572"/>
            <a:ext cx="2085975" cy="935978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FDFD"/>
              </a:clrFrom>
              <a:clrTo>
                <a:srgbClr val="FBFDFD">
                  <a:alpha val="0"/>
                </a:srgbClr>
              </a:clrTo>
            </a:clrChange>
          </a:blip>
          <a:srcRect t="69300"/>
          <a:stretch/>
        </p:blipFill>
        <p:spPr>
          <a:xfrm>
            <a:off x="6472965" y="2470492"/>
            <a:ext cx="2085975" cy="1388987"/>
          </a:xfrm>
          <a:prstGeom prst="rect">
            <a:avLst/>
          </a:prstGeom>
        </p:spPr>
      </p:pic>
      <p:sp>
        <p:nvSpPr>
          <p:cNvPr id="12" name="สี่เหลี่ยมผืนผ้า 11"/>
          <p:cNvSpPr/>
          <p:nvPr/>
        </p:nvSpPr>
        <p:spPr>
          <a:xfrm>
            <a:off x="264768" y="3786171"/>
            <a:ext cx="286120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9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รังสีขนาน </a:t>
            </a:r>
            <a:r>
              <a:rPr lang="th-TH" sz="19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เป็นแนวรังสีที่เกิดจากแหล่งกำเนิดที่อยู่ไกลมาก เช่น แสงจาก</a:t>
            </a:r>
          </a:p>
          <a:p>
            <a:pPr algn="ctr"/>
            <a:r>
              <a:rPr lang="th-TH" sz="19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ดวงอาทิตย์มายังโลก ลักษณะจะขนานกัน</a:t>
            </a: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3157348" y="3796804"/>
            <a:ext cx="286120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9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รังสีลู่ออก (รังสีถ่าง) </a:t>
            </a:r>
            <a:r>
              <a:rPr lang="th-TH" sz="19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เป็นแนวรังสีที่ขยายออก เช่น แสงจากแหล่งกำเนิดแสงต่างๆ และแนวทางเดินแสงที่ผ่านเลนส์เว้า</a:t>
            </a: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6039044" y="3803991"/>
            <a:ext cx="295381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9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รังสีลู่เข้า (รังสีตีบ) </a:t>
            </a:r>
            <a:r>
              <a:rPr lang="th-TH" sz="19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เป็นแนวทางเดินของรังสีขนานที่ผ่านตัวกลางชนิดหนึ่ง เช่น เลนส์นูนหรือรังสีขนานที่สะท้อนจากกระจกเว้า</a:t>
            </a:r>
          </a:p>
        </p:txBody>
      </p:sp>
    </p:spTree>
    <p:extLst>
      <p:ext uri="{BB962C8B-B14F-4D97-AF65-F5344CB8AC3E}">
        <p14:creationId xmlns:p14="http://schemas.microsoft.com/office/powerpoint/2010/main" val="25511062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2911" r="20400" b="76526"/>
          <a:stretch/>
        </p:blipFill>
        <p:spPr>
          <a:xfrm>
            <a:off x="478032" y="146685"/>
            <a:ext cx="2402105" cy="9740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3571" y="197684"/>
            <a:ext cx="2451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altLang="ko-KR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ความสว่าง</a:t>
            </a:r>
            <a:endParaRPr lang="ko-KR" altLang="en-US" sz="40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53480">
            <a:off x="154032" y="34601"/>
            <a:ext cx="648000" cy="64800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189" y="36620"/>
            <a:ext cx="1134035" cy="1134035"/>
          </a:xfrm>
          <a:prstGeom prst="rect">
            <a:avLst/>
          </a:prstGeom>
        </p:spPr>
      </p:pic>
      <p:sp>
        <p:nvSpPr>
          <p:cNvPr id="11" name="กล่องข้อความ 10"/>
          <p:cNvSpPr txBox="1"/>
          <p:nvPr/>
        </p:nvSpPr>
        <p:spPr>
          <a:xfrm>
            <a:off x="1265201" y="622070"/>
            <a:ext cx="1557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brightness 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7410" name="Picture 2" descr="ส่องมาตรการห้องผ่าตัดบำรุงราษฎร์ ปลอดเชื้อ แบบเข้มข้น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33" y="1151672"/>
            <a:ext cx="5303921" cy="3535947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5601654" y="1026819"/>
            <a:ext cx="336714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การจัดความสว่างของห้องผ่าตัดในโรงพยาบาลให้เหมาะสมได้มาตรฐานเป็นเรื่องที่สำคัญและควรพิถีพิถัน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เพื่อความปลอดภัยของผู้ป่วย เนื่องจากห้องผ่าตัดต้องมีความสว่างมากเพียงพอสำหรับการทำงานที่ละเอียดอ่อน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แต่หากความสว่างมากเกินไปก็อาจส่งผลต่อแพทย์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เกิดอาการตาพร่าได้ เมื่อเงยหน้าขึ้นและปะทะกับแสงจากแหล่งกำเนิดโดยตรง</a:t>
            </a:r>
          </a:p>
        </p:txBody>
      </p:sp>
    </p:spTree>
    <p:extLst>
      <p:ext uri="{BB962C8B-B14F-4D97-AF65-F5344CB8AC3E}">
        <p14:creationId xmlns:p14="http://schemas.microsoft.com/office/powerpoint/2010/main" val="38785026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2911" r="20400" b="76526"/>
          <a:stretch/>
        </p:blipFill>
        <p:spPr>
          <a:xfrm>
            <a:off x="420640" y="261454"/>
            <a:ext cx="2402105" cy="9740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7324" y="439619"/>
            <a:ext cx="2451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altLang="ko-KR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ความสว่าง</a:t>
            </a:r>
            <a:endParaRPr lang="ko-KR" altLang="en-US" sz="40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53480">
            <a:off x="197785" y="276536"/>
            <a:ext cx="648000" cy="64800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11" name="กล่องข้อความ 10"/>
          <p:cNvSpPr txBox="1"/>
          <p:nvPr/>
        </p:nvSpPr>
        <p:spPr>
          <a:xfrm>
            <a:off x="1308954" y="864005"/>
            <a:ext cx="1557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brightness 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420640" y="1548663"/>
            <a:ext cx="44561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thaiDist">
              <a:spcAft>
                <a:spcPts val="0"/>
              </a:spcAft>
            </a:pPr>
            <a:r>
              <a:rPr lang="th-TH" sz="24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เราสามารถมองเห็นสิ่งต่าง ๆ รอบตัวได้ เพราะ มีแสงจากวัตถุเข้าสู่ดวงตาเรา ปริมาณแสงที่เข้าสู่ดวงตา ก็เป็นปัจจัยหนึ่งที่มีผลต่อการมองเห็น เรียกปริมาณแสงที่ตกกระทบบนพื้นที่หนึ่งๆ ว่า </a:t>
            </a:r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ความสว่าง </a:t>
            </a:r>
            <a:r>
              <a:rPr lang="en-US" sz="2400" b="1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(illuminance)</a:t>
            </a:r>
            <a:r>
              <a:rPr lang="en-US" sz="24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24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มีหน่วยเป็น </a:t>
            </a:r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ลักซ์ (</a:t>
            </a:r>
            <a:r>
              <a:rPr lang="en-US" sz="2400" b="1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lux)</a:t>
            </a:r>
            <a:r>
              <a:rPr lang="en-US" sz="2400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24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เราสามารถวัดความสว่างบนพื้นผิวหนึ่งๆ ได้โดยใช้อุปกรณ์ที่เรียกว่า </a:t>
            </a:r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ลักซ์มิเตอร์ (</a:t>
            </a:r>
            <a:r>
              <a:rPr lang="en-US" sz="2400" b="1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luxmeter)</a:t>
            </a:r>
            <a:r>
              <a:rPr lang="en-US" sz="24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24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ดังภาพ </a:t>
            </a:r>
            <a:endParaRPr lang="en-US" sz="2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pic>
        <p:nvPicPr>
          <p:cNvPr id="18434" name="Picture 2" descr="ลักซ์มิเตอร์ | เครื่องวัดแสง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437" y="690937"/>
            <a:ext cx="3345315" cy="383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สี่เหลี่ยมผืนผ้า 13"/>
          <p:cNvSpPr/>
          <p:nvPr/>
        </p:nvSpPr>
        <p:spPr>
          <a:xfrm>
            <a:off x="4719841" y="4484855"/>
            <a:ext cx="26997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ภาพแสดง ลักซ์มิเตอร์ (</a:t>
            </a:r>
            <a:r>
              <a:rPr lang="en-US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luxmeter)</a:t>
            </a:r>
            <a:r>
              <a:rPr lang="en-US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527137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2911" r="20400" b="76526"/>
          <a:stretch/>
        </p:blipFill>
        <p:spPr>
          <a:xfrm>
            <a:off x="420640" y="80976"/>
            <a:ext cx="2402105" cy="9740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9829" y="237304"/>
            <a:ext cx="2451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altLang="ko-KR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ความสว่าง</a:t>
            </a:r>
            <a:endParaRPr lang="ko-KR" altLang="en-US" sz="40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53480">
            <a:off x="197785" y="96058"/>
            <a:ext cx="648000" cy="648000"/>
          </a:xfrm>
          <a:prstGeom prst="rect">
            <a:avLst/>
          </a:prstGeom>
        </p:spPr>
      </p:pic>
      <p:sp>
        <p:nvSpPr>
          <p:cNvPr id="11" name="กล่องข้อความ 10"/>
          <p:cNvSpPr txBox="1"/>
          <p:nvPr/>
        </p:nvSpPr>
        <p:spPr>
          <a:xfrm>
            <a:off x="1308954" y="683527"/>
            <a:ext cx="1557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brightness 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66600" y="1099862"/>
            <a:ext cx="410028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2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    ในชีวิตประจำวัน เราต้องทำกิจกรมที่หลากหลายในสถานที่ต่าง ๆ ซึ่งความสว่างที่เหมาะสม มีความสำคัญและจำเป็นต่อดวงตาของเราเป็นอย่างมาก ความสว่างที่เหมาะสมต่อการทำกิจกรรมในสถานที่ต่างๆ มีความแตกต่างกัน ดังตาราง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4650182" y="369987"/>
            <a:ext cx="4515696" cy="430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th-TH" sz="2200" b="1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ตาราง แสดงความสว่างที่เหมาะสมในการทำกิจกรรมต่าง ๆ</a:t>
            </a:r>
            <a:endParaRPr lang="en-US" sz="2200" dirty="0">
              <a:solidFill>
                <a:srgbClr val="00206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graphicFrame>
        <p:nvGraphicFramePr>
          <p:cNvPr id="12" name="ตาราง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71426"/>
              </p:ext>
            </p:extLst>
          </p:nvPr>
        </p:nvGraphicFramePr>
        <p:xfrm>
          <a:off x="4677117" y="834299"/>
          <a:ext cx="4389255" cy="42672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44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4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30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สถานที่</a:t>
                      </a:r>
                      <a:endParaRPr lang="en-US" sz="2000" b="1" dirty="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ความสว่าง </a:t>
                      </a:r>
                      <a:r>
                        <a:rPr lang="en-US" sz="2000" b="1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(</a:t>
                      </a:r>
                      <a:r>
                        <a:rPr lang="th-TH" sz="2000" b="1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ลักซ์</a:t>
                      </a:r>
                      <a:r>
                        <a:rPr lang="en-US" sz="2000" b="1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)</a:t>
                      </a:r>
                      <a:endParaRPr lang="en-US" sz="2000" b="1" dirty="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0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บ้าน</a:t>
                      </a:r>
                      <a:endParaRPr lang="en-US" sz="2000" dirty="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 </a:t>
                      </a:r>
                      <a:endParaRPr lang="en-US" sz="200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022">
                <a:tc>
                  <a:txBody>
                    <a:bodyPr/>
                    <a:lstStyle/>
                    <a:p>
                      <a:pPr marL="201295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ห้องนั่งเล่น ห้องครัว ห้องอาหาร</a:t>
                      </a:r>
                      <a:endParaRPr lang="en-US" sz="2000" dirty="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150 - 300</a:t>
                      </a:r>
                      <a:endParaRPr lang="en-US" sz="200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022">
                <a:tc>
                  <a:txBody>
                    <a:bodyPr/>
                    <a:lstStyle/>
                    <a:p>
                      <a:pPr marL="201295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ห้องอ่านหนังสือ ห้องทำงาน</a:t>
                      </a:r>
                      <a:endParaRPr lang="en-US" sz="2000" dirty="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500 - 1,000</a:t>
                      </a:r>
                      <a:endParaRPr lang="en-US" sz="200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0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โรงเรียน</a:t>
                      </a:r>
                      <a:endParaRPr lang="en-US" sz="2000" dirty="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 </a:t>
                      </a:r>
                      <a:endParaRPr lang="en-US" sz="200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022">
                <a:tc>
                  <a:txBody>
                    <a:bodyPr/>
                    <a:lstStyle/>
                    <a:p>
                      <a:pPr marL="201295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โรงพลศึกษา หอประชุม</a:t>
                      </a:r>
                      <a:endParaRPr lang="en-US" sz="2000" dirty="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75-300</a:t>
                      </a:r>
                      <a:endParaRPr lang="en-US" sz="200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022">
                <a:tc>
                  <a:txBody>
                    <a:bodyPr/>
                    <a:lstStyle/>
                    <a:p>
                      <a:pPr marL="201295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ห้องเรียน</a:t>
                      </a:r>
                      <a:endParaRPr lang="en-US" sz="2000" dirty="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300 - 750</a:t>
                      </a:r>
                      <a:endParaRPr lang="en-US" sz="200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022">
                <a:tc>
                  <a:txBody>
                    <a:bodyPr/>
                    <a:lstStyle/>
                    <a:p>
                      <a:pPr marL="201295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ห้องสมุด ห้องปฏิบัติการ</a:t>
                      </a:r>
                      <a:endParaRPr lang="en-US" sz="2000" dirty="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750 - 1,000</a:t>
                      </a:r>
                      <a:endParaRPr lang="en-US" sz="200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0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โรงพยาบาล</a:t>
                      </a:r>
                      <a:endParaRPr lang="en-US" sz="2000" dirty="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 </a:t>
                      </a:r>
                      <a:endParaRPr lang="en-US" sz="2000" dirty="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3022">
                <a:tc>
                  <a:txBody>
                    <a:bodyPr/>
                    <a:lstStyle/>
                    <a:p>
                      <a:pPr marL="201295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ห้องตรวจโรค </a:t>
                      </a:r>
                      <a:endParaRPr lang="en-US" sz="200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200 - 750</a:t>
                      </a:r>
                      <a:endParaRPr lang="en-US" sz="2000" dirty="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3022">
                <a:tc>
                  <a:txBody>
                    <a:bodyPr/>
                    <a:lstStyle/>
                    <a:p>
                      <a:pPr marL="201295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ห้องผ่าตัด</a:t>
                      </a:r>
                      <a:endParaRPr lang="en-US" sz="200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2,400 - 10,000</a:t>
                      </a:r>
                      <a:endParaRPr lang="en-US" sz="2000" dirty="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30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สำนักงาน</a:t>
                      </a:r>
                      <a:endParaRPr lang="en-US" sz="200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 </a:t>
                      </a:r>
                      <a:endParaRPr lang="en-US" sz="2000" dirty="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3022">
                <a:tc>
                  <a:txBody>
                    <a:bodyPr/>
                    <a:lstStyle/>
                    <a:p>
                      <a:pPr marL="201295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บันไดฉุกเฉิน </a:t>
                      </a:r>
                      <a:endParaRPr lang="en-US" sz="200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30-75</a:t>
                      </a:r>
                      <a:endParaRPr lang="en-US" sz="2000" dirty="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3022">
                <a:tc>
                  <a:txBody>
                    <a:bodyPr/>
                    <a:lstStyle/>
                    <a:p>
                      <a:pPr marL="201295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ทางเดินภายในอาคาร</a:t>
                      </a:r>
                      <a:endParaRPr lang="en-US" sz="200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75 -200</a:t>
                      </a:r>
                      <a:endParaRPr lang="en-US" sz="2000" dirty="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3" name="สี่เหลี่ยมผืนผ้า 12"/>
          <p:cNvSpPr/>
          <p:nvPr/>
        </p:nvSpPr>
        <p:spPr>
          <a:xfrm>
            <a:off x="366599" y="2839021"/>
            <a:ext cx="410028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thaiDist">
              <a:spcAft>
                <a:spcPts val="0"/>
              </a:spcAft>
            </a:pPr>
            <a:r>
              <a:rPr lang="th-TH" sz="2200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การจัดความสว่างมีผลต่อการทำงานของดวงตา ถ้าความสว่างน้อยเกินไป เช่น การอ่านหนังสือในห้องที่มีแสงสลัวๆ ทำให้ดวงตาทำงานมากเกินไปจากการเพ่งมอง จนเกิดอาการเมื่อยลา ปวดศีรษะ หรือถ้ามีความสว่างมากเกินไป เช่น การมองวัตถุในเวลาที่มีแสงแดดจ้า ก็ทำให้ตาพร่ามัว แสบตา ปวดศีรษะได้</a:t>
            </a:r>
            <a:endParaRPr lang="en-US" sz="2200" dirty="0">
              <a:solidFill>
                <a:srgbClr val="00206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354557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35139" y="1"/>
            <a:ext cx="9179144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53480">
            <a:off x="482830" y="277172"/>
            <a:ext cx="650490" cy="64800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471" y="156379"/>
            <a:ext cx="1138393" cy="1134035"/>
          </a:xfrm>
          <a:prstGeom prst="rect">
            <a:avLst/>
          </a:prstGeom>
        </p:spPr>
      </p:pic>
      <p:sp>
        <p:nvSpPr>
          <p:cNvPr id="12" name="กล่องข้อความ 11"/>
          <p:cNvSpPr txBox="1"/>
          <p:nvPr/>
        </p:nvSpPr>
        <p:spPr>
          <a:xfrm>
            <a:off x="1093030" y="415043"/>
            <a:ext cx="6279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ทบทวนคำศัพท์ เรื่อง แสง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550564" y="875627"/>
            <a:ext cx="823058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กฎการสะท้อน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law of reflection	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รังสีตกกระทบ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incident ray </a:t>
            </a:r>
          </a:p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รังสีสะท้อน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reflected ray 		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รังสีหักเห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refracted ray </a:t>
            </a:r>
          </a:p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มุมตกกระทบ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angel of incidence 	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มุมสะท้อน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angle of refraction</a:t>
            </a:r>
          </a:p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กระจกเงาเว้า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concave mirror 	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กระจกเงานูน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convex mirror</a:t>
            </a:r>
          </a:p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จุดยอด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vertex			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จุดศูนย์กลางความโค้ง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center of curvature </a:t>
            </a:r>
          </a:p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รัศมีความโค้งของกระจก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radius 	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เส้นแนวฉาก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normal line </a:t>
            </a:r>
          </a:p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ภาพจริง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real image  		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ภาพเสมือน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virtual image	</a:t>
            </a:r>
          </a:p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จุดโฟกัส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focal point		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จุดโฟกัสเสมือน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virtual focal point</a:t>
            </a:r>
          </a:p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ระยะวัตถุ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object distance		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ระยะภาพ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mage distance </a:t>
            </a:r>
          </a:p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มุมวิกฤต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critical angle 		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ปรากฏการณ์มิราจ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mirage		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7534258" y="938263"/>
            <a:ext cx="1557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9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แสง</a:t>
            </a:r>
            <a:endParaRPr lang="th-TH" sz="9600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7534523" y="1813634"/>
            <a:ext cx="148879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Light</a:t>
            </a:r>
            <a:endParaRPr lang="th-TH" sz="6000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561016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53480">
            <a:off x="698556" y="522257"/>
            <a:ext cx="648000" cy="64800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12" name="กล่องข้อความ 11"/>
          <p:cNvSpPr txBox="1"/>
          <p:nvPr/>
        </p:nvSpPr>
        <p:spPr>
          <a:xfrm>
            <a:off x="1274557" y="767194"/>
            <a:ext cx="6255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ทบทวนคำศัพท์ เรื่อง แสง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1139183" y="1290414"/>
            <a:ext cx="783644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การสะท้อนกลับหมดของแสง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total internal reflection of light</a:t>
            </a:r>
          </a:p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การกระจายแสง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dispersion</a:t>
            </a:r>
          </a:p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สเปกตรัมของแสง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visible light spectrum	</a:t>
            </a:r>
          </a:p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รุ้ง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rainbow</a:t>
            </a:r>
          </a:p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เลนส์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lens				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เลนส์นูน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convex lens</a:t>
            </a:r>
          </a:p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เลนส์เว้า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concave lens		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กล้องจุลทรรศน์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microscope</a:t>
            </a:r>
          </a:p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ดวงตามนุษย์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human eye		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ความสว่าง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brightness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illuminance	</a:t>
            </a:r>
          </a:p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ลักซ์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lux				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ลักซ์มิเตอร์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luxmeter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7540222" y="938263"/>
            <a:ext cx="155202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9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แสง</a:t>
            </a:r>
            <a:endParaRPr lang="th-TH" sz="9600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7540222" y="1813634"/>
            <a:ext cx="148309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Light</a:t>
            </a:r>
            <a:endParaRPr lang="th-TH" sz="6000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395939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3546EF5D-2AA5-48D3-874D-61EF3740FC14}"/>
              </a:ext>
            </a:extLst>
          </p:cNvPr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>
              <a:extLst>
                <a:ext uri="{FF2B5EF4-FFF2-40B4-BE49-F238E27FC236}">
                  <a16:creationId xmlns:a16="http://schemas.microsoft.com/office/drawing/2014/main" id="{69C67ADC-7E9C-4F20-9BB5-57394B260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7A1E0D81-9F7B-4274-A312-0635BC042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8EF138C4-0C99-4330-86E4-AE8F355E2FEB}"/>
              </a:ext>
            </a:extLst>
          </p:cNvPr>
          <p:cNvSpPr/>
          <p:nvPr/>
        </p:nvSpPr>
        <p:spPr>
          <a:xfrm>
            <a:off x="1110735" y="1360663"/>
            <a:ext cx="772846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คู่มือการใช้หลักสูตรกลุ่มสาระการเรียนรู้วิทยาศาสตร์ (ฉบับปรับปรุง พ.ศ. 2560)</a:t>
            </a:r>
          </a:p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ตามหลักสูตรแกนกลางการศึกษาขั้นพื้นฐาน พุทธศักราช 2551 ระดับมัธยมศึกษาตอนต้น</a:t>
            </a:r>
          </a:p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จัดทำโดยสถาบันส่งเสริมการสอนวิทยาศาสตร์และเทคโนโลยี กระทรวงศึกษาธิการ</a:t>
            </a:r>
          </a:p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เขียนแผนการจัดการเรียนรู้ โดยศึกษาตัวชี้วัดและสาระการเรียนรู้แกนกลางกลุ่มสาระ</a:t>
            </a:r>
          </a:p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การเรียนรู้วิทยาศาสตร์ (ฉบับปรับปรุง พ.ศ. 2560) ตามหลักสูตรแกนกลางการศึกษา</a:t>
            </a:r>
          </a:p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ขั้นพื้นฐาน พุทธศักราช 2551</a:t>
            </a:r>
          </a:p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-หนังสือเรียนรายวิชาพื้นฐานวิทยาศาสตร์และเทคโนโลยี ชั้นมัธยมศึกษาปีที่ 3 เล่ม 1 </a:t>
            </a:r>
          </a:p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ตามหลักสูตรแกนกลางการศึกษาขั้นพื้นฐาน พุทธศักราช 2551 (ฉบับปรับปรุง พ.ศ. 2560) สสวท. กระทรวงศึกษาธิการ</a:t>
            </a:r>
          </a:p>
        </p:txBody>
      </p:sp>
      <p:sp>
        <p:nvSpPr>
          <p:cNvPr id="6" name="Oval 35">
            <a:extLst>
              <a:ext uri="{FF2B5EF4-FFF2-40B4-BE49-F238E27FC236}">
                <a16:creationId xmlns:a16="http://schemas.microsoft.com/office/drawing/2014/main" id="{F5363C09-04DC-47AD-A6F5-6984DD62304D}"/>
              </a:ext>
            </a:extLst>
          </p:cNvPr>
          <p:cNvSpPr/>
          <p:nvPr/>
        </p:nvSpPr>
        <p:spPr>
          <a:xfrm>
            <a:off x="701942" y="596206"/>
            <a:ext cx="527982" cy="584709"/>
          </a:xfrm>
          <a:custGeom>
            <a:avLst/>
            <a:gdLst/>
            <a:ahLst/>
            <a:cxnLst/>
            <a:rect l="l" t="t" r="r" b="b"/>
            <a:pathLst>
              <a:path w="2548531" h="3213371">
                <a:moveTo>
                  <a:pt x="792000" y="2498954"/>
                </a:moveTo>
                <a:lnTo>
                  <a:pt x="792000" y="2641726"/>
                </a:lnTo>
                <a:cubicBezTo>
                  <a:pt x="463357" y="2661706"/>
                  <a:pt x="216000" y="2748872"/>
                  <a:pt x="216000" y="2853371"/>
                </a:cubicBezTo>
                <a:cubicBezTo>
                  <a:pt x="216000" y="2972665"/>
                  <a:pt x="538355" y="3069371"/>
                  <a:pt x="936000" y="3069371"/>
                </a:cubicBezTo>
                <a:cubicBezTo>
                  <a:pt x="1333645" y="3069371"/>
                  <a:pt x="1656000" y="2972665"/>
                  <a:pt x="1656000" y="2853371"/>
                </a:cubicBezTo>
                <a:cubicBezTo>
                  <a:pt x="1656000" y="2748872"/>
                  <a:pt x="1408644" y="2661706"/>
                  <a:pt x="1080000" y="2641726"/>
                </a:cubicBezTo>
                <a:lnTo>
                  <a:pt x="1080000" y="2498954"/>
                </a:lnTo>
                <a:cubicBezTo>
                  <a:pt x="1528614" y="2524263"/>
                  <a:pt x="1872000" y="2673393"/>
                  <a:pt x="1872000" y="2853371"/>
                </a:cubicBezTo>
                <a:cubicBezTo>
                  <a:pt x="1872000" y="3052194"/>
                  <a:pt x="1452939" y="3213371"/>
                  <a:pt x="936000" y="3213371"/>
                </a:cubicBezTo>
                <a:cubicBezTo>
                  <a:pt x="419061" y="3213371"/>
                  <a:pt x="0" y="3052194"/>
                  <a:pt x="0" y="2853371"/>
                </a:cubicBezTo>
                <a:cubicBezTo>
                  <a:pt x="0" y="2673393"/>
                  <a:pt x="343386" y="2524263"/>
                  <a:pt x="792000" y="2498954"/>
                </a:cubicBezTo>
                <a:close/>
                <a:moveTo>
                  <a:pt x="2190403" y="180020"/>
                </a:moveTo>
                <a:cubicBezTo>
                  <a:pt x="2388233" y="180020"/>
                  <a:pt x="2548531" y="236495"/>
                  <a:pt x="2548531" y="306081"/>
                </a:cubicBezTo>
                <a:lnTo>
                  <a:pt x="2548531" y="1314569"/>
                </a:lnTo>
                <a:cubicBezTo>
                  <a:pt x="2548531" y="1244983"/>
                  <a:pt x="2388233" y="1188508"/>
                  <a:pt x="2190403" y="1188508"/>
                </a:cubicBezTo>
                <a:cubicBezTo>
                  <a:pt x="1992574" y="1188508"/>
                  <a:pt x="1832276" y="1244983"/>
                  <a:pt x="1832276" y="1314569"/>
                </a:cubicBezTo>
                <a:cubicBezTo>
                  <a:pt x="1832276" y="1384155"/>
                  <a:pt x="1671978" y="1440630"/>
                  <a:pt x="1474148" y="1440630"/>
                </a:cubicBezTo>
                <a:cubicBezTo>
                  <a:pt x="1276318" y="1440630"/>
                  <a:pt x="1116020" y="1384155"/>
                  <a:pt x="1116020" y="1314569"/>
                </a:cubicBezTo>
                <a:lnTo>
                  <a:pt x="1116020" y="306081"/>
                </a:lnTo>
                <a:cubicBezTo>
                  <a:pt x="1116020" y="375667"/>
                  <a:pt x="1276318" y="432142"/>
                  <a:pt x="1474148" y="432142"/>
                </a:cubicBezTo>
                <a:cubicBezTo>
                  <a:pt x="1671978" y="432142"/>
                  <a:pt x="1832276" y="375667"/>
                  <a:pt x="1832276" y="306081"/>
                </a:cubicBezTo>
                <a:cubicBezTo>
                  <a:pt x="1832276" y="236495"/>
                  <a:pt x="1992574" y="180020"/>
                  <a:pt x="2190403" y="180020"/>
                </a:cubicBezTo>
                <a:close/>
                <a:moveTo>
                  <a:pt x="936000" y="0"/>
                </a:moveTo>
                <a:cubicBezTo>
                  <a:pt x="1035422" y="0"/>
                  <a:pt x="1116020" y="80598"/>
                  <a:pt x="1116020" y="180020"/>
                </a:cubicBezTo>
                <a:cubicBezTo>
                  <a:pt x="1116020" y="246019"/>
                  <a:pt x="1080504" y="303723"/>
                  <a:pt x="1026000" y="332457"/>
                </a:cubicBezTo>
                <a:lnTo>
                  <a:pt x="1026000" y="2887874"/>
                </a:lnTo>
                <a:lnTo>
                  <a:pt x="846000" y="2887874"/>
                </a:lnTo>
                <a:lnTo>
                  <a:pt x="846000" y="332457"/>
                </a:lnTo>
                <a:cubicBezTo>
                  <a:pt x="791497" y="303723"/>
                  <a:pt x="755980" y="246019"/>
                  <a:pt x="755980" y="180020"/>
                </a:cubicBezTo>
                <a:cubicBezTo>
                  <a:pt x="755980" y="80598"/>
                  <a:pt x="836578" y="0"/>
                  <a:pt x="936000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02060"/>
              </a:solidFill>
            </a:endParaRPr>
          </a:p>
        </p:txBody>
      </p:sp>
      <p:pic>
        <p:nvPicPr>
          <p:cNvPr id="7" name="Picture 4" descr="http://www.google.rs/blank.html | งานฝีมือเด็กก่อนวัยเรียน, สติก ...">
            <a:extLst>
              <a:ext uri="{FF2B5EF4-FFF2-40B4-BE49-F238E27FC236}">
                <a16:creationId xmlns:a16="http://schemas.microsoft.com/office/drawing/2014/main" id="{98F455C8-F713-498D-9866-4E152EFE5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2" t="27884" r="16129" b="52035"/>
          <a:stretch/>
        </p:blipFill>
        <p:spPr bwMode="auto">
          <a:xfrm>
            <a:off x="1349112" y="405307"/>
            <a:ext cx="3149318" cy="94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emical, green, medical, potion, science icon">
            <a:extLst>
              <a:ext uri="{FF2B5EF4-FFF2-40B4-BE49-F238E27FC236}">
                <a16:creationId xmlns:a16="http://schemas.microsoft.com/office/drawing/2014/main" id="{2E89B284-8342-418E-B5B2-0178891F6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630" y="311085"/>
            <a:ext cx="1154949" cy="115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223BAE68-3A8E-4DAA-9559-210F32906E49}"/>
              </a:ext>
            </a:extLst>
          </p:cNvPr>
          <p:cNvSpPr/>
          <p:nvPr/>
        </p:nvSpPr>
        <p:spPr>
          <a:xfrm>
            <a:off x="1603770" y="558051"/>
            <a:ext cx="2640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ข้อมูลอ้างอิงจาก</a:t>
            </a:r>
          </a:p>
        </p:txBody>
      </p:sp>
    </p:spTree>
    <p:extLst>
      <p:ext uri="{BB962C8B-B14F-4D97-AF65-F5344CB8AC3E}">
        <p14:creationId xmlns:p14="http://schemas.microsoft.com/office/powerpoint/2010/main" val="36814496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5" name="รูปภาพ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846" y="644798"/>
            <a:ext cx="2741892" cy="2741892"/>
          </a:xfrm>
          <a:prstGeom prst="rect">
            <a:avLst/>
          </a:prstGeom>
        </p:spPr>
      </p:pic>
      <p:sp>
        <p:nvSpPr>
          <p:cNvPr id="6" name="กล่องข้อความ 5"/>
          <p:cNvSpPr txBox="1"/>
          <p:nvPr/>
        </p:nvSpPr>
        <p:spPr>
          <a:xfrm>
            <a:off x="1732546" y="2498204"/>
            <a:ext cx="5678906" cy="1459827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17846447"/>
              </a:avLst>
            </a:prstTxWarp>
            <a:spAutoFit/>
          </a:bodyPr>
          <a:lstStyle/>
          <a:p>
            <a:pPr algn="ctr"/>
            <a:r>
              <a:rPr lang="th-TH" sz="4400" b="1" dirty="0">
                <a:solidFill>
                  <a:schemeClr val="accent4">
                    <a:lumMod val="75000"/>
                  </a:schemeClr>
                </a:solidFill>
                <a:latin typeface="SW SuwitUPC" panose="020B0604020202020204" pitchFamily="34" charset="-34"/>
                <a:cs typeface="SW SuwitUPC" panose="020B0604020202020204" pitchFamily="34" charset="-34"/>
              </a:rPr>
              <a:t>ที่ใดมีแสง ที่นั้นย่อมมีเงา</a:t>
            </a: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7540222" y="938263"/>
            <a:ext cx="14526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9600" b="1" dirty="0">
                <a:solidFill>
                  <a:schemeClr val="accent4">
                    <a:lumMod val="75000"/>
                  </a:schemeClr>
                </a:solidFill>
                <a:latin typeface="SW SuwitUPC" panose="020B0604020202020204" pitchFamily="34" charset="-34"/>
                <a:cs typeface="SW SuwitUPC" panose="020B0604020202020204" pitchFamily="34" charset="-34"/>
              </a:rPr>
              <a:t>แสง</a:t>
            </a:r>
            <a:endParaRPr lang="th-TH" sz="9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7540222" y="1813634"/>
            <a:ext cx="142859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chemeClr val="accent4">
                    <a:lumMod val="75000"/>
                  </a:schemeClr>
                </a:solidFill>
                <a:latin typeface="SW SuwitUPC" panose="020B0604020202020204" pitchFamily="34" charset="-34"/>
                <a:cs typeface="SW SuwitUPC" panose="020B0604020202020204" pitchFamily="34" charset="-34"/>
              </a:rPr>
              <a:t>Light</a:t>
            </a:r>
            <a:endParaRPr lang="th-TH" sz="6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243332" y="4413977"/>
            <a:ext cx="872548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SW SuwitUPC" panose="020B0604020202020204" pitchFamily="34" charset="-34"/>
                <a:cs typeface="SW SuwitUPC" panose="020B0604020202020204" pitchFamily="34" charset="-34"/>
              </a:rPr>
              <a:t>Light Light</a:t>
            </a:r>
            <a:r>
              <a:rPr lang="en-US" sz="3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SW SuwitUPC" panose="020B0604020202020204" pitchFamily="34" charset="-34"/>
                <a:cs typeface="SW SuwitUPC" panose="020B0604020202020204" pitchFamily="34" charset="-34"/>
              </a:rPr>
              <a:t>Light</a:t>
            </a:r>
            <a:r>
              <a:rPr lang="en-US" sz="3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SW SuwitUPC" panose="020B0604020202020204" pitchFamily="34" charset="-34"/>
                <a:cs typeface="SW SuwitUPC" panose="020B0604020202020204" pitchFamily="34" charset="-34"/>
              </a:rPr>
              <a:t>Light Light Light</a:t>
            </a:r>
            <a:r>
              <a:rPr lang="en-US" sz="3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SW SuwitUPC" panose="020B0604020202020204" pitchFamily="34" charset="-34"/>
                <a:cs typeface="SW SuwitUPC" panose="020B0604020202020204" pitchFamily="34" charset="-34"/>
              </a:rPr>
              <a:t>Light</a:t>
            </a:r>
            <a:r>
              <a:rPr lang="en-US" sz="3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SW SuwitUPC" panose="020B0604020202020204" pitchFamily="34" charset="-34"/>
                <a:cs typeface="SW SuwitUPC" panose="020B0604020202020204" pitchFamily="34" charset="-34"/>
              </a:rPr>
              <a:t>Light</a:t>
            </a:r>
            <a:r>
              <a:rPr lang="en-US" sz="3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SW SuwitUPC" panose="020B0604020202020204" pitchFamily="34" charset="-34"/>
                <a:cs typeface="SW SuwitUPC" panose="020B0604020202020204" pitchFamily="34" charset="-34"/>
              </a:rPr>
              <a:t>Light Light</a:t>
            </a:r>
            <a:r>
              <a:rPr lang="en-US" sz="3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SW SuwitUPC" panose="020B0604020202020204" pitchFamily="34" charset="-34"/>
                <a:cs typeface="SW SuwitUPC" panose="020B0604020202020204" pitchFamily="34" charset="-34"/>
              </a:rPr>
              <a:t>Light</a:t>
            </a:r>
            <a:r>
              <a:rPr lang="en-US" sz="3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SW SuwitUPC" panose="020B0604020202020204" pitchFamily="34" charset="-34"/>
                <a:cs typeface="SW SuwitUPC" panose="020B0604020202020204" pitchFamily="34" charset="-34"/>
              </a:rPr>
              <a:t>Light Light</a:t>
            </a:r>
            <a:endParaRPr lang="th-TH" sz="3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012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5" name="รูปภาพ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sp>
        <p:nvSpPr>
          <p:cNvPr id="7" name="สี่เหลี่ยมผืนผ้า 6"/>
          <p:cNvSpPr/>
          <p:nvPr/>
        </p:nvSpPr>
        <p:spPr>
          <a:xfrm>
            <a:off x="7512926" y="1058956"/>
            <a:ext cx="155202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96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แสง</a:t>
            </a:r>
            <a:endParaRPr lang="th-TH" sz="9600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7512926" y="1934327"/>
            <a:ext cx="148309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Light</a:t>
            </a:r>
            <a:endParaRPr lang="th-TH" sz="6000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TextBox 5"/>
          <p:cNvSpPr txBox="1"/>
          <p:nvPr/>
        </p:nvSpPr>
        <p:spPr>
          <a:xfrm>
            <a:off x="356356" y="340895"/>
            <a:ext cx="6913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4400" b="1" u="sng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ปรากฏการณ์ที่เกี่ยวข้องกับแสง</a:t>
            </a:r>
            <a:endParaRPr lang="ko-KR" altLang="en-US" sz="4400" b="1" u="sng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รูปภาพ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53480">
            <a:off x="788011" y="1402765"/>
            <a:ext cx="648000" cy="648000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58" y="367357"/>
            <a:ext cx="702007" cy="702007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2911" r="20400" b="76526"/>
          <a:stretch/>
        </p:blipFill>
        <p:spPr>
          <a:xfrm>
            <a:off x="1139307" y="1211550"/>
            <a:ext cx="3791903" cy="1260250"/>
          </a:xfrm>
          <a:prstGeom prst="rect">
            <a:avLst/>
          </a:prstGeom>
        </p:spPr>
      </p:pic>
      <p:sp>
        <p:nvSpPr>
          <p:cNvPr id="20" name="TextBox 5"/>
          <p:cNvSpPr txBox="1"/>
          <p:nvPr/>
        </p:nvSpPr>
        <p:spPr>
          <a:xfrm>
            <a:off x="1287494" y="1399399"/>
            <a:ext cx="38019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4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การสะท้อนของแสง</a:t>
            </a:r>
            <a:endParaRPr lang="ko-KR" altLang="en-US" sz="4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1" name="รูปภาพ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2911" r="20400" b="76526"/>
          <a:stretch/>
        </p:blipFill>
        <p:spPr>
          <a:xfrm>
            <a:off x="2676047" y="2427504"/>
            <a:ext cx="3791903" cy="1260250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2911" r="20400" b="76526"/>
          <a:stretch/>
        </p:blipFill>
        <p:spPr>
          <a:xfrm>
            <a:off x="5067068" y="3610710"/>
            <a:ext cx="3107941" cy="1260250"/>
          </a:xfrm>
          <a:prstGeom prst="rect">
            <a:avLst/>
          </a:prstGeom>
        </p:spPr>
      </p:pic>
      <p:sp>
        <p:nvSpPr>
          <p:cNvPr id="23" name="TextBox 5"/>
          <p:cNvSpPr txBox="1"/>
          <p:nvPr/>
        </p:nvSpPr>
        <p:spPr>
          <a:xfrm>
            <a:off x="2930337" y="2553376"/>
            <a:ext cx="3523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altLang="ko-KR" sz="4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การหักเหของแสง</a:t>
            </a:r>
            <a:endParaRPr lang="ko-KR" altLang="en-US" sz="4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TextBox 5"/>
          <p:cNvSpPr txBox="1"/>
          <p:nvPr/>
        </p:nvSpPr>
        <p:spPr>
          <a:xfrm>
            <a:off x="5485084" y="3772479"/>
            <a:ext cx="24513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altLang="ko-KR" sz="4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ความสว่าง</a:t>
            </a:r>
            <a:endParaRPr lang="ko-KR" altLang="en-US" sz="4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5" name="รูปภาพ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53480">
            <a:off x="2498521" y="2634470"/>
            <a:ext cx="648000" cy="648000"/>
          </a:xfrm>
          <a:prstGeom prst="rect">
            <a:avLst/>
          </a:prstGeom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53480">
            <a:off x="4850704" y="3818818"/>
            <a:ext cx="648000" cy="648000"/>
          </a:xfrm>
          <a:prstGeom prst="rect">
            <a:avLst/>
          </a:prstGeom>
        </p:spPr>
      </p:pic>
      <p:sp>
        <p:nvSpPr>
          <p:cNvPr id="27" name="กล่องข้อความ 26"/>
          <p:cNvSpPr txBox="1"/>
          <p:nvPr/>
        </p:nvSpPr>
        <p:spPr>
          <a:xfrm>
            <a:off x="2412265" y="1861771"/>
            <a:ext cx="2444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Reflection of light</a:t>
            </a:r>
            <a:endParaRPr lang="th-TH" sz="28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กล่องข้อความ 27"/>
          <p:cNvSpPr txBox="1"/>
          <p:nvPr/>
        </p:nvSpPr>
        <p:spPr>
          <a:xfrm>
            <a:off x="3952632" y="3056635"/>
            <a:ext cx="2444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Refraction of light</a:t>
            </a:r>
            <a:endParaRPr lang="th-TH" sz="28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9" name="กล่องข้อความ 28"/>
          <p:cNvSpPr txBox="1"/>
          <p:nvPr/>
        </p:nvSpPr>
        <p:spPr>
          <a:xfrm>
            <a:off x="6378864" y="4268022"/>
            <a:ext cx="1557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brightness </a:t>
            </a:r>
            <a:endParaRPr lang="th-TH" sz="28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70946268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3111</TotalTime>
  <Words>5913</Words>
  <Application>Microsoft Office PowerPoint</Application>
  <PresentationFormat>นำเสนอทางหน้าจอ (16:9)</PresentationFormat>
  <Paragraphs>565</Paragraphs>
  <Slides>86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86</vt:i4>
      </vt:variant>
    </vt:vector>
  </HeadingPairs>
  <TitlesOfParts>
    <vt:vector size="95" baseType="lpstr">
      <vt:lpstr>Angsana New</vt:lpstr>
      <vt:lpstr>Arial</vt:lpstr>
      <vt:lpstr>Calibri</vt:lpstr>
      <vt:lpstr>Calibri Light</vt:lpstr>
      <vt:lpstr>Cambria Math</vt:lpstr>
      <vt:lpstr>SW SuwitUPC</vt:lpstr>
      <vt:lpstr>TH SarabunPSK</vt:lpstr>
      <vt:lpstr>THSarabun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LENOVO</dc:creator>
  <cp:lastModifiedBy>Punyanuch Hantananon</cp:lastModifiedBy>
  <cp:revision>160</cp:revision>
  <dcterms:created xsi:type="dcterms:W3CDTF">2020-07-24T14:35:53Z</dcterms:created>
  <dcterms:modified xsi:type="dcterms:W3CDTF">2023-09-08T02:57:59Z</dcterms:modified>
</cp:coreProperties>
</file>