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265" r:id="rId2"/>
    <p:sldId id="266" r:id="rId3"/>
    <p:sldId id="278" r:id="rId4"/>
    <p:sldId id="279" r:id="rId5"/>
    <p:sldId id="292" r:id="rId6"/>
    <p:sldId id="282" r:id="rId7"/>
    <p:sldId id="286" r:id="rId8"/>
    <p:sldId id="293" r:id="rId9"/>
    <p:sldId id="287" r:id="rId10"/>
    <p:sldId id="294" r:id="rId11"/>
    <p:sldId id="283" r:id="rId12"/>
    <p:sldId id="295" r:id="rId13"/>
    <p:sldId id="288" r:id="rId14"/>
    <p:sldId id="289" r:id="rId15"/>
    <p:sldId id="290" r:id="rId16"/>
    <p:sldId id="291" r:id="rId17"/>
  </p:sldIdLst>
  <p:sldSz cx="13322300" cy="7467600"/>
  <p:notesSz cx="6858000" cy="9144000"/>
  <p:embeddedFontLst>
    <p:embeddedFont>
      <p:font typeface="TH Sarabun New" panose="020B0500040200020003" pitchFamily="34" charset="-34"/>
      <p:regular r:id="rId19"/>
      <p:bold r:id="rId20"/>
      <p:italic r:id="rId21"/>
      <p:boldItalic r:id="rId22"/>
    </p:embeddedFont>
  </p:embeddedFontLst>
  <p:defaultTextStyle>
    <a:defPPr>
      <a:defRPr lang="th-TH"/>
    </a:defPPr>
    <a:lvl1pPr marL="0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593994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187988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1781983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2375977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2969971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3563965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4157960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4751954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>
          <p15:clr>
            <a:srgbClr val="A4A3A4"/>
          </p15:clr>
        </p15:guide>
        <p15:guide id="2" pos="41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6600"/>
    <a:srgbClr val="FDE7DB"/>
    <a:srgbClr val="FFCCCC"/>
    <a:srgbClr val="C1DCF5"/>
    <a:srgbClr val="FFCC99"/>
    <a:srgbClr val="FFFFFF"/>
    <a:srgbClr val="C1C1FF"/>
    <a:srgbClr val="75DFDD"/>
    <a:srgbClr val="EEDDFF"/>
    <a:srgbClr val="FEB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46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11" y="67"/>
      </p:cViewPr>
      <p:guideLst>
        <p:guide orient="horz" pos="2352"/>
        <p:guide pos="41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21980-6D6E-41E6-9B87-CE82BDA2C158}" type="datetimeFigureOut">
              <a:rPr lang="th-TH" smtClean="0"/>
              <a:t>16/02/68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5800"/>
            <a:ext cx="611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C3DCE-ABB4-4315-955F-B07EF0EAE0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3331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27D65-1B76-4933-84BE-FA6175666090}" type="slidenum">
              <a:t>2</a:t>
            </a:fld>
            <a:endParaRPr lang="th-TH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384046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167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167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167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167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167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167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167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167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167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167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167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167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16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9173" y="2319797"/>
            <a:ext cx="11323955" cy="16006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8345" y="4231640"/>
            <a:ext cx="9325610" cy="1908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3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87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81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7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69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6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5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51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16/02/68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194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16/02/68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612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8667" y="299051"/>
            <a:ext cx="2997518" cy="63716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115" y="299051"/>
            <a:ext cx="8770514" cy="63716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16/02/68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488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16/02/68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491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370" y="4798625"/>
            <a:ext cx="11323955" cy="1483148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2370" y="3165088"/>
            <a:ext cx="11323955" cy="163353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9399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879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819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759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699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639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579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519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16/02/68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35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6115" y="1742440"/>
            <a:ext cx="5884016" cy="49282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2169" y="1742440"/>
            <a:ext cx="5884016" cy="49282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16/02/68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351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115" y="1671567"/>
            <a:ext cx="5886329" cy="69663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3994" indent="0">
              <a:buNone/>
              <a:defRPr sz="2600" b="1"/>
            </a:lvl2pPr>
            <a:lvl3pPr marL="1187988" indent="0">
              <a:buNone/>
              <a:defRPr sz="2300" b="1"/>
            </a:lvl3pPr>
            <a:lvl4pPr marL="1781983" indent="0">
              <a:buNone/>
              <a:defRPr sz="2100" b="1"/>
            </a:lvl4pPr>
            <a:lvl5pPr marL="2375977" indent="0">
              <a:buNone/>
              <a:defRPr sz="2100" b="1"/>
            </a:lvl5pPr>
            <a:lvl6pPr marL="2969971" indent="0">
              <a:buNone/>
              <a:defRPr sz="2100" b="1"/>
            </a:lvl6pPr>
            <a:lvl7pPr marL="3563965" indent="0">
              <a:buNone/>
              <a:defRPr sz="2100" b="1"/>
            </a:lvl7pPr>
            <a:lvl8pPr marL="4157960" indent="0">
              <a:buNone/>
              <a:defRPr sz="2100" b="1"/>
            </a:lvl8pPr>
            <a:lvl9pPr marL="4751954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115" y="2368197"/>
            <a:ext cx="5886329" cy="430251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67544" y="1671567"/>
            <a:ext cx="5888642" cy="69663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3994" indent="0">
              <a:buNone/>
              <a:defRPr sz="2600" b="1"/>
            </a:lvl2pPr>
            <a:lvl3pPr marL="1187988" indent="0">
              <a:buNone/>
              <a:defRPr sz="2300" b="1"/>
            </a:lvl3pPr>
            <a:lvl4pPr marL="1781983" indent="0">
              <a:buNone/>
              <a:defRPr sz="2100" b="1"/>
            </a:lvl4pPr>
            <a:lvl5pPr marL="2375977" indent="0">
              <a:buNone/>
              <a:defRPr sz="2100" b="1"/>
            </a:lvl5pPr>
            <a:lvl6pPr marL="2969971" indent="0">
              <a:buNone/>
              <a:defRPr sz="2100" b="1"/>
            </a:lvl6pPr>
            <a:lvl7pPr marL="3563965" indent="0">
              <a:buNone/>
              <a:defRPr sz="2100" b="1"/>
            </a:lvl7pPr>
            <a:lvl8pPr marL="4157960" indent="0">
              <a:buNone/>
              <a:defRPr sz="2100" b="1"/>
            </a:lvl8pPr>
            <a:lvl9pPr marL="4751954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67544" y="2368197"/>
            <a:ext cx="5888642" cy="430251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16/02/68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936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16/02/68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021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16/02/68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058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16" y="297321"/>
            <a:ext cx="4382945" cy="126534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649" y="297322"/>
            <a:ext cx="7447536" cy="6373390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116" y="1562665"/>
            <a:ext cx="4382945" cy="5108046"/>
          </a:xfrm>
        </p:spPr>
        <p:txBody>
          <a:bodyPr/>
          <a:lstStyle>
            <a:lvl1pPr marL="0" indent="0">
              <a:buNone/>
              <a:defRPr sz="1800"/>
            </a:lvl1pPr>
            <a:lvl2pPr marL="593994" indent="0">
              <a:buNone/>
              <a:defRPr sz="1600"/>
            </a:lvl2pPr>
            <a:lvl3pPr marL="1187988" indent="0">
              <a:buNone/>
              <a:defRPr sz="1300"/>
            </a:lvl3pPr>
            <a:lvl4pPr marL="1781983" indent="0">
              <a:buNone/>
              <a:defRPr sz="1200"/>
            </a:lvl4pPr>
            <a:lvl5pPr marL="2375977" indent="0">
              <a:buNone/>
              <a:defRPr sz="1200"/>
            </a:lvl5pPr>
            <a:lvl6pPr marL="2969971" indent="0">
              <a:buNone/>
              <a:defRPr sz="1200"/>
            </a:lvl6pPr>
            <a:lvl7pPr marL="3563965" indent="0">
              <a:buNone/>
              <a:defRPr sz="1200"/>
            </a:lvl7pPr>
            <a:lvl8pPr marL="4157960" indent="0">
              <a:buNone/>
              <a:defRPr sz="1200"/>
            </a:lvl8pPr>
            <a:lvl9pPr marL="475195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16/02/68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26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264" y="5227320"/>
            <a:ext cx="7993380" cy="617115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11264" y="667244"/>
            <a:ext cx="7993380" cy="4480560"/>
          </a:xfrm>
        </p:spPr>
        <p:txBody>
          <a:bodyPr/>
          <a:lstStyle>
            <a:lvl1pPr marL="0" indent="0">
              <a:buNone/>
              <a:defRPr sz="4200"/>
            </a:lvl1pPr>
            <a:lvl2pPr marL="593994" indent="0">
              <a:buNone/>
              <a:defRPr sz="3600"/>
            </a:lvl2pPr>
            <a:lvl3pPr marL="1187988" indent="0">
              <a:buNone/>
              <a:defRPr sz="3100"/>
            </a:lvl3pPr>
            <a:lvl4pPr marL="1781983" indent="0">
              <a:buNone/>
              <a:defRPr sz="2600"/>
            </a:lvl4pPr>
            <a:lvl5pPr marL="2375977" indent="0">
              <a:buNone/>
              <a:defRPr sz="2600"/>
            </a:lvl5pPr>
            <a:lvl6pPr marL="2969971" indent="0">
              <a:buNone/>
              <a:defRPr sz="2600"/>
            </a:lvl6pPr>
            <a:lvl7pPr marL="3563965" indent="0">
              <a:buNone/>
              <a:defRPr sz="2600"/>
            </a:lvl7pPr>
            <a:lvl8pPr marL="4157960" indent="0">
              <a:buNone/>
              <a:defRPr sz="2600"/>
            </a:lvl8pPr>
            <a:lvl9pPr marL="4751954" indent="0">
              <a:buNone/>
              <a:defRPr sz="26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1264" y="5844435"/>
            <a:ext cx="7993380" cy="876405"/>
          </a:xfrm>
        </p:spPr>
        <p:txBody>
          <a:bodyPr/>
          <a:lstStyle>
            <a:lvl1pPr marL="0" indent="0">
              <a:buNone/>
              <a:defRPr sz="1800"/>
            </a:lvl1pPr>
            <a:lvl2pPr marL="593994" indent="0">
              <a:buNone/>
              <a:defRPr sz="1600"/>
            </a:lvl2pPr>
            <a:lvl3pPr marL="1187988" indent="0">
              <a:buNone/>
              <a:defRPr sz="1300"/>
            </a:lvl3pPr>
            <a:lvl4pPr marL="1781983" indent="0">
              <a:buNone/>
              <a:defRPr sz="1200"/>
            </a:lvl4pPr>
            <a:lvl5pPr marL="2375977" indent="0">
              <a:buNone/>
              <a:defRPr sz="1200"/>
            </a:lvl5pPr>
            <a:lvl6pPr marL="2969971" indent="0">
              <a:buNone/>
              <a:defRPr sz="1200"/>
            </a:lvl6pPr>
            <a:lvl7pPr marL="3563965" indent="0">
              <a:buNone/>
              <a:defRPr sz="1200"/>
            </a:lvl7pPr>
            <a:lvl8pPr marL="4157960" indent="0">
              <a:buNone/>
              <a:defRPr sz="1200"/>
            </a:lvl8pPr>
            <a:lvl9pPr marL="475195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16/02/68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417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6115" y="299050"/>
            <a:ext cx="11990070" cy="1244600"/>
          </a:xfrm>
          <a:prstGeom prst="rect">
            <a:avLst/>
          </a:prstGeom>
        </p:spPr>
        <p:txBody>
          <a:bodyPr vert="horz" lIns="118799" tIns="59399" rIns="118799" bIns="5939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115" y="1742440"/>
            <a:ext cx="11990070" cy="4928271"/>
          </a:xfrm>
          <a:prstGeom prst="rect">
            <a:avLst/>
          </a:prstGeom>
        </p:spPr>
        <p:txBody>
          <a:bodyPr vert="horz" lIns="118799" tIns="59399" rIns="118799" bIns="5939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6115" y="6921359"/>
            <a:ext cx="3108537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4E432-E285-4356-96C5-8842C42F5553}" type="datetimeFigureOut">
              <a:rPr lang="th-TH" smtClean="0"/>
              <a:t>16/02/68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51786" y="6921359"/>
            <a:ext cx="4218728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47648" y="6921359"/>
            <a:ext cx="3108537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145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87988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5496" indent="-445496" algn="l" defTabSz="1187988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65241" indent="-371246" algn="l" defTabSz="1187988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84986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78980" indent="-296997" algn="l" defTabSz="1187988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72974" indent="-296997" algn="l" defTabSz="1187988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6968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60963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54957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48951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593994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87988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983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2375977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2969971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3563965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157960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4751954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&#3627;&#3609;&#3656;&#3623;&#3618;5_&#3623;&#3633;&#3602;&#3609;&#3608;&#3619;&#3619;&#3617;&#3586;&#3629;&#3591;&#3652;&#3607;&#3618;&#3649;&#3621;&#3632;&#3623;&#3633;&#3602;&#3609;&#3608;&#3619;&#3619;&#3617;&#3586;&#3629;&#3591;&#3611;&#3619;&#3632;&#3648;&#3607;&#3624;&#3651;&#3609;&#3616;&#3641;&#3617;&#3636;&#3616;&#3634;&#3588;&#3648;&#3629;&#3648;&#3594;&#3637;&#3618;.pptx" TargetMode="External"/><Relationship Id="rId13" Type="http://schemas.openxmlformats.org/officeDocument/2006/relationships/hyperlink" Target="&#3627;&#3609;&#3656;&#3623;&#3618;8_&#3648;&#3624;&#3619;&#3625;&#3600;&#3585;&#3636;&#3592;&#3614;&#3629;&#3648;&#3614;&#3637;&#3618;&#3591;&#3585;&#3633;&#3610;&#3585;&#3634;&#3619;&#3612;&#3621;&#3636;&#3605;&#3626;&#3636;&#3609;&#3588;&#3657;&#3634;&#3649;&#3621;&#3632;&#3610;&#3619;&#3636;&#3585;&#3634;&#3619;.pptx" TargetMode="External"/><Relationship Id="rId18" Type="http://schemas.openxmlformats.org/officeDocument/2006/relationships/hyperlink" Target="&#3627;&#3609;&#3656;&#3623;&#3618;13_&#3607;&#3623;&#3637;&#3611;&#3649;&#3629;&#3615;&#3619;&#3636;&#3585;&#3634;.pptx" TargetMode="External"/><Relationship Id="rId3" Type="http://schemas.openxmlformats.org/officeDocument/2006/relationships/image" Target="../media/image2.png"/><Relationship Id="rId7" Type="http://schemas.openxmlformats.org/officeDocument/2006/relationships/hyperlink" Target="&#3627;&#3609;&#3656;&#3623;&#3618;4_&#3626;&#3606;&#3634;&#3610;&#3633;&#3609;&#3607;&#3634;&#3591;&#3626;&#3633;&#3591;&#3588;&#3617;.pptx" TargetMode="External"/><Relationship Id="rId12" Type="http://schemas.openxmlformats.org/officeDocument/2006/relationships/hyperlink" Target="&#3627;&#3609;&#3656;&#3623;&#3618;7_&#3585;&#3634;&#3619;&#3612;&#3621;&#3636;&#3605;&#3626;&#3636;&#3609;&#3588;&#3657;&#3634;&#3649;&#3621;&#3632;&#3610;&#3619;&#3636;&#3585;&#3634;&#3619;.pptx" TargetMode="External"/><Relationship Id="rId17" Type="http://schemas.openxmlformats.org/officeDocument/2006/relationships/hyperlink" Target="&#3627;&#3609;&#3656;&#3623;&#3618;12_&#3607;&#3623;&#3637;&#3611;&#3618;&#3640;&#3650;&#3619;&#3611;.pptx" TargetMode="External"/><Relationship Id="rId2" Type="http://schemas.openxmlformats.org/officeDocument/2006/relationships/image" Target="../media/image1.png"/><Relationship Id="rId16" Type="http://schemas.openxmlformats.org/officeDocument/2006/relationships/hyperlink" Target="&#3627;&#3609;&#3656;&#3623;&#3618;11_&#3585;&#3634;&#3619;&#3629;&#3656;&#3634;&#3609;&#3649;&#3621;&#3632;&#3649;&#3611;&#3621;&#3588;&#3623;&#3634;&#3617;&#3627;&#3617;&#3634;&#3618;&#3649;&#3612;&#3609;&#3607;&#3637;&#3656;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&#3627;&#3609;&#3656;&#3623;&#3618;3_&#3648;&#3627;&#3605;&#3640;&#3585;&#3634;&#3619;&#3603;&#3660;&#3649;&#3621;&#3632;&#3585;&#3634;&#3619;&#3648;&#3611;&#3621;&#3637;&#3656;&#3618;&#3609;&#3649;&#3611;&#3621;&#3591;&#3626;&#3635;&#3588;&#3633;&#3597;&#3586;&#3629;&#3591;&#3619;&#3632;&#3610;&#3629;&#3610;&#3585;&#3634;&#3619;&#3611;&#3585;&#3588;&#3619;&#3629;&#3591;&#3652;&#3607;&#3618;.pptx" TargetMode="External"/><Relationship Id="rId11" Type="http://schemas.openxmlformats.org/officeDocument/2006/relationships/hyperlink" Target="&#3627;&#3609;&#3656;&#3623;&#3618;6_&#3585;&#3634;&#3619;&#3629;&#3629;&#3617;&#3649;&#3621;&#3632;&#3585;&#3634;&#3619;&#3621;&#3591;&#3607;&#3640;&#3609;.pptx" TargetMode="External"/><Relationship Id="rId5" Type="http://schemas.openxmlformats.org/officeDocument/2006/relationships/hyperlink" Target="&#3627;&#3609;&#3656;&#3623;&#3618;2_&#3585;&#3598;&#3627;&#3617;&#3634;&#3618;&#3585;&#3633;&#3610;&#3585;&#3634;&#3619;&#3604;&#3635;&#3648;&#3609;&#3636;&#3609;&#3594;&#3637;&#3623;&#3636;&#3605;&#3611;&#3619;&#3632;&#3592;&#3635;&#3623;&#3633;&#3609;.pptx" TargetMode="External"/><Relationship Id="rId15" Type="http://schemas.openxmlformats.org/officeDocument/2006/relationships/hyperlink" Target="&#3627;&#3609;&#3656;&#3623;&#3618;10_&#3619;&#3632;&#3610;&#3610;&#3648;&#3624;&#3619;&#3625;&#3600;&#3585;&#3636;&#3592;&#3585;&#3634;&#3619;&#3614;&#3638;&#3656;&#3591;&#3614;&#3634;&#3585;&#3634;&#3619;&#3649;&#3586;&#3656;&#3591;&#3586;&#3633;&#3609;&#3607;&#3634;&#3591;&#3648;&#3624;&#3619;&#3625;&#3600;&#3585;&#3636;&#3592;&#3651;&#3609;&#3607;&#3623;&#3637;&#3611;&#3648;&#3629;&#3648;&#3594;&#3637;&#3618;.pptx" TargetMode="External"/><Relationship Id="rId10" Type="http://schemas.openxmlformats.org/officeDocument/2006/relationships/image" Target="../media/image3.png"/><Relationship Id="rId4" Type="http://schemas.openxmlformats.org/officeDocument/2006/relationships/hyperlink" Target="&#3627;&#3609;&#3656;&#3623;&#3618;1_&#3614;&#3621;&#3648;&#3617;&#3639;&#3629;&#3591;&#3604;&#3637;&#3605;&#3634;&#3617;&#3623;&#3636;&#3606;&#3637;&#3611;&#3619;&#3632;&#3594;&#3634;&#3608;&#3636;&#3611;&#3652;&#3605;&#3618;.pptx" TargetMode="External"/><Relationship Id="rId9" Type="http://schemas.openxmlformats.org/officeDocument/2006/relationships/hyperlink" Target="../Slide%20PPT_&#3626;&#3633;&#3591;&#3588;&#3617;&#3624;&#3638;&#3585;&#3625;&#3634;%20&#3624;&#3634;&#3626;&#3609;&#3634;%20&#3649;&#3621;&#3632;&#3623;&#3633;&#3602;&#3609;&#3608;&#3619;&#3619;&#3617;%20&#3617;.2" TargetMode="External"/><Relationship Id="rId14" Type="http://schemas.openxmlformats.org/officeDocument/2006/relationships/hyperlink" Target="&#3627;&#3609;&#3656;&#3623;&#3618;9_&#3585;&#3634;&#3619;&#3588;&#3640;&#3657;&#3617;&#3588;&#3619;&#3629;&#3591;&#3612;&#3641;&#3657;&#3610;&#3619;&#3636;&#3650;&#3616;&#3588;.pptx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7.png"/><Relationship Id="rId3" Type="http://schemas.openxmlformats.org/officeDocument/2006/relationships/image" Target="../media/image18.png"/><Relationship Id="rId7" Type="http://schemas.openxmlformats.org/officeDocument/2006/relationships/image" Target="../media/image42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45.png"/><Relationship Id="rId5" Type="http://schemas.openxmlformats.org/officeDocument/2006/relationships/image" Target="../media/image41.png"/><Relationship Id="rId15" Type="http://schemas.openxmlformats.org/officeDocument/2006/relationships/slide" Target="slide1.xml"/><Relationship Id="rId10" Type="http://schemas.microsoft.com/office/2007/relationships/hdphoto" Target="../media/hdphoto7.wdp"/><Relationship Id="rId4" Type="http://schemas.openxmlformats.org/officeDocument/2006/relationships/image" Target="../media/image6.png"/><Relationship Id="rId9" Type="http://schemas.openxmlformats.org/officeDocument/2006/relationships/image" Target="../media/image44.png"/><Relationship Id="rId1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jpeg"/><Relationship Id="rId7" Type="http://schemas.microsoft.com/office/2007/relationships/hdphoto" Target="../media/hdphoto8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.png"/><Relationship Id="rId5" Type="http://schemas.openxmlformats.org/officeDocument/2006/relationships/image" Target="../media/image50.jpeg"/><Relationship Id="rId10" Type="http://schemas.openxmlformats.org/officeDocument/2006/relationships/slide" Target="slide1.xml"/><Relationship Id="rId4" Type="http://schemas.openxmlformats.org/officeDocument/2006/relationships/image" Target="../media/image6.png"/><Relationship Id="rId9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5.png"/><Relationship Id="rId3" Type="http://schemas.openxmlformats.org/officeDocument/2006/relationships/image" Target="../media/image18.png"/><Relationship Id="rId7" Type="http://schemas.openxmlformats.org/officeDocument/2006/relationships/image" Target="../media/image56.png"/><Relationship Id="rId12" Type="http://schemas.openxmlformats.org/officeDocument/2006/relationships/slide" Target="slid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jpeg"/><Relationship Id="rId10" Type="http://schemas.openxmlformats.org/officeDocument/2006/relationships/image" Target="../media/image59.png"/><Relationship Id="rId4" Type="http://schemas.openxmlformats.org/officeDocument/2006/relationships/image" Target="../media/image6.png"/><Relationship Id="rId9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61.jpeg"/><Relationship Id="rId21" Type="http://schemas.openxmlformats.org/officeDocument/2006/relationships/image" Target="../media/image5.png"/><Relationship Id="rId7" Type="http://schemas.openxmlformats.org/officeDocument/2006/relationships/image" Target="../media/image64.jpe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73.png"/><Relationship Id="rId20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11" Type="http://schemas.openxmlformats.org/officeDocument/2006/relationships/image" Target="../media/image68.png"/><Relationship Id="rId5" Type="http://schemas.openxmlformats.org/officeDocument/2006/relationships/image" Target="../media/image62.jpe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4" Type="http://schemas.openxmlformats.org/officeDocument/2006/relationships/image" Target="../media/image6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5.png"/><Relationship Id="rId3" Type="http://schemas.openxmlformats.org/officeDocument/2006/relationships/image" Target="../media/image61.jpeg"/><Relationship Id="rId7" Type="http://schemas.openxmlformats.org/officeDocument/2006/relationships/image" Target="../media/image79.png"/><Relationship Id="rId12" Type="http://schemas.openxmlformats.org/officeDocument/2006/relationships/slide" Target="slid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microsoft.com/office/2007/relationships/hdphoto" Target="../media/hdphoto9.wdp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6.png"/><Relationship Id="rId9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png"/><Relationship Id="rId7" Type="http://schemas.openxmlformats.org/officeDocument/2006/relationships/slide" Target="slide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5.png"/><Relationship Id="rId5" Type="http://schemas.openxmlformats.org/officeDocument/2006/relationships/image" Target="../media/image8.jpeg"/><Relationship Id="rId10" Type="http://schemas.openxmlformats.org/officeDocument/2006/relationships/slide" Target="slide1.xml"/><Relationship Id="rId4" Type="http://schemas.openxmlformats.org/officeDocument/2006/relationships/image" Target="../media/image6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5.png"/><Relationship Id="rId5" Type="http://schemas.openxmlformats.org/officeDocument/2006/relationships/image" Target="../media/image6.png"/><Relationship Id="rId10" Type="http://schemas.openxmlformats.org/officeDocument/2006/relationships/slide" Target="slide1.xml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png"/><Relationship Id="rId7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5" Type="http://schemas.openxmlformats.org/officeDocument/2006/relationships/slide" Target="slide1.xml"/><Relationship Id="rId10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png"/><Relationship Id="rId7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3" Type="http://schemas.openxmlformats.org/officeDocument/2006/relationships/image" Target="../media/image18.png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openxmlformats.org/officeDocument/2006/relationships/image" Target="../media/image35.png"/><Relationship Id="rId1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8.png"/><Relationship Id="rId7" Type="http://schemas.microsoft.com/office/2007/relationships/hdphoto" Target="../media/hdphoto5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204" b="4800"/>
          <a:stretch/>
        </p:blipFill>
        <p:spPr bwMode="auto">
          <a:xfrm>
            <a:off x="2961" y="149798"/>
            <a:ext cx="13322300" cy="731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Flowchart: Data 2"/>
          <p:cNvSpPr/>
          <p:nvPr/>
        </p:nvSpPr>
        <p:spPr>
          <a:xfrm rot="10800000">
            <a:off x="5570401" y="-1"/>
            <a:ext cx="7754860" cy="19867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rgbClr val="9B66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/>
          </a:p>
        </p:txBody>
      </p:sp>
      <p:sp>
        <p:nvSpPr>
          <p:cNvPr id="77" name="Flowchart: Data 2"/>
          <p:cNvSpPr/>
          <p:nvPr/>
        </p:nvSpPr>
        <p:spPr>
          <a:xfrm rot="10800000">
            <a:off x="5474522" y="0"/>
            <a:ext cx="7845953" cy="188184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rgbClr val="9B66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/>
          </a:p>
        </p:txBody>
      </p:sp>
      <p:sp>
        <p:nvSpPr>
          <p:cNvPr id="3" name="Flowchart: Data 2"/>
          <p:cNvSpPr/>
          <p:nvPr/>
        </p:nvSpPr>
        <p:spPr>
          <a:xfrm>
            <a:off x="-5696" y="-11803"/>
            <a:ext cx="9022402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rgbClr val="9B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/>
          </a:p>
        </p:txBody>
      </p:sp>
      <p:sp>
        <p:nvSpPr>
          <p:cNvPr id="56" name="Flowchart: Data 2"/>
          <p:cNvSpPr/>
          <p:nvPr/>
        </p:nvSpPr>
        <p:spPr>
          <a:xfrm>
            <a:off x="-6698" y="0"/>
            <a:ext cx="9243053" cy="174207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  <a:gd name="connsiteX0" fmla="*/ 6 w 9744"/>
              <a:gd name="connsiteY0" fmla="*/ 10073 h 10073"/>
              <a:gd name="connsiteX1" fmla="*/ 0 w 9744"/>
              <a:gd name="connsiteY1" fmla="*/ 0 h 10073"/>
              <a:gd name="connsiteX2" fmla="*/ 9744 w 9744"/>
              <a:gd name="connsiteY2" fmla="*/ 118 h 10073"/>
              <a:gd name="connsiteX3" fmla="*/ 8006 w 9744"/>
              <a:gd name="connsiteY3" fmla="*/ 10073 h 10073"/>
              <a:gd name="connsiteX4" fmla="*/ 6 w 9744"/>
              <a:gd name="connsiteY4" fmla="*/ 10073 h 10073"/>
              <a:gd name="connsiteX0" fmla="*/ 6 w 9836"/>
              <a:gd name="connsiteY0" fmla="*/ 10000 h 10000"/>
              <a:gd name="connsiteX1" fmla="*/ 0 w 9836"/>
              <a:gd name="connsiteY1" fmla="*/ 0 h 10000"/>
              <a:gd name="connsiteX2" fmla="*/ 9836 w 9836"/>
              <a:gd name="connsiteY2" fmla="*/ 162 h 10000"/>
              <a:gd name="connsiteX3" fmla="*/ 8216 w 9836"/>
              <a:gd name="connsiteY3" fmla="*/ 10000 h 10000"/>
              <a:gd name="connsiteX4" fmla="*/ 6 w 9836"/>
              <a:gd name="connsiteY4" fmla="*/ 10000 h 10000"/>
              <a:gd name="connsiteX0" fmla="*/ 6 w 10061"/>
              <a:gd name="connsiteY0" fmla="*/ 10000 h 10000"/>
              <a:gd name="connsiteX1" fmla="*/ 0 w 10061"/>
              <a:gd name="connsiteY1" fmla="*/ 0 h 10000"/>
              <a:gd name="connsiteX2" fmla="*/ 10061 w 10061"/>
              <a:gd name="connsiteY2" fmla="*/ 117 h 10000"/>
              <a:gd name="connsiteX3" fmla="*/ 8353 w 10061"/>
              <a:gd name="connsiteY3" fmla="*/ 10000 h 10000"/>
              <a:gd name="connsiteX4" fmla="*/ 6 w 10061"/>
              <a:gd name="connsiteY4" fmla="*/ 10000 h 10000"/>
              <a:gd name="connsiteX0" fmla="*/ 6 w 10122"/>
              <a:gd name="connsiteY0" fmla="*/ 10000 h 10000"/>
              <a:gd name="connsiteX1" fmla="*/ 0 w 10122"/>
              <a:gd name="connsiteY1" fmla="*/ 0 h 10000"/>
              <a:gd name="connsiteX2" fmla="*/ 10122 w 10122"/>
              <a:gd name="connsiteY2" fmla="*/ 117 h 10000"/>
              <a:gd name="connsiteX3" fmla="*/ 8353 w 10122"/>
              <a:gd name="connsiteY3" fmla="*/ 10000 h 10000"/>
              <a:gd name="connsiteX4" fmla="*/ 6 w 10122"/>
              <a:gd name="connsiteY4" fmla="*/ 10000 h 10000"/>
              <a:gd name="connsiteX0" fmla="*/ 6 w 10221"/>
              <a:gd name="connsiteY0" fmla="*/ 10000 h 10000"/>
              <a:gd name="connsiteX1" fmla="*/ 0 w 10221"/>
              <a:gd name="connsiteY1" fmla="*/ 0 h 10000"/>
              <a:gd name="connsiteX2" fmla="*/ 10221 w 10221"/>
              <a:gd name="connsiteY2" fmla="*/ 117 h 10000"/>
              <a:gd name="connsiteX3" fmla="*/ 8353 w 10221"/>
              <a:gd name="connsiteY3" fmla="*/ 10000 h 10000"/>
              <a:gd name="connsiteX4" fmla="*/ 6 w 10221"/>
              <a:gd name="connsiteY4" fmla="*/ 10000 h 10000"/>
              <a:gd name="connsiteX0" fmla="*/ 6 w 10254"/>
              <a:gd name="connsiteY0" fmla="*/ 10000 h 10000"/>
              <a:gd name="connsiteX1" fmla="*/ 0 w 10254"/>
              <a:gd name="connsiteY1" fmla="*/ 0 h 10000"/>
              <a:gd name="connsiteX2" fmla="*/ 10254 w 10254"/>
              <a:gd name="connsiteY2" fmla="*/ 52 h 10000"/>
              <a:gd name="connsiteX3" fmla="*/ 8353 w 10254"/>
              <a:gd name="connsiteY3" fmla="*/ 10000 h 10000"/>
              <a:gd name="connsiteX4" fmla="*/ 6 w 10254"/>
              <a:gd name="connsiteY4" fmla="*/ 10000 h 10000"/>
              <a:gd name="connsiteX0" fmla="*/ 6 w 9857"/>
              <a:gd name="connsiteY0" fmla="*/ 10000 h 10000"/>
              <a:gd name="connsiteX1" fmla="*/ 0 w 9857"/>
              <a:gd name="connsiteY1" fmla="*/ 0 h 10000"/>
              <a:gd name="connsiteX2" fmla="*/ 9857 w 9857"/>
              <a:gd name="connsiteY2" fmla="*/ 117 h 10000"/>
              <a:gd name="connsiteX3" fmla="*/ 8353 w 9857"/>
              <a:gd name="connsiteY3" fmla="*/ 10000 h 10000"/>
              <a:gd name="connsiteX4" fmla="*/ 6 w 9857"/>
              <a:gd name="connsiteY4" fmla="*/ 10000 h 10000"/>
              <a:gd name="connsiteX0" fmla="*/ 6 w 10000"/>
              <a:gd name="connsiteY0" fmla="*/ 10000 h 10131"/>
              <a:gd name="connsiteX1" fmla="*/ 0 w 10000"/>
              <a:gd name="connsiteY1" fmla="*/ 0 h 10131"/>
              <a:gd name="connsiteX2" fmla="*/ 10000 w 10000"/>
              <a:gd name="connsiteY2" fmla="*/ 117 h 10131"/>
              <a:gd name="connsiteX3" fmla="*/ 7970 w 10000"/>
              <a:gd name="connsiteY3" fmla="*/ 10131 h 10131"/>
              <a:gd name="connsiteX4" fmla="*/ 6 w 10000"/>
              <a:gd name="connsiteY4" fmla="*/ 10000 h 10131"/>
              <a:gd name="connsiteX0" fmla="*/ 6 w 9866"/>
              <a:gd name="connsiteY0" fmla="*/ 10000 h 10131"/>
              <a:gd name="connsiteX1" fmla="*/ 0 w 9866"/>
              <a:gd name="connsiteY1" fmla="*/ 0 h 10131"/>
              <a:gd name="connsiteX2" fmla="*/ 9866 w 9866"/>
              <a:gd name="connsiteY2" fmla="*/ 248 h 10131"/>
              <a:gd name="connsiteX3" fmla="*/ 7970 w 9866"/>
              <a:gd name="connsiteY3" fmla="*/ 10131 h 10131"/>
              <a:gd name="connsiteX4" fmla="*/ 6 w 9866"/>
              <a:gd name="connsiteY4" fmla="*/ 10000 h 10131"/>
              <a:gd name="connsiteX0" fmla="*/ 6 w 9938"/>
              <a:gd name="connsiteY0" fmla="*/ 9871 h 10000"/>
              <a:gd name="connsiteX1" fmla="*/ 0 w 9938"/>
              <a:gd name="connsiteY1" fmla="*/ 0 h 10000"/>
              <a:gd name="connsiteX2" fmla="*/ 9938 w 9938"/>
              <a:gd name="connsiteY2" fmla="*/ 112 h 10000"/>
              <a:gd name="connsiteX3" fmla="*/ 8078 w 9938"/>
              <a:gd name="connsiteY3" fmla="*/ 10000 h 10000"/>
              <a:gd name="connsiteX4" fmla="*/ 6 w 9938"/>
              <a:gd name="connsiteY4" fmla="*/ 9871 h 10000"/>
              <a:gd name="connsiteX0" fmla="*/ 6 w 9898"/>
              <a:gd name="connsiteY0" fmla="*/ 9871 h 10000"/>
              <a:gd name="connsiteX1" fmla="*/ 0 w 9898"/>
              <a:gd name="connsiteY1" fmla="*/ 0 h 10000"/>
              <a:gd name="connsiteX2" fmla="*/ 9898 w 9898"/>
              <a:gd name="connsiteY2" fmla="*/ 156 h 10000"/>
              <a:gd name="connsiteX3" fmla="*/ 8128 w 9898"/>
              <a:gd name="connsiteY3" fmla="*/ 10000 h 10000"/>
              <a:gd name="connsiteX4" fmla="*/ 6 w 9898"/>
              <a:gd name="connsiteY4" fmla="*/ 9871 h 10000"/>
              <a:gd name="connsiteX0" fmla="*/ 6 w 10000"/>
              <a:gd name="connsiteY0" fmla="*/ 9871 h 9956"/>
              <a:gd name="connsiteX1" fmla="*/ 0 w 10000"/>
              <a:gd name="connsiteY1" fmla="*/ 0 h 9956"/>
              <a:gd name="connsiteX2" fmla="*/ 10000 w 10000"/>
              <a:gd name="connsiteY2" fmla="*/ 156 h 9956"/>
              <a:gd name="connsiteX3" fmla="*/ 8037 w 10000"/>
              <a:gd name="connsiteY3" fmla="*/ 9956 h 9956"/>
              <a:gd name="connsiteX4" fmla="*/ 6 w 10000"/>
              <a:gd name="connsiteY4" fmla="*/ 9871 h 9956"/>
              <a:gd name="connsiteX0" fmla="*/ 6 w 9952"/>
              <a:gd name="connsiteY0" fmla="*/ 9915 h 10000"/>
              <a:gd name="connsiteX1" fmla="*/ 0 w 9952"/>
              <a:gd name="connsiteY1" fmla="*/ 0 h 10000"/>
              <a:gd name="connsiteX2" fmla="*/ 9952 w 9952"/>
              <a:gd name="connsiteY2" fmla="*/ 157 h 10000"/>
              <a:gd name="connsiteX3" fmla="*/ 8037 w 9952"/>
              <a:gd name="connsiteY3" fmla="*/ 10000 h 10000"/>
              <a:gd name="connsiteX4" fmla="*/ 6 w 9952"/>
              <a:gd name="connsiteY4" fmla="*/ 9915 h 10000"/>
              <a:gd name="connsiteX0" fmla="*/ 6 w 10237"/>
              <a:gd name="connsiteY0" fmla="*/ 9960 h 10045"/>
              <a:gd name="connsiteX1" fmla="*/ 0 w 10237"/>
              <a:gd name="connsiteY1" fmla="*/ 45 h 10045"/>
              <a:gd name="connsiteX2" fmla="*/ 10237 w 10237"/>
              <a:gd name="connsiteY2" fmla="*/ 0 h 10045"/>
              <a:gd name="connsiteX3" fmla="*/ 8076 w 10237"/>
              <a:gd name="connsiteY3" fmla="*/ 10045 h 10045"/>
              <a:gd name="connsiteX4" fmla="*/ 6 w 10237"/>
              <a:gd name="connsiteY4" fmla="*/ 9960 h 1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37" h="10045">
                <a:moveTo>
                  <a:pt x="6" y="9960"/>
                </a:moveTo>
                <a:cubicBezTo>
                  <a:pt x="4" y="6710"/>
                  <a:pt x="2" y="3294"/>
                  <a:pt x="0" y="45"/>
                </a:cubicBezTo>
                <a:lnTo>
                  <a:pt x="10237" y="0"/>
                </a:lnTo>
                <a:lnTo>
                  <a:pt x="8076" y="10045"/>
                </a:lnTo>
                <a:lnTo>
                  <a:pt x="6" y="9960"/>
                </a:lnTo>
                <a:close/>
              </a:path>
            </a:pathLst>
          </a:custGeom>
          <a:solidFill>
            <a:srgbClr val="9B66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r>
              <a:rPr lang="th-TH" dirty="0"/>
              <a:t> </a:t>
            </a:r>
            <a:endParaRPr lang="en-US" dirty="0"/>
          </a:p>
        </p:txBody>
      </p:sp>
      <p:sp>
        <p:nvSpPr>
          <p:cNvPr id="59" name="มนมุมสี่เหลี่ยมผืนผ้าด้านทแยงมุม 14"/>
          <p:cNvSpPr/>
          <p:nvPr/>
        </p:nvSpPr>
        <p:spPr>
          <a:xfrm>
            <a:off x="-367934" y="-20743"/>
            <a:ext cx="3357179" cy="82322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60" name="Picture 2" descr="K:\TSM 3-A\Logo Aksorn\Aksorn Charoen Tat_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8417" y="127000"/>
            <a:ext cx="1910657" cy="58086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สี่เหลี่ยมผืนผ้า 62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rgbClr val="9B66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/>
          </a:p>
        </p:txBody>
      </p:sp>
      <p:sp>
        <p:nvSpPr>
          <p:cNvPr id="64" name="TextBox 24"/>
          <p:cNvSpPr txBox="1"/>
          <p:nvPr/>
        </p:nvSpPr>
        <p:spPr>
          <a:xfrm>
            <a:off x="3933515" y="6602069"/>
            <a:ext cx="5906534" cy="858622"/>
          </a:xfrm>
          <a:prstGeom prst="rect">
            <a:avLst/>
          </a:prstGeom>
          <a:noFill/>
        </p:spPr>
        <p:txBody>
          <a:bodyPr wrap="none" lIns="118799" tIns="59399" rIns="118799" bIns="59399" rtlCol="0">
            <a:spAutoFit/>
          </a:bodyPr>
          <a:lstStyle/>
          <a:p>
            <a:pPr lvl="0" algn="ctr"/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บริษัท อักษรเจริญทัศน์ </a:t>
            </a:r>
            <a:r>
              <a:rPr lang="th-TH" sz="1600" dirty="0" err="1">
                <a:latin typeface="TH Sarabun New" pitchFamily="34" charset="-34"/>
                <a:cs typeface="TH Sarabun New" pitchFamily="34" charset="-34"/>
              </a:rPr>
              <a:t>อจท</a:t>
            </a: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. จำกัด : 142 ถนนตะนาว เขตพระนคร กรุงเทพฯ 10200</a:t>
            </a:r>
          </a:p>
          <a:p>
            <a:pPr lvl="0" algn="ctr"/>
            <a:r>
              <a:rPr lang="en-US" sz="1600" dirty="0" err="1">
                <a:latin typeface="TH Sarabun New" pitchFamily="34" charset="-34"/>
                <a:cs typeface="TH Sarabun New" pitchFamily="34" charset="-34"/>
              </a:rPr>
              <a:t>Aksorn</a:t>
            </a:r>
            <a:r>
              <a:rPr lang="en-US" sz="16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600" dirty="0" err="1">
                <a:latin typeface="TH Sarabun New" pitchFamily="34" charset="-34"/>
                <a:cs typeface="TH Sarabun New" pitchFamily="34" charset="-34"/>
              </a:rPr>
              <a:t>CharoenTat</a:t>
            </a:r>
            <a:r>
              <a:rPr lang="en-US" sz="16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600" dirty="0" err="1">
                <a:latin typeface="TH Sarabun New" pitchFamily="34" charset="-34"/>
                <a:cs typeface="TH Sarabun New" pitchFamily="34" charset="-34"/>
              </a:rPr>
              <a:t>ACT.Co.,Ltd</a:t>
            </a:r>
            <a:r>
              <a:rPr lang="en-US" sz="1600" dirty="0">
                <a:latin typeface="TH Sarabun New" pitchFamily="34" charset="-34"/>
                <a:cs typeface="TH Sarabun New" pitchFamily="34" charset="-34"/>
              </a:rPr>
              <a:t> : 142 </a:t>
            </a:r>
            <a:r>
              <a:rPr lang="en-US" sz="1600" dirty="0" err="1">
                <a:latin typeface="TH Sarabun New" pitchFamily="34" charset="-34"/>
                <a:cs typeface="TH Sarabun New" pitchFamily="34" charset="-34"/>
              </a:rPr>
              <a:t>Tanao</a:t>
            </a:r>
            <a:r>
              <a:rPr lang="en-US" sz="1600" dirty="0">
                <a:latin typeface="TH Sarabun New" pitchFamily="34" charset="-34"/>
                <a:cs typeface="TH Sarabun New" pitchFamily="34" charset="-34"/>
              </a:rPr>
              <a:t> Rd. </a:t>
            </a:r>
            <a:r>
              <a:rPr lang="en-US" sz="1600" dirty="0" err="1">
                <a:latin typeface="TH Sarabun New" pitchFamily="34" charset="-34"/>
                <a:cs typeface="TH Sarabun New" pitchFamily="34" charset="-34"/>
              </a:rPr>
              <a:t>Pranakorn</a:t>
            </a:r>
            <a:r>
              <a:rPr lang="en-US" sz="1600" dirty="0">
                <a:latin typeface="TH Sarabun New" pitchFamily="34" charset="-34"/>
                <a:cs typeface="TH Sarabun New" pitchFamily="34" charset="-34"/>
              </a:rPr>
              <a:t> Bangkok 10200 Thailand</a:t>
            </a:r>
          </a:p>
          <a:p>
            <a:pPr lvl="0" algn="ctr"/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โทรศัพท์ : 02 622 2999  โทรสาร : 02 622 1311-8  </a:t>
            </a:r>
            <a:r>
              <a:rPr lang="en-US" sz="16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webmaster@aksorn.com / www.aksorn.com </a:t>
            </a:r>
          </a:p>
        </p:txBody>
      </p:sp>
      <p:sp>
        <p:nvSpPr>
          <p:cNvPr id="30" name="สี่เหลี่ยมผืนผ้ามุมมน 64">
            <a:hlinkClick r:id="rId4" action="ppaction://hlinkpres?slideindex=1&amp;slidetitle="/>
          </p:cNvPr>
          <p:cNvSpPr/>
          <p:nvPr/>
        </p:nvSpPr>
        <p:spPr>
          <a:xfrm>
            <a:off x="1445181" y="2193216"/>
            <a:ext cx="1895843" cy="38164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9B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r>
              <a:rPr lang="th-TH" sz="2100" b="1" dirty="0">
                <a:solidFill>
                  <a:srgbClr val="9B6600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1</a:t>
            </a:r>
            <a:endParaRPr lang="en-US" sz="2100" b="1" dirty="0">
              <a:solidFill>
                <a:srgbClr val="9B66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57218" y="5469960"/>
            <a:ext cx="3797294" cy="489290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Slide </a:t>
            </a:r>
            <a:r>
              <a:rPr lang="en-GB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PowerPoint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_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สื่อประกอบการสอน</a:t>
            </a:r>
            <a:endParaRPr lang="en-US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3" name="สี่เหลี่ยมผืนผ้ามุมมน 64">
            <a:hlinkClick r:id="rId5" action="ppaction://hlinkpres?slideindex=1&amp;slidetitle="/>
          </p:cNvPr>
          <p:cNvSpPr/>
          <p:nvPr/>
        </p:nvSpPr>
        <p:spPr>
          <a:xfrm>
            <a:off x="3573512" y="2193216"/>
            <a:ext cx="1895843" cy="38164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9B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r>
              <a:rPr lang="th-TH" sz="2100" b="1" dirty="0">
                <a:solidFill>
                  <a:srgbClr val="9B6600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2</a:t>
            </a:r>
            <a:endParaRPr lang="en-US" sz="2100" b="1" dirty="0">
              <a:solidFill>
                <a:srgbClr val="9B66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4" name="สี่เหลี่ยมผืนผ้ามุมมน 64">
            <a:hlinkClick r:id="rId6" action="ppaction://hlinkpres?slideindex=1&amp;slidetitle="/>
          </p:cNvPr>
          <p:cNvSpPr/>
          <p:nvPr/>
        </p:nvSpPr>
        <p:spPr>
          <a:xfrm>
            <a:off x="5701843" y="2193216"/>
            <a:ext cx="1895843" cy="38164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9B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r>
              <a:rPr lang="th-TH" sz="2100" b="1" dirty="0">
                <a:solidFill>
                  <a:srgbClr val="9B6600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3</a:t>
            </a:r>
            <a:endParaRPr lang="en-US" sz="2100" b="1" dirty="0">
              <a:solidFill>
                <a:srgbClr val="9B66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5" name="สี่เหลี่ยมผืนผ้ามุมมน 64">
            <a:hlinkClick r:id="rId7" action="ppaction://hlinkpres?slideindex=1&amp;slidetitle="/>
          </p:cNvPr>
          <p:cNvSpPr/>
          <p:nvPr/>
        </p:nvSpPr>
        <p:spPr>
          <a:xfrm>
            <a:off x="7830174" y="2193216"/>
            <a:ext cx="1895843" cy="38164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9B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r>
              <a:rPr lang="th-TH" sz="2100" b="1" dirty="0">
                <a:solidFill>
                  <a:srgbClr val="9B6600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4</a:t>
            </a:r>
            <a:endParaRPr lang="en-US" sz="2100" b="1" dirty="0">
              <a:solidFill>
                <a:srgbClr val="9B66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6" name="สี่เหลี่ยมผืนผ้ามุมมน 64">
            <a:hlinkClick r:id="rId8" action="ppaction://hlinkpres?slideindex=1&amp;slidetitle="/>
          </p:cNvPr>
          <p:cNvSpPr/>
          <p:nvPr/>
        </p:nvSpPr>
        <p:spPr>
          <a:xfrm>
            <a:off x="10006005" y="2193216"/>
            <a:ext cx="1895843" cy="38164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9B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r>
              <a:rPr lang="th-TH" sz="2100" b="1" dirty="0">
                <a:solidFill>
                  <a:srgbClr val="9B6600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5</a:t>
            </a:r>
            <a:endParaRPr lang="en-US" sz="2100" b="1" dirty="0">
              <a:solidFill>
                <a:srgbClr val="9B66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37" name="Picture 4">
            <a:hlinkClick r:id="rId9" action="ppaction://hlinkfile"/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4662" y="3845871"/>
            <a:ext cx="1762407" cy="1762407"/>
          </a:xfrm>
          <a:prstGeom prst="rect">
            <a:avLst/>
          </a:prstGeom>
        </p:spPr>
      </p:pic>
      <p:sp>
        <p:nvSpPr>
          <p:cNvPr id="38" name="สี่เหลี่ยมผืนผ้ามุมมน 64">
            <a:hlinkClick r:id="rId11" action="ppaction://hlinkpres?slideindex=1&amp;slidetitle="/>
          </p:cNvPr>
          <p:cNvSpPr/>
          <p:nvPr/>
        </p:nvSpPr>
        <p:spPr>
          <a:xfrm>
            <a:off x="1452462" y="2727261"/>
            <a:ext cx="1895843" cy="38164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9B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r>
              <a:rPr lang="th-TH" sz="2100" b="1" dirty="0">
                <a:solidFill>
                  <a:srgbClr val="9B6600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6</a:t>
            </a:r>
            <a:endParaRPr lang="en-US" sz="2100" b="1" dirty="0">
              <a:solidFill>
                <a:srgbClr val="9B66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9" name="สี่เหลี่ยมผืนผ้ามุมมน 64">
            <a:hlinkClick r:id="rId12" action="ppaction://hlinkpres?slideindex=1&amp;slidetitle="/>
          </p:cNvPr>
          <p:cNvSpPr/>
          <p:nvPr/>
        </p:nvSpPr>
        <p:spPr>
          <a:xfrm>
            <a:off x="3580793" y="2727261"/>
            <a:ext cx="1895843" cy="38164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9B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r>
              <a:rPr lang="th-TH" sz="2100" b="1" dirty="0">
                <a:solidFill>
                  <a:srgbClr val="9B6600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7</a:t>
            </a:r>
            <a:endParaRPr lang="en-US" sz="2100" b="1" dirty="0">
              <a:solidFill>
                <a:srgbClr val="9B66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0" name="สี่เหลี่ยมผืนผ้ามุมมน 64">
            <a:hlinkClick r:id="rId13" action="ppaction://hlinkpres?slideindex=1&amp;slidetitle="/>
          </p:cNvPr>
          <p:cNvSpPr/>
          <p:nvPr/>
        </p:nvSpPr>
        <p:spPr>
          <a:xfrm>
            <a:off x="5709124" y="2727261"/>
            <a:ext cx="1895843" cy="38164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9B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r>
              <a:rPr lang="th-TH" sz="2100" b="1" dirty="0">
                <a:solidFill>
                  <a:srgbClr val="9B6600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8</a:t>
            </a:r>
            <a:endParaRPr lang="en-US" sz="2100" b="1" dirty="0">
              <a:solidFill>
                <a:srgbClr val="9B66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1" name="สี่เหลี่ยมผืนผ้ามุมมน 64">
            <a:hlinkClick r:id="rId14" action="ppaction://hlinkpres?slideindex=1&amp;slidetitle="/>
          </p:cNvPr>
          <p:cNvSpPr/>
          <p:nvPr/>
        </p:nvSpPr>
        <p:spPr>
          <a:xfrm>
            <a:off x="7837455" y="2727261"/>
            <a:ext cx="1895843" cy="38164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9B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r>
              <a:rPr lang="th-TH" sz="2100" b="1" dirty="0">
                <a:solidFill>
                  <a:srgbClr val="9B6600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9</a:t>
            </a:r>
            <a:endParaRPr lang="en-US" sz="2100" b="1" dirty="0">
              <a:solidFill>
                <a:srgbClr val="9B66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2" name="สี่เหลี่ยมผืนผ้ามุมมน 64">
            <a:hlinkClick r:id="rId15" action="ppaction://hlinkpres?slideindex=1&amp;slidetitle="/>
          </p:cNvPr>
          <p:cNvSpPr/>
          <p:nvPr/>
        </p:nvSpPr>
        <p:spPr>
          <a:xfrm>
            <a:off x="10013286" y="2727261"/>
            <a:ext cx="1895843" cy="381645"/>
          </a:xfrm>
          <a:prstGeom prst="roundRect">
            <a:avLst/>
          </a:prstGeom>
          <a:solidFill>
            <a:srgbClr val="9B660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r>
              <a:rPr lang="th-TH" sz="21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10</a:t>
            </a:r>
            <a:endParaRPr lang="en-US" sz="21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9" name="สี่เหลี่ยมผืนผ้ามุมมน 64">
            <a:hlinkClick r:id="rId16" action="ppaction://hlinkpres?slideindex=1&amp;slidetitle="/>
          </p:cNvPr>
          <p:cNvSpPr/>
          <p:nvPr/>
        </p:nvSpPr>
        <p:spPr>
          <a:xfrm>
            <a:off x="3584145" y="3277594"/>
            <a:ext cx="1895843" cy="38164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9B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r>
              <a:rPr lang="th-TH" sz="2100" b="1" dirty="0">
                <a:solidFill>
                  <a:srgbClr val="9B6600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11</a:t>
            </a:r>
            <a:endParaRPr lang="en-US" sz="2100" b="1" dirty="0">
              <a:solidFill>
                <a:srgbClr val="9B66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0" name="สี่เหลี่ยมผืนผ้ามุมมน 64">
            <a:hlinkClick r:id="rId17" action="ppaction://hlinkpres?slideindex=1&amp;slidetitle="/>
          </p:cNvPr>
          <p:cNvSpPr/>
          <p:nvPr/>
        </p:nvSpPr>
        <p:spPr>
          <a:xfrm>
            <a:off x="5712476" y="3277594"/>
            <a:ext cx="1895843" cy="38164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9B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r>
              <a:rPr lang="th-TH" sz="2100" b="1" dirty="0">
                <a:solidFill>
                  <a:srgbClr val="9B6600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12</a:t>
            </a:r>
            <a:endParaRPr lang="en-US" sz="2100" b="1" dirty="0">
              <a:solidFill>
                <a:srgbClr val="9B66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1" name="สี่เหลี่ยมผืนผ้ามุมมน 50">
            <a:hlinkClick r:id="rId18" action="ppaction://hlinkpres?slideindex=1&amp;slidetitle="/>
          </p:cNvPr>
          <p:cNvSpPr/>
          <p:nvPr/>
        </p:nvSpPr>
        <p:spPr>
          <a:xfrm>
            <a:off x="7840807" y="3277594"/>
            <a:ext cx="1895843" cy="38164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9B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r>
              <a:rPr lang="th-TH" sz="2100" b="1" dirty="0">
                <a:solidFill>
                  <a:srgbClr val="9B6600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13</a:t>
            </a:r>
            <a:endParaRPr lang="en-US" sz="2100" b="1" dirty="0">
              <a:solidFill>
                <a:srgbClr val="9B66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2" name="Rounded Rectangle 95"/>
          <p:cNvSpPr/>
          <p:nvPr/>
        </p:nvSpPr>
        <p:spPr>
          <a:xfrm>
            <a:off x="5343525" y="149798"/>
            <a:ext cx="7677685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8748098" y="1442689"/>
            <a:ext cx="4174823" cy="42773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กลุ่มสาระการเรียนรู้สังคมศึกษา ศาสนา และวัฒนธรรม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74522" y="131825"/>
            <a:ext cx="74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6000" b="1" dirty="0">
                <a:solidFill>
                  <a:srgbClr val="9B66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สังคมศึกษา ศาสนา และวัฒนธรรม</a:t>
            </a:r>
            <a:endParaRPr lang="en-US" sz="6000" b="1" dirty="0">
              <a:solidFill>
                <a:srgbClr val="9AD52F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550796" y="915435"/>
            <a:ext cx="3384000" cy="581623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ชั้นมัธยมศึกษาปีที่ 2</a:t>
            </a:r>
            <a:endParaRPr lang="en-US" sz="3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01653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3428921" cy="7444428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545473" y="976771"/>
            <a:ext cx="8337270" cy="3206423"/>
          </a:xfrm>
          <a:prstGeom prst="roundRect">
            <a:avLst>
              <a:gd name="adj" fmla="val 15129"/>
            </a:avLst>
          </a:prstGeom>
          <a:solidFill>
            <a:srgbClr val="9966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sp>
        <p:nvSpPr>
          <p:cNvPr id="109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9B66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5" name="Round Same Side Corner Rectangle 34"/>
          <p:cNvSpPr/>
          <p:nvPr/>
        </p:nvSpPr>
        <p:spPr>
          <a:xfrm>
            <a:off x="6015372" y="543554"/>
            <a:ext cx="1160856" cy="42530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ข้อดี</a:t>
            </a:r>
            <a:endParaRPr lang="en-US" sz="32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4114034" y="4316575"/>
            <a:ext cx="8775319" cy="2901515"/>
          </a:xfrm>
          <a:prstGeom prst="roundRect">
            <a:avLst>
              <a:gd name="adj" fmla="val 15129"/>
            </a:avLst>
          </a:prstGeom>
          <a:solidFill>
            <a:srgbClr val="D2428A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 Same Side Corner Rectangle 51"/>
          <p:cNvSpPr/>
          <p:nvPr/>
        </p:nvSpPr>
        <p:spPr>
          <a:xfrm>
            <a:off x="10760861" y="3923796"/>
            <a:ext cx="1160856" cy="42530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24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ข้อเสีย</a:t>
            </a:r>
            <a:endParaRPr lang="en-US" sz="32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67065" y="1061520"/>
            <a:ext cx="2789289" cy="2916652"/>
            <a:chOff x="567065" y="1061520"/>
            <a:chExt cx="2789289" cy="2916652"/>
          </a:xfrm>
        </p:grpSpPr>
        <p:sp>
          <p:nvSpPr>
            <p:cNvPr id="7" name="Oval 6"/>
            <p:cNvSpPr/>
            <p:nvPr/>
          </p:nvSpPr>
          <p:spPr>
            <a:xfrm>
              <a:off x="1228062" y="1061520"/>
              <a:ext cx="1467293" cy="14566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67065" y="1086662"/>
              <a:ext cx="2789289" cy="2891510"/>
              <a:chOff x="567065" y="279672"/>
              <a:chExt cx="2789289" cy="289151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710657" y="1592928"/>
                <a:ext cx="372140" cy="350874"/>
              </a:xfrm>
              <a:prstGeom prst="ellipse">
                <a:avLst/>
              </a:prstGeom>
              <a:solidFill>
                <a:srgbClr val="99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TH Sarabun New" pitchFamily="34" charset="-34"/>
                    <a:cs typeface="TH Sarabun New" pitchFamily="34" charset="-34"/>
                  </a:rPr>
                  <a:t>1</a:t>
                </a:r>
                <a:endParaRPr lang="en-US" sz="28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567065" y="1970853"/>
                <a:ext cx="278928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400" b="1" dirty="0">
                    <a:latin typeface="TH Sarabun New" pitchFamily="34" charset="-34"/>
                    <a:cs typeface="TH Sarabun New" pitchFamily="34" charset="-34"/>
                  </a:rPr>
                  <a:t>มีความคล่องตัวในการดำเนินงาน สามารถปรับตัวได้ตามสภาพเศรษฐกิจ</a:t>
                </a:r>
                <a:endParaRPr lang="en-US" sz="2400" b="1" dirty="0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>
                            <a14:foregroundMark x1="40234" y1="36394" x2="47371" y2="46299"/>
                            <a14:foregroundMark x1="46786" y1="32777" x2="50710" y2="42126"/>
                            <a14:foregroundMark x1="45952" y1="52309" x2="47245" y2="64719"/>
                            <a14:foregroundMark x1="42362" y1="54869" x2="40484" y2="70451"/>
                            <a14:foregroundMark x1="40818" y1="74124" x2="42028" y2="77629"/>
                            <a14:foregroundMark x1="44741" y1="73456" x2="51336" y2="68392"/>
                            <a14:foregroundMark x1="50125" y1="70952" x2="47621" y2="7551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1951" y="279672"/>
                <a:ext cx="1937322" cy="1452992"/>
              </a:xfrm>
              <a:prstGeom prst="rect">
                <a:avLst/>
              </a:prstGeom>
            </p:spPr>
          </p:pic>
        </p:grpSp>
      </p:grpSp>
      <p:grpSp>
        <p:nvGrpSpPr>
          <p:cNvPr id="16" name="Group 15"/>
          <p:cNvGrpSpPr/>
          <p:nvPr/>
        </p:nvGrpSpPr>
        <p:grpSpPr>
          <a:xfrm>
            <a:off x="3240867" y="1088205"/>
            <a:ext cx="1666811" cy="2885684"/>
            <a:chOff x="2866373" y="1101574"/>
            <a:chExt cx="1666811" cy="2885684"/>
          </a:xfrm>
        </p:grpSpPr>
        <p:sp>
          <p:nvSpPr>
            <p:cNvPr id="26" name="Oval 25"/>
            <p:cNvSpPr/>
            <p:nvPr/>
          </p:nvSpPr>
          <p:spPr>
            <a:xfrm>
              <a:off x="2963281" y="1101574"/>
              <a:ext cx="1467293" cy="14566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512159" y="2343491"/>
              <a:ext cx="372140" cy="350874"/>
            </a:xfrm>
            <a:prstGeom prst="ellipse">
              <a:avLst/>
            </a:prstGeom>
            <a:solidFill>
              <a:srgbClr val="99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2</a:t>
              </a:r>
              <a:endParaRPr lang="en-US" sz="28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866373" y="2786929"/>
              <a:ext cx="16668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เอกชนมีการแข่งขันกัน สินค้าจึงมีคุณภาพ</a:t>
              </a:r>
              <a:endParaRPr lang="en-US" sz="2400" b="1" dirty="0"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0669" y="1274287"/>
              <a:ext cx="992515" cy="992515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6887650" y="1109953"/>
            <a:ext cx="1736520" cy="2821940"/>
            <a:chOff x="6513156" y="1123322"/>
            <a:chExt cx="1736520" cy="2821940"/>
          </a:xfrm>
        </p:grpSpPr>
        <p:sp>
          <p:nvSpPr>
            <p:cNvPr id="28" name="Oval 27"/>
            <p:cNvSpPr/>
            <p:nvPr/>
          </p:nvSpPr>
          <p:spPr>
            <a:xfrm>
              <a:off x="6557743" y="1123322"/>
              <a:ext cx="1467293" cy="14566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127216" y="2358358"/>
              <a:ext cx="372140" cy="350874"/>
            </a:xfrm>
            <a:prstGeom prst="ellipse">
              <a:avLst/>
            </a:prstGeom>
            <a:solidFill>
              <a:srgbClr val="99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4</a:t>
              </a:r>
              <a:endParaRPr lang="en-US" sz="28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513156" y="2744933"/>
              <a:ext cx="17365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ประชาชน</a:t>
              </a:r>
              <a:br>
                <a:rPr lang="en-GB" sz="2400" b="1" dirty="0">
                  <a:latin typeface="TH Sarabun New" pitchFamily="34" charset="-34"/>
                  <a:cs typeface="TH Sarabun New" pitchFamily="34" charset="-34"/>
                </a:rPr>
              </a:br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มีเสรีภาพในการประกอบอาชีพ</a:t>
              </a:r>
              <a:endParaRPr lang="en-US" sz="2400" b="1" dirty="0"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57743" y="1225700"/>
              <a:ext cx="1421012" cy="1168359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4343940" y="4412928"/>
            <a:ext cx="1992198" cy="2534540"/>
            <a:chOff x="5207536" y="4466348"/>
            <a:chExt cx="1992198" cy="2534540"/>
          </a:xfrm>
        </p:grpSpPr>
        <p:sp>
          <p:nvSpPr>
            <p:cNvPr id="46" name="Oval 45"/>
            <p:cNvSpPr/>
            <p:nvPr/>
          </p:nvSpPr>
          <p:spPr>
            <a:xfrm>
              <a:off x="5434544" y="4466348"/>
              <a:ext cx="1467293" cy="1456660"/>
            </a:xfrm>
            <a:prstGeom prst="ellipse">
              <a:avLst/>
            </a:prstGeom>
            <a:solidFill>
              <a:srgbClr val="46C8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5962824" y="5766123"/>
              <a:ext cx="372140" cy="350874"/>
            </a:xfrm>
            <a:prstGeom prst="ellipse">
              <a:avLst/>
            </a:prstGeom>
            <a:solidFill>
              <a:srgbClr val="D242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1</a:t>
              </a:r>
              <a:endParaRPr lang="en-US" sz="28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207536" y="6169891"/>
              <a:ext cx="19921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การบริหารจัดการของรัฐบาลไม่แน่นอน</a:t>
              </a:r>
              <a:endParaRPr lang="en-US" sz="2400" b="1" dirty="0"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89873" l="0" r="97205">
                          <a14:foregroundMark x1="50311" y1="23101" x2="57453" y2="44937"/>
                          <a14:foregroundMark x1="52174" y1="45570" x2="33540" y2="35759"/>
                          <a14:foregroundMark x1="55590" y1="44937" x2="65528" y2="47468"/>
                          <a14:foregroundMark x1="51242" y1="40190" x2="51242" y2="40190"/>
                          <a14:foregroundMark x1="29814" y1="19620" x2="29814" y2="12342"/>
                          <a14:foregroundMark x1="31677" y1="32278" x2="31677" y2="19620"/>
                          <a14:foregroundMark x1="51553" y1="37025" x2="50000" y2="36076"/>
                          <a14:foregroundMark x1="55590" y1="45570" x2="52484" y2="49051"/>
                          <a14:foregroundMark x1="48447" y1="16456" x2="58696" y2="151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79711" y="4605740"/>
              <a:ext cx="1338366" cy="131522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009222" y="4452427"/>
            <a:ext cx="3225281" cy="2816442"/>
            <a:chOff x="6009222" y="4452427"/>
            <a:chExt cx="3225281" cy="2816442"/>
          </a:xfrm>
        </p:grpSpPr>
        <p:sp>
          <p:nvSpPr>
            <p:cNvPr id="47" name="Oval 46"/>
            <p:cNvSpPr/>
            <p:nvPr/>
          </p:nvSpPr>
          <p:spPr>
            <a:xfrm>
              <a:off x="6888215" y="4452427"/>
              <a:ext cx="1467293" cy="1456660"/>
            </a:xfrm>
            <a:prstGeom prst="ellipse">
              <a:avLst/>
            </a:prstGeom>
            <a:solidFill>
              <a:srgbClr val="46C8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7435792" y="5733650"/>
              <a:ext cx="372140" cy="350874"/>
            </a:xfrm>
            <a:prstGeom prst="ellipse">
              <a:avLst/>
            </a:prstGeom>
            <a:solidFill>
              <a:srgbClr val="D242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2</a:t>
              </a:r>
              <a:endParaRPr lang="en-US" sz="28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009222" y="6068540"/>
              <a:ext cx="322528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การบริหารจัดการของรัฐ</a:t>
              </a:r>
              <a:br>
                <a:rPr lang="th-TH" sz="2400" b="1" dirty="0">
                  <a:latin typeface="TH Sarabun New" pitchFamily="34" charset="-34"/>
                  <a:cs typeface="TH Sarabun New" pitchFamily="34" charset="-34"/>
                </a:rPr>
              </a:br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ในกิจการอุตสาหกรรม</a:t>
              </a:r>
              <a:br>
                <a:rPr lang="en-GB" sz="2400" b="1" dirty="0">
                  <a:latin typeface="TH Sarabun New" pitchFamily="34" charset="-34"/>
                  <a:cs typeface="TH Sarabun New" pitchFamily="34" charset="-34"/>
                </a:rPr>
              </a:br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บางประเภทยังขาดประสิทธิภาพ</a:t>
              </a:r>
              <a:endParaRPr lang="en-US" sz="2400" b="1" dirty="0"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099" name="Picture 3" descr="C:\Users\patchanok.nit\Documents\humanpictos.pn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8844" y="4709448"/>
              <a:ext cx="906033" cy="90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8924602" y="4440218"/>
            <a:ext cx="1914312" cy="2471872"/>
            <a:chOff x="8942119" y="4451039"/>
            <a:chExt cx="1914312" cy="2471872"/>
          </a:xfrm>
        </p:grpSpPr>
        <p:sp>
          <p:nvSpPr>
            <p:cNvPr id="48" name="Oval 47"/>
            <p:cNvSpPr/>
            <p:nvPr/>
          </p:nvSpPr>
          <p:spPr>
            <a:xfrm>
              <a:off x="9130002" y="4451039"/>
              <a:ext cx="1467293" cy="1456660"/>
            </a:xfrm>
            <a:prstGeom prst="ellipse">
              <a:avLst/>
            </a:prstGeom>
            <a:solidFill>
              <a:srgbClr val="46C8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9677579" y="5713662"/>
              <a:ext cx="372140" cy="350874"/>
            </a:xfrm>
            <a:prstGeom prst="ellipse">
              <a:avLst/>
            </a:prstGeom>
            <a:solidFill>
              <a:srgbClr val="D242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3</a:t>
              </a:r>
              <a:endParaRPr lang="en-US" sz="28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942119" y="6091914"/>
              <a:ext cx="19143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แรงจูงใจสำหรับเอกชนยังมีไม่มากพอ</a:t>
              </a:r>
              <a:endParaRPr lang="en-US" sz="2400" b="1" dirty="0"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19227" y="4764226"/>
              <a:ext cx="888844" cy="888844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0909415" y="4412928"/>
            <a:ext cx="1888173" cy="2841116"/>
            <a:chOff x="10912033" y="4412928"/>
            <a:chExt cx="1888173" cy="2841116"/>
          </a:xfrm>
        </p:grpSpPr>
        <p:sp>
          <p:nvSpPr>
            <p:cNvPr id="53" name="Oval 52"/>
            <p:cNvSpPr/>
            <p:nvPr/>
          </p:nvSpPr>
          <p:spPr>
            <a:xfrm>
              <a:off x="11107732" y="4412928"/>
              <a:ext cx="1467293" cy="1456660"/>
            </a:xfrm>
            <a:prstGeom prst="ellipse">
              <a:avLst/>
            </a:prstGeom>
            <a:solidFill>
              <a:srgbClr val="46C8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11652690" y="5660290"/>
              <a:ext cx="372140" cy="350874"/>
            </a:xfrm>
            <a:prstGeom prst="ellipse">
              <a:avLst/>
            </a:prstGeom>
            <a:solidFill>
              <a:srgbClr val="D242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4</a:t>
              </a:r>
              <a:endParaRPr lang="en-US" sz="28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0912033" y="6053715"/>
              <a:ext cx="18881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มีความเสี่ยงจากความไม่แน่นอนของนโยบายรัฐ</a:t>
              </a:r>
              <a:endParaRPr lang="en-US" sz="2400" b="1" dirty="0"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4540" y="4552320"/>
              <a:ext cx="1063161" cy="1063161"/>
            </a:xfrm>
            <a:prstGeom prst="rect">
              <a:avLst/>
            </a:prstGeom>
          </p:spPr>
        </p:pic>
      </p:grpSp>
      <p:sp>
        <p:nvSpPr>
          <p:cNvPr id="61" name="Rounded Rectangle 60"/>
          <p:cNvSpPr/>
          <p:nvPr/>
        </p:nvSpPr>
        <p:spPr>
          <a:xfrm>
            <a:off x="508140" y="156092"/>
            <a:ext cx="3009860" cy="628717"/>
          </a:xfrm>
          <a:prstGeom prst="roundRect">
            <a:avLst/>
          </a:prstGeom>
          <a:solidFill>
            <a:srgbClr val="FEB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2" name="TextBox 61"/>
          <p:cNvSpPr txBox="1"/>
          <p:nvPr/>
        </p:nvSpPr>
        <p:spPr>
          <a:xfrm>
            <a:off x="541676" y="201700"/>
            <a:ext cx="3009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 New" pitchFamily="34" charset="-34"/>
                <a:cs typeface="TH Sarabun New" pitchFamily="34" charset="-34"/>
              </a:rPr>
              <a:t>ระบบเศรษฐกิจแบบผสม</a:t>
            </a:r>
          </a:p>
        </p:txBody>
      </p:sp>
      <p:sp>
        <p:nvSpPr>
          <p:cNvPr id="65" name="Pentagon 64"/>
          <p:cNvSpPr/>
          <p:nvPr/>
        </p:nvSpPr>
        <p:spPr>
          <a:xfrm>
            <a:off x="-1213" y="192735"/>
            <a:ext cx="433692" cy="561753"/>
          </a:xfrm>
          <a:prstGeom prst="homePlate">
            <a:avLst/>
          </a:prstGeom>
          <a:solidFill>
            <a:srgbClr val="9B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3" name="Group 2"/>
          <p:cNvGrpSpPr/>
          <p:nvPr/>
        </p:nvGrpSpPr>
        <p:grpSpPr>
          <a:xfrm>
            <a:off x="4941718" y="1125404"/>
            <a:ext cx="1943314" cy="2824384"/>
            <a:chOff x="4567224" y="1138773"/>
            <a:chExt cx="1943314" cy="2824384"/>
          </a:xfrm>
        </p:grpSpPr>
        <p:sp>
          <p:nvSpPr>
            <p:cNvPr id="56" name="TextBox 55"/>
            <p:cNvSpPr txBox="1"/>
            <p:nvPr/>
          </p:nvSpPr>
          <p:spPr>
            <a:xfrm>
              <a:off x="4567224" y="2762828"/>
              <a:ext cx="19433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ประชาชนสามารถเข้าถึงบริการต่าง ๆของรัฐได้</a:t>
              </a:r>
              <a:endParaRPr lang="en-US" sz="2400" b="1" dirty="0"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39285" y="1138773"/>
              <a:ext cx="1599192" cy="1606160"/>
            </a:xfrm>
            <a:prstGeom prst="rect">
              <a:avLst/>
            </a:prstGeom>
          </p:spPr>
        </p:pic>
      </p:grpSp>
      <p:pic>
        <p:nvPicPr>
          <p:cNvPr id="68" name="รูปภาพ 119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89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3322299" cy="7480697"/>
          </a:xfrm>
          <a:prstGeom prst="rect">
            <a:avLst/>
          </a:prstGeom>
        </p:spPr>
      </p:pic>
      <p:sp>
        <p:nvSpPr>
          <p:cNvPr id="19" name="Snip Diagonal Corner Rectangle 18"/>
          <p:cNvSpPr/>
          <p:nvPr/>
        </p:nvSpPr>
        <p:spPr>
          <a:xfrm>
            <a:off x="867384" y="980701"/>
            <a:ext cx="4715190" cy="634021"/>
          </a:xfrm>
          <a:prstGeom prst="snip2DiagRect">
            <a:avLst>
              <a:gd name="adj1" fmla="val 0"/>
              <a:gd name="adj2" fmla="val 3001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sp>
        <p:nvSpPr>
          <p:cNvPr id="109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9B66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3958" y="364988"/>
            <a:ext cx="3464196" cy="2309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4833162" y="2769987"/>
            <a:ext cx="3560999" cy="2493189"/>
            <a:chOff x="4833162" y="2769987"/>
            <a:chExt cx="3560999" cy="2493189"/>
          </a:xfrm>
        </p:grpSpPr>
        <p:sp>
          <p:nvSpPr>
            <p:cNvPr id="4" name="Rounded Rectangle 3"/>
            <p:cNvSpPr/>
            <p:nvPr/>
          </p:nvSpPr>
          <p:spPr>
            <a:xfrm>
              <a:off x="4833162" y="2805072"/>
              <a:ext cx="3560999" cy="2381250"/>
            </a:xfrm>
            <a:prstGeom prst="round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80653" y="3970514"/>
              <a:ext cx="3466021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600" b="1" dirty="0">
                  <a:latin typeface="TH Sarabun New" pitchFamily="34" charset="-34"/>
                  <a:cs typeface="TH Sarabun New" pitchFamily="34" charset="-34"/>
                </a:rPr>
                <a:t>การพึ่งพาทางการค้าในภูมิภาคเอเชีย มีความสะดวกมากขึ้นและมีกำแพงภาษีลดลง</a:t>
              </a:r>
              <a:endParaRPr lang="en-US" sz="2600" b="1" dirty="0"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6152" name="Picture 8" descr="à¸à¸¥à¸à¸²à¸£à¸à¹à¸à¸«à¸²à¸£à¸¹à¸à¸ à¸²à¸à¸ªà¸³à¸«à¸£à¸±à¸ tax vector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2581" y="2769987"/>
              <a:ext cx="1317135" cy="1317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867384" y="2861412"/>
            <a:ext cx="3560999" cy="2381250"/>
            <a:chOff x="867384" y="2861412"/>
            <a:chExt cx="3560999" cy="2381250"/>
          </a:xfrm>
        </p:grpSpPr>
        <p:sp>
          <p:nvSpPr>
            <p:cNvPr id="39" name="Rounded Rectangle 38"/>
            <p:cNvSpPr/>
            <p:nvPr/>
          </p:nvSpPr>
          <p:spPr>
            <a:xfrm>
              <a:off x="867384" y="2861412"/>
              <a:ext cx="3560999" cy="2381250"/>
            </a:xfrm>
            <a:prstGeom prst="round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14877" y="4186486"/>
              <a:ext cx="346602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600" b="1" dirty="0">
                  <a:latin typeface="TH Sarabun New" pitchFamily="34" charset="-34"/>
                  <a:cs typeface="TH Sarabun New" pitchFamily="34" charset="-34"/>
                </a:rPr>
                <a:t>มีการเปิดเสรีการค้าและการลงทุน</a:t>
              </a:r>
              <a:br>
                <a:rPr lang="en-GB" sz="2600" b="1" dirty="0">
                  <a:latin typeface="TH Sarabun New" pitchFamily="34" charset="-34"/>
                  <a:cs typeface="TH Sarabun New" pitchFamily="34" charset="-34"/>
                </a:rPr>
              </a:br>
              <a:r>
                <a:rPr lang="th-TH" sz="2600" b="1" dirty="0">
                  <a:latin typeface="TH Sarabun New" pitchFamily="34" charset="-34"/>
                  <a:cs typeface="TH Sarabun New" pitchFamily="34" charset="-34"/>
                </a:rPr>
                <a:t>ในกลุ่มอาเซียน และประเทศอื่นๆ</a:t>
              </a:r>
              <a:endParaRPr lang="en-US" sz="2600" b="1" dirty="0"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4161" y="2995884"/>
              <a:ext cx="1185217" cy="1185217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8843046" y="2861412"/>
            <a:ext cx="3560999" cy="2381250"/>
            <a:chOff x="8843046" y="2861412"/>
            <a:chExt cx="3560999" cy="2381250"/>
          </a:xfrm>
        </p:grpSpPr>
        <p:sp>
          <p:nvSpPr>
            <p:cNvPr id="40" name="Rounded Rectangle 39"/>
            <p:cNvSpPr/>
            <p:nvPr/>
          </p:nvSpPr>
          <p:spPr>
            <a:xfrm>
              <a:off x="8843046" y="2861412"/>
              <a:ext cx="3560999" cy="2381250"/>
            </a:xfrm>
            <a:prstGeom prst="round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890536" y="4182345"/>
              <a:ext cx="346602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600" b="1" dirty="0">
                  <a:latin typeface="TH Sarabun New" pitchFamily="34" charset="-34"/>
                  <a:cs typeface="TH Sarabun New" pitchFamily="34" charset="-34"/>
                </a:rPr>
                <a:t>มีลักษณะเป็นการค้าภายในอุตสาหกรรมเดียวกันมากขึ้น</a:t>
              </a:r>
              <a:endParaRPr lang="en-US" sz="2600" b="1" dirty="0"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17256" y="2969765"/>
              <a:ext cx="1212580" cy="121258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967661" y="5527236"/>
            <a:ext cx="11295571" cy="1431441"/>
            <a:chOff x="967661" y="5527236"/>
            <a:chExt cx="11295571" cy="1431441"/>
          </a:xfrm>
        </p:grpSpPr>
        <p:sp>
          <p:nvSpPr>
            <p:cNvPr id="41" name="Rounded Rectangle 40"/>
            <p:cNvSpPr/>
            <p:nvPr/>
          </p:nvSpPr>
          <p:spPr>
            <a:xfrm>
              <a:off x="967661" y="5527236"/>
              <a:ext cx="11295571" cy="1359771"/>
            </a:xfrm>
            <a:prstGeom prst="round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44952" y="5573682"/>
              <a:ext cx="1101828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TH Sarabun New" pitchFamily="34" charset="-34"/>
                  <a:cs typeface="TH Sarabun New" pitchFamily="34" charset="-34"/>
                </a:rPr>
                <a:t>ผลกระทบของการพึ่งพาทางเศรษฐกิจ</a:t>
              </a:r>
            </a:p>
            <a:p>
              <a:pPr marL="457200" indent="-457200">
                <a:buFont typeface="Arial" pitchFamily="34" charset="0"/>
                <a:buChar char="•"/>
              </a:pPr>
              <a:r>
                <a:rPr lang="th-TH" sz="2800" dirty="0">
                  <a:latin typeface="TH Sarabun New" pitchFamily="34" charset="-34"/>
                  <a:cs typeface="TH Sarabun New" pitchFamily="34" charset="-34"/>
                </a:rPr>
                <a:t>ในกรณีที่ประเทศมหาอำนาจทางเศรษฐกิจประสบวิกฤติทางเศรษฐกิจ ย่อมส่งผลกระทบต่อประเทศอื่น ๆ</a:t>
              </a:r>
              <a:r>
                <a:rPr lang="en-GB" sz="2800" dirty="0">
                  <a:latin typeface="TH Sarabun New" pitchFamily="34" charset="-34"/>
                  <a:cs typeface="TH Sarabun New" pitchFamily="34" charset="-34"/>
                </a:rPr>
                <a:t> </a:t>
              </a:r>
              <a:r>
                <a:rPr lang="th-TH" sz="2800" dirty="0">
                  <a:latin typeface="TH Sarabun New" pitchFamily="34" charset="-34"/>
                  <a:cs typeface="TH Sarabun New" pitchFamily="34" charset="-34"/>
                </a:rPr>
                <a:t>ด้วย</a:t>
              </a:r>
            </a:p>
            <a:p>
              <a:pPr marL="457200" indent="-457200">
                <a:buFont typeface="Arial" pitchFamily="34" charset="0"/>
                <a:buChar char="•"/>
              </a:pPr>
              <a:r>
                <a:rPr lang="th-TH" sz="2800" dirty="0">
                  <a:latin typeface="TH Sarabun New" pitchFamily="34" charset="-34"/>
                  <a:cs typeface="TH Sarabun New" pitchFamily="34" charset="-34"/>
                </a:rPr>
                <a:t>เมื่อประเทศมหาอำนาจทางเศรษฐกิจปรับราคาสินค้าขึ้น ก็ส่งผลให้ราคาสินค้าของประเทศอื่น ๆ สูงตามไปด้วย</a:t>
              </a:r>
              <a:endParaRPr lang="en-US" sz="2800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083524" y="1932353"/>
            <a:ext cx="663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/>
              <a:t>ลักษณะการพึ่งพาทางเศรษฐกิจในภูมิภาคเอเชีย</a:t>
            </a:r>
            <a:endParaRPr lang="en-US" b="1" dirty="0"/>
          </a:p>
        </p:txBody>
      </p:sp>
      <p:sp>
        <p:nvSpPr>
          <p:cNvPr id="18" name="Chevron 17"/>
          <p:cNvSpPr/>
          <p:nvPr/>
        </p:nvSpPr>
        <p:spPr>
          <a:xfrm>
            <a:off x="745100" y="1993439"/>
            <a:ext cx="277291" cy="462605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1948" y="980702"/>
            <a:ext cx="4605623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th-TH" sz="3200" b="1" dirty="0">
                <a:latin typeface="TH Sarabun New" pitchFamily="34" charset="-34"/>
                <a:cs typeface="TH Sarabun New" pitchFamily="34" charset="-34"/>
              </a:rPr>
              <a:t>การพึ่งพาทางเศรษฐกิจในภูมิภาคเอเชีย</a:t>
            </a:r>
            <a:endParaRPr lang="en-US" sz="32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819041" y="-734461"/>
            <a:ext cx="6982215" cy="1468922"/>
          </a:xfrm>
          <a:prstGeom prst="roundRect">
            <a:avLst>
              <a:gd name="adj" fmla="val 19653"/>
            </a:avLst>
          </a:prstGeom>
          <a:solidFill>
            <a:srgbClr val="9B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215413" y="78065"/>
            <a:ext cx="6217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การพึ่งพาและการแข่งขันทางเศรษฐกิจในเอเชีย</a:t>
            </a:r>
            <a:endParaRPr lang="en-US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29" name="รูปภาพ 11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359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1" y="23172"/>
            <a:ext cx="13322301" cy="7444428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1123214" y="4060893"/>
            <a:ext cx="11207518" cy="3071774"/>
          </a:xfrm>
          <a:prstGeom prst="roundRect">
            <a:avLst>
              <a:gd name="adj" fmla="val 12604"/>
            </a:avLst>
          </a:prstGeom>
          <a:gradFill flip="none" rotWithShape="1">
            <a:gsLst>
              <a:gs pos="0">
                <a:srgbClr val="FFCCCC"/>
              </a:gs>
              <a:gs pos="31000">
                <a:srgbClr val="FDE7DB"/>
              </a:gs>
              <a:gs pos="56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1127365" y="915416"/>
            <a:ext cx="11207518" cy="2970738"/>
          </a:xfrm>
          <a:prstGeom prst="roundRect">
            <a:avLst>
              <a:gd name="adj" fmla="val 12604"/>
            </a:avLst>
          </a:prstGeom>
          <a:gradFill flip="none" rotWithShape="1">
            <a:gsLst>
              <a:gs pos="0">
                <a:srgbClr val="FFCCCC"/>
              </a:gs>
              <a:gs pos="31000">
                <a:srgbClr val="FDE7DB"/>
              </a:gs>
              <a:gs pos="56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sp>
        <p:nvSpPr>
          <p:cNvPr id="109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9B66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760" y="1441918"/>
            <a:ext cx="3359220" cy="2239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43422" y="1596191"/>
            <a:ext cx="5010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buSzPct val="80000"/>
            </a:pPr>
            <a:r>
              <a:rPr lang="th-TH" sz="2800" b="1" dirty="0">
                <a:latin typeface="TH Sarabun New" pitchFamily="34" charset="-34"/>
                <a:cs typeface="TH Sarabun New" pitchFamily="34" charset="-34"/>
              </a:rPr>
              <a:t>เป็นการแข่งขันในตลาดโลกหรือตลาดสำคัญ</a:t>
            </a:r>
            <a:endParaRPr lang="en-US" sz="28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37250" y="2412563"/>
            <a:ext cx="48483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buSzPct val="80000"/>
            </a:pPr>
            <a:r>
              <a:rPr lang="th-TH" sz="2800" b="1" dirty="0">
                <a:latin typeface="TH Sarabun New" pitchFamily="34" charset="-34"/>
                <a:cs typeface="TH Sarabun New" pitchFamily="34" charset="-34"/>
              </a:rPr>
              <a:t>ผู้ประกอบการของประเทศต่าง ๆ</a:t>
            </a:r>
            <a:r>
              <a:rPr lang="en-GB" sz="2800" b="1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2800" b="1" dirty="0">
                <a:latin typeface="TH Sarabun New" pitchFamily="34" charset="-34"/>
                <a:cs typeface="TH Sarabun New" pitchFamily="34" charset="-34"/>
              </a:rPr>
              <a:t>ในเอเชียต้องแข่งขันในตลาดโลกเพื่อให้ผู้บริโภคนิยมซื้อสินค้าส่งออก</a:t>
            </a:r>
            <a:endParaRPr lang="en-US" sz="28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49720" y="4545048"/>
            <a:ext cx="46739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buSzPct val="80000"/>
            </a:pPr>
            <a:r>
              <a:rPr lang="th-TH" sz="2800" b="1" dirty="0">
                <a:latin typeface="TH Sarabun New" pitchFamily="34" charset="-34"/>
                <a:cs typeface="TH Sarabun New" pitchFamily="34" charset="-34"/>
              </a:rPr>
              <a:t>เป็นการแข่งขันด้านสมรรถนะการผลิตโดยรวมของประเทศ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96421" y="915416"/>
            <a:ext cx="45819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การแข่งขันของภาคการค้าระหว่างประเทศ</a:t>
            </a:r>
            <a:endParaRPr lang="en-US" sz="30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137034" y="4027149"/>
            <a:ext cx="31634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>
                <a:latin typeface="TH Sarabun New" pitchFamily="34" charset="-34"/>
                <a:cs typeface="TH Sarabun New" pitchFamily="34" charset="-34"/>
              </a:rPr>
              <a:t>การแข่งขันของภาคการผลิต</a:t>
            </a:r>
            <a:endParaRPr lang="en-US" sz="30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93343" y="4412351"/>
            <a:ext cx="1179499" cy="10868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nip Diagonal Corner Rectangle 15"/>
          <p:cNvSpPr/>
          <p:nvPr/>
        </p:nvSpPr>
        <p:spPr>
          <a:xfrm>
            <a:off x="1325975" y="213826"/>
            <a:ext cx="4722826" cy="510358"/>
          </a:xfrm>
          <a:prstGeom prst="snip2DiagRect">
            <a:avLst>
              <a:gd name="adj1" fmla="val 0"/>
              <a:gd name="adj2" fmla="val 3001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133438" y="5651554"/>
            <a:ext cx="1179499" cy="10868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17676" y="213826"/>
            <a:ext cx="4722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 New" pitchFamily="34" charset="-34"/>
                <a:cs typeface="TH Sarabun New" pitchFamily="34" charset="-34"/>
              </a:rPr>
              <a:t>การแข่งขันทางเศรษฐกิจในภูมิภาคเอเชีย</a:t>
            </a:r>
            <a:endParaRPr lang="en-US" sz="32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026560" y="1325759"/>
            <a:ext cx="1179499" cy="10868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559" y="4697038"/>
            <a:ext cx="571626" cy="571626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040502" y="2561658"/>
            <a:ext cx="1179499" cy="10868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6018" y="5894001"/>
            <a:ext cx="601911" cy="6019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502" y="1304601"/>
            <a:ext cx="1106400" cy="1106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724" y="2644995"/>
            <a:ext cx="833956" cy="8339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19002" y="5780484"/>
            <a:ext cx="45353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 New" pitchFamily="34" charset="-34"/>
                <a:cs typeface="TH Sarabun New" pitchFamily="34" charset="-34"/>
              </a:rPr>
              <a:t>ประเทศที่มีศักยภาพทางเศรษฐกิจสูง ย่อมมีความเข้มแข็งและน่าเชื่อถือต่อนักลงทุน</a:t>
            </a:r>
            <a:endParaRPr lang="en-US" sz="2800" b="1" dirty="0">
              <a:latin typeface="TH Sarabun New" pitchFamily="34" charset="-34"/>
              <a:cs typeface="TH Sarabun New" pitchFamily="34" charset="-34"/>
            </a:endParaRPr>
          </a:p>
          <a:p>
            <a:endParaRPr lang="en-US" sz="28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111" y="4480483"/>
            <a:ext cx="3125270" cy="22300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5184" y="6697882"/>
            <a:ext cx="3306071" cy="388821"/>
          </a:xfrm>
          <a:prstGeom prst="rect">
            <a:avLst/>
          </a:prstGeom>
        </p:spPr>
      </p:pic>
      <p:pic>
        <p:nvPicPr>
          <p:cNvPr id="34" name="รูปภาพ 119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175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7" grpId="0"/>
      <p:bldP spid="10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0"/>
            <a:ext cx="13322300" cy="7467600"/>
          </a:xfrm>
          <a:prstGeom prst="rect">
            <a:avLst/>
          </a:prstGeom>
          <a:blipFill dpi="0" rotWithShape="1">
            <a:blip r:embed="rId3">
              <a:alphaModFix amt="4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sp>
        <p:nvSpPr>
          <p:cNvPr id="109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9B66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477386" y="-876169"/>
            <a:ext cx="8135007" cy="1584055"/>
          </a:xfrm>
          <a:prstGeom prst="roundRect">
            <a:avLst>
              <a:gd name="adj" fmla="val 19653"/>
            </a:avLst>
          </a:prstGeom>
          <a:solidFill>
            <a:srgbClr val="9B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246345" y="3416176"/>
            <a:ext cx="12713568" cy="1683983"/>
          </a:xfrm>
          <a:prstGeom prst="round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246345" y="1376291"/>
            <a:ext cx="12713567" cy="1768552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สี่เหลี่ยมผืนผ้า 1"/>
          <p:cNvSpPr/>
          <p:nvPr/>
        </p:nvSpPr>
        <p:spPr>
          <a:xfrm>
            <a:off x="2542356" y="-9365"/>
            <a:ext cx="80700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ทรัพยากรกับความสัมพันธ์ทางเศรษฐกิจระหว่างประเทศ</a:t>
            </a:r>
            <a:endParaRPr lang="en-US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246345" y="5342654"/>
            <a:ext cx="12713568" cy="1741174"/>
          </a:xfrm>
          <a:prstGeom prst="roundRect">
            <a:avLst/>
          </a:pr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3061" y="3416176"/>
            <a:ext cx="2644842" cy="1683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3061" y="1381939"/>
            <a:ext cx="2644842" cy="1763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8001" y="5372992"/>
            <a:ext cx="3065533" cy="1755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270768" y="796508"/>
            <a:ext cx="7122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i="1" dirty="0">
                <a:latin typeface="TH Sarabun New" pitchFamily="34" charset="-34"/>
                <a:cs typeface="TH Sarabun New" pitchFamily="34" charset="-34"/>
              </a:rPr>
              <a:t>ทรัพยากรที่มีความสำคัญต่อเศรษฐกิจของประเทศ มีดังนี้</a:t>
            </a:r>
            <a:endParaRPr lang="en-US" sz="3200" b="1" i="1" dirty="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882807" y="1612144"/>
            <a:ext cx="7977544" cy="1525183"/>
            <a:chOff x="4882807" y="1612144"/>
            <a:chExt cx="7977544" cy="1525183"/>
          </a:xfrm>
        </p:grpSpPr>
        <p:grpSp>
          <p:nvGrpSpPr>
            <p:cNvPr id="22" name="Group 21"/>
            <p:cNvGrpSpPr/>
            <p:nvPr/>
          </p:nvGrpSpPr>
          <p:grpSpPr>
            <a:xfrm>
              <a:off x="10073478" y="1688206"/>
              <a:ext cx="976630" cy="936176"/>
              <a:chOff x="2276326" y="4712173"/>
              <a:chExt cx="1134828" cy="1087821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2276326" y="4712173"/>
                <a:ext cx="1134828" cy="1087821"/>
              </a:xfrm>
              <a:prstGeom prst="ellipse">
                <a:avLst/>
              </a:prstGeom>
              <a:solidFill>
                <a:srgbClr val="CCE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44519" y="4856864"/>
                <a:ext cx="798442" cy="798442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11559081" y="1615536"/>
              <a:ext cx="976630" cy="936176"/>
              <a:chOff x="2328875" y="5902957"/>
              <a:chExt cx="1134828" cy="1087821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2328875" y="5902957"/>
                <a:ext cx="1134828" cy="1087821"/>
              </a:xfrm>
              <a:prstGeom prst="ellipse">
                <a:avLst/>
              </a:prstGeom>
              <a:solidFill>
                <a:srgbClr val="CCE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18611" y="6002105"/>
                <a:ext cx="784532" cy="784532"/>
              </a:xfrm>
              <a:prstGeom prst="rect">
                <a:avLst/>
              </a:prstGeom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5184894" y="1621083"/>
              <a:ext cx="1021735" cy="979413"/>
              <a:chOff x="182079" y="3909848"/>
              <a:chExt cx="1134828" cy="1087821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82079" y="3909848"/>
                <a:ext cx="1134828" cy="1087821"/>
              </a:xfrm>
              <a:prstGeom prst="ellipse">
                <a:avLst/>
              </a:prstGeom>
              <a:solidFill>
                <a:srgbClr val="CCE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5977" y="4039212"/>
                <a:ext cx="748381" cy="748381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6926617" y="1612144"/>
              <a:ext cx="1021735" cy="979413"/>
              <a:chOff x="182079" y="4997669"/>
              <a:chExt cx="1134828" cy="1087821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82079" y="4997669"/>
                <a:ext cx="1134828" cy="1087821"/>
              </a:xfrm>
              <a:prstGeom prst="ellipse">
                <a:avLst/>
              </a:prstGeom>
              <a:solidFill>
                <a:srgbClr val="CCE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0272" y="5153754"/>
                <a:ext cx="798442" cy="798442"/>
              </a:xfrm>
              <a:prstGeom prst="rect">
                <a:avLst/>
              </a:prstGeom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8460447" y="1681990"/>
              <a:ext cx="1021735" cy="979413"/>
              <a:chOff x="156156" y="6071207"/>
              <a:chExt cx="1134828" cy="1087821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56156" y="6071207"/>
                <a:ext cx="1134828" cy="1087821"/>
              </a:xfrm>
              <a:prstGeom prst="ellipse">
                <a:avLst/>
              </a:prstGeom>
              <a:solidFill>
                <a:srgbClr val="CCE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9625" y="6162888"/>
                <a:ext cx="827890" cy="827890"/>
              </a:xfrm>
              <a:prstGeom prst="rect">
                <a:avLst/>
              </a:prstGeom>
            </p:spPr>
          </p:pic>
        </p:grpSp>
        <p:sp>
          <p:nvSpPr>
            <p:cNvPr id="24" name="TextBox 23"/>
            <p:cNvSpPr txBox="1"/>
            <p:nvPr/>
          </p:nvSpPr>
          <p:spPr>
            <a:xfrm>
              <a:off x="4882807" y="2694468"/>
              <a:ext cx="1625910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น้ำมันปิโตรเลียม</a:t>
              </a:r>
              <a:endParaRPr lang="en-US" sz="2400" b="1" dirty="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405834" y="2703701"/>
              <a:ext cx="2138403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ที่ดินในการเพาะปลูก</a:t>
              </a:r>
              <a:endParaRPr lang="en-US" sz="2400" b="1" dirty="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158360" y="2731062"/>
              <a:ext cx="1625910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แร่</a:t>
              </a:r>
              <a:endParaRPr lang="en-US" sz="2400" b="1" dirty="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748838" y="2703701"/>
              <a:ext cx="1625910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ถ่านหิน</a:t>
              </a:r>
              <a:endParaRPr lang="en-US" sz="2400" b="1" dirty="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234441" y="2655681"/>
              <a:ext cx="1625910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ป่าไม้</a:t>
              </a:r>
              <a:endParaRPr lang="en-US" sz="2400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963272" y="5392540"/>
            <a:ext cx="7216300" cy="1745318"/>
            <a:chOff x="4762651" y="3470146"/>
            <a:chExt cx="7216300" cy="1745318"/>
          </a:xfrm>
        </p:grpSpPr>
        <p:grpSp>
          <p:nvGrpSpPr>
            <p:cNvPr id="34" name="Group 33"/>
            <p:cNvGrpSpPr/>
            <p:nvPr/>
          </p:nvGrpSpPr>
          <p:grpSpPr>
            <a:xfrm>
              <a:off x="10193095" y="3548620"/>
              <a:ext cx="957646" cy="917978"/>
              <a:chOff x="6812444" y="3651303"/>
              <a:chExt cx="1134828" cy="1087821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6812444" y="3651303"/>
                <a:ext cx="1134828" cy="1087821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83700" y="3720701"/>
                <a:ext cx="844319" cy="844319"/>
              </a:xfrm>
              <a:prstGeom prst="rect">
                <a:avLst/>
              </a:prstGeom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8392591" y="3503331"/>
              <a:ext cx="957646" cy="917978"/>
              <a:chOff x="5280777" y="3651304"/>
              <a:chExt cx="1134828" cy="1087821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5280777" y="3651304"/>
                <a:ext cx="1134828" cy="1087821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46537" y="3753205"/>
                <a:ext cx="803308" cy="803308"/>
              </a:xfrm>
              <a:prstGeom prst="rect">
                <a:avLst/>
              </a:prstGeom>
            </p:spPr>
          </p:pic>
        </p:grpSp>
        <p:grpSp>
          <p:nvGrpSpPr>
            <p:cNvPr id="36" name="Group 35"/>
            <p:cNvGrpSpPr/>
            <p:nvPr/>
          </p:nvGrpSpPr>
          <p:grpSpPr>
            <a:xfrm>
              <a:off x="5099006" y="3470146"/>
              <a:ext cx="957646" cy="917978"/>
              <a:chOff x="5298023" y="5559252"/>
              <a:chExt cx="1134828" cy="1087821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5298023" y="5559252"/>
                <a:ext cx="1134828" cy="1087821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99004" y="5696030"/>
                <a:ext cx="814267" cy="814267"/>
              </a:xfrm>
              <a:prstGeom prst="rect">
                <a:avLst/>
              </a:prstGeom>
            </p:spPr>
          </p:pic>
        </p:grpSp>
        <p:grpSp>
          <p:nvGrpSpPr>
            <p:cNvPr id="45" name="Group 44"/>
            <p:cNvGrpSpPr/>
            <p:nvPr/>
          </p:nvGrpSpPr>
          <p:grpSpPr>
            <a:xfrm>
              <a:off x="6785398" y="3495099"/>
              <a:ext cx="957646" cy="917978"/>
              <a:chOff x="6945455" y="5559252"/>
              <a:chExt cx="1134828" cy="1087821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6945455" y="5559252"/>
                <a:ext cx="1134828" cy="1087821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26154" y="5716447"/>
                <a:ext cx="773429" cy="773429"/>
              </a:xfrm>
              <a:prstGeom prst="rect">
                <a:avLst/>
              </a:prstGeom>
            </p:spPr>
          </p:pic>
        </p:grpSp>
        <p:sp>
          <p:nvSpPr>
            <p:cNvPr id="41" name="TextBox 40"/>
            <p:cNvSpPr txBox="1"/>
            <p:nvPr/>
          </p:nvSpPr>
          <p:spPr>
            <a:xfrm>
              <a:off x="8041921" y="4568867"/>
              <a:ext cx="1625910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แรงงานฝีมือ</a:t>
              </a:r>
              <a:endParaRPr lang="en-US" sz="2400" b="1" dirty="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239707" y="4568867"/>
              <a:ext cx="2739244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ผู้เชี่ยวชาญด้านการผลิต</a:t>
              </a:r>
              <a:endParaRPr lang="en-US" sz="2400" b="1" dirty="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762651" y="4466598"/>
              <a:ext cx="1625910" cy="701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ผู้มีความรู้ด้านวิทยาศาสตร์</a:t>
              </a:r>
              <a:endParaRPr lang="en-US" sz="2400" b="1" dirty="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206629" y="4513733"/>
              <a:ext cx="2115182" cy="701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ผู้เชี่ยวชาญด้านเทคโนโลยี</a:t>
              </a:r>
              <a:endParaRPr lang="en-US" sz="2400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46344" y="1744780"/>
            <a:ext cx="15575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 New" pitchFamily="34" charset="-34"/>
                <a:cs typeface="TH Sarabun New" pitchFamily="34" charset="-34"/>
              </a:rPr>
              <a:t>ทรัพยากร</a:t>
            </a:r>
            <a:br>
              <a:rPr lang="th-TH" sz="3200" b="1" dirty="0">
                <a:latin typeface="TH Sarabun New" pitchFamily="34" charset="-34"/>
                <a:cs typeface="TH Sarabun New" pitchFamily="34" charset="-34"/>
              </a:rPr>
            </a:br>
            <a:r>
              <a:rPr lang="th-TH" sz="3200" b="1" dirty="0">
                <a:latin typeface="TH Sarabun New" pitchFamily="34" charset="-34"/>
                <a:cs typeface="TH Sarabun New" pitchFamily="34" charset="-34"/>
              </a:rPr>
              <a:t>ธรรมชาติ</a:t>
            </a:r>
            <a:endParaRPr lang="en-US" sz="32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18516" y="5674632"/>
            <a:ext cx="13669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 New" pitchFamily="34" charset="-34"/>
                <a:cs typeface="TH Sarabun New" pitchFamily="34" charset="-34"/>
              </a:rPr>
              <a:t>ทรัพยากรมนุษย์</a:t>
            </a:r>
            <a:endParaRPr lang="en-US" sz="32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8516" y="3781693"/>
            <a:ext cx="13468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 New" pitchFamily="34" charset="-34"/>
                <a:cs typeface="TH Sarabun New" pitchFamily="34" charset="-34"/>
              </a:rPr>
              <a:t>ทรัพยากรทุน</a:t>
            </a:r>
            <a:endParaRPr lang="en-US" sz="3200" b="1" dirty="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4924099" y="3628123"/>
            <a:ext cx="4881515" cy="1415397"/>
            <a:chOff x="4958148" y="5526641"/>
            <a:chExt cx="4881515" cy="1415397"/>
          </a:xfrm>
        </p:grpSpPr>
        <p:grpSp>
          <p:nvGrpSpPr>
            <p:cNvPr id="54" name="Group 53"/>
            <p:cNvGrpSpPr/>
            <p:nvPr/>
          </p:nvGrpSpPr>
          <p:grpSpPr>
            <a:xfrm>
              <a:off x="8547886" y="5526641"/>
              <a:ext cx="957646" cy="917978"/>
              <a:chOff x="9812659" y="4169036"/>
              <a:chExt cx="957646" cy="917978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9812659" y="4169036"/>
                <a:ext cx="957646" cy="91797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001271" y="4331559"/>
                <a:ext cx="620847" cy="620847"/>
              </a:xfrm>
              <a:prstGeom prst="rect">
                <a:avLst/>
              </a:prstGeom>
            </p:spPr>
          </p:pic>
        </p:grpSp>
        <p:grpSp>
          <p:nvGrpSpPr>
            <p:cNvPr id="55" name="Group 54"/>
            <p:cNvGrpSpPr/>
            <p:nvPr/>
          </p:nvGrpSpPr>
          <p:grpSpPr>
            <a:xfrm>
              <a:off x="6978153" y="5526641"/>
              <a:ext cx="957646" cy="917978"/>
              <a:chOff x="10895017" y="4561267"/>
              <a:chExt cx="957646" cy="917978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10895017" y="4561267"/>
                <a:ext cx="957646" cy="91797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43111" y="4667665"/>
                <a:ext cx="661458" cy="661458"/>
              </a:xfrm>
              <a:prstGeom prst="rect">
                <a:avLst/>
              </a:prstGeom>
            </p:spPr>
          </p:pic>
        </p:grpSp>
        <p:grpSp>
          <p:nvGrpSpPr>
            <p:cNvPr id="56" name="Group 55"/>
            <p:cNvGrpSpPr/>
            <p:nvPr/>
          </p:nvGrpSpPr>
          <p:grpSpPr>
            <a:xfrm>
              <a:off x="5298299" y="5526641"/>
              <a:ext cx="957646" cy="917978"/>
              <a:chOff x="12081220" y="4477874"/>
              <a:chExt cx="957646" cy="917978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12081220" y="4477874"/>
                <a:ext cx="957646" cy="91797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268877" y="4640397"/>
                <a:ext cx="582332" cy="582332"/>
              </a:xfrm>
              <a:prstGeom prst="rect">
                <a:avLst/>
              </a:prstGeom>
            </p:spPr>
          </p:pic>
        </p:grpSp>
        <p:sp>
          <p:nvSpPr>
            <p:cNvPr id="63" name="TextBox 62"/>
            <p:cNvSpPr txBox="1"/>
            <p:nvPr/>
          </p:nvSpPr>
          <p:spPr>
            <a:xfrm>
              <a:off x="4958148" y="6535773"/>
              <a:ext cx="1625910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เครื่องจักร</a:t>
              </a:r>
              <a:endParaRPr lang="en-US" sz="2400" b="1" dirty="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609252" y="6512617"/>
              <a:ext cx="1625910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โรงงาน</a:t>
              </a:r>
              <a:endParaRPr lang="en-US" sz="2400" b="1" dirty="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213753" y="6479134"/>
              <a:ext cx="1625910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วัตถุดิบ</a:t>
              </a:r>
              <a:endParaRPr lang="en-US" sz="2400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pic>
        <p:nvPicPr>
          <p:cNvPr id="71" name="รูปภาพ 119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338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0"/>
            <a:ext cx="13322300" cy="7467600"/>
          </a:xfrm>
          <a:prstGeom prst="rect">
            <a:avLst/>
          </a:prstGeom>
          <a:blipFill dpi="0" rotWithShape="1">
            <a:blip r:embed="rId3">
              <a:alphaModFix amt="4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sp>
        <p:nvSpPr>
          <p:cNvPr id="109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9B66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513895" y="-2"/>
            <a:ext cx="10633" cy="7132667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432381" y="958593"/>
            <a:ext cx="134684" cy="131252"/>
          </a:xfrm>
          <a:prstGeom prst="ellipse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747425" y="811568"/>
            <a:ext cx="4420021" cy="425302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845766" y="776158"/>
            <a:ext cx="4263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 New" pitchFamily="34" charset="-34"/>
                <a:cs typeface="TH Sarabun New" pitchFamily="34" charset="-34"/>
              </a:rPr>
              <a:t>การแข่งขันทางการค้าภายในประเทศ</a:t>
            </a:r>
            <a:endParaRPr lang="en-US" sz="3200" b="1" dirty="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12" name="กลุ่ม 11"/>
          <p:cNvGrpSpPr/>
          <p:nvPr/>
        </p:nvGrpSpPr>
        <p:grpSpPr>
          <a:xfrm>
            <a:off x="457186" y="4815531"/>
            <a:ext cx="5256383" cy="584775"/>
            <a:chOff x="457186" y="4815531"/>
            <a:chExt cx="5256383" cy="584775"/>
          </a:xfrm>
        </p:grpSpPr>
        <p:sp>
          <p:nvSpPr>
            <p:cNvPr id="83" name="Rectangle 82"/>
            <p:cNvSpPr/>
            <p:nvPr/>
          </p:nvSpPr>
          <p:spPr>
            <a:xfrm>
              <a:off x="738804" y="4890722"/>
              <a:ext cx="4396087" cy="415890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457186" y="5042293"/>
              <a:ext cx="134684" cy="131252"/>
            </a:xfrm>
            <a:prstGeom prst="ellipse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38804" y="4815531"/>
              <a:ext cx="49747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b="1" dirty="0">
                  <a:latin typeface="TH Sarabun New" pitchFamily="34" charset="-34"/>
                  <a:cs typeface="TH Sarabun New" pitchFamily="34" charset="-34"/>
                </a:rPr>
                <a:t>การแข่งขันทางการค้าระหว่างประเทศ</a:t>
              </a:r>
              <a:endParaRPr lang="en-US" sz="3200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10" name="กลุ่ม 9"/>
          <p:cNvGrpSpPr/>
          <p:nvPr/>
        </p:nvGrpSpPr>
        <p:grpSpPr>
          <a:xfrm>
            <a:off x="1086929" y="5459954"/>
            <a:ext cx="8689033" cy="1200329"/>
            <a:chOff x="1086929" y="5459954"/>
            <a:chExt cx="8689033" cy="1200329"/>
          </a:xfrm>
        </p:grpSpPr>
        <p:sp>
          <p:nvSpPr>
            <p:cNvPr id="62" name="TextBox 61"/>
            <p:cNvSpPr txBox="1"/>
            <p:nvPr/>
          </p:nvSpPr>
          <p:spPr>
            <a:xfrm>
              <a:off x="1303164" y="5459954"/>
              <a:ext cx="847279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>
                  <a:latin typeface="TH Sarabun New" pitchFamily="34" charset="-34"/>
                  <a:cs typeface="TH Sarabun New" pitchFamily="34" charset="-34"/>
                </a:rPr>
                <a:t>เป็นการแข่งขันระหว่างหน่วยเศรษฐกิจภายในประเทศกับหน่วยเศรษฐกิจระหว่างประเทศ</a:t>
              </a:r>
            </a:p>
            <a:p>
              <a:r>
                <a:rPr lang="th-TH" sz="2400" dirty="0">
                  <a:latin typeface="TH Sarabun New" pitchFamily="34" charset="-34"/>
                  <a:cs typeface="TH Sarabun New" pitchFamily="34" charset="-34"/>
                </a:rPr>
                <a:t>เป็นความสามารถด้านการแข่งขันของสินค้าที่ส่งออกไปจำหน่ายต่างประเทศ</a:t>
              </a:r>
            </a:p>
            <a:p>
              <a:r>
                <a:rPr lang="th-TH" sz="2400" dirty="0">
                  <a:latin typeface="TH Sarabun New" pitchFamily="34" charset="-34"/>
                  <a:cs typeface="TH Sarabun New" pitchFamily="34" charset="-34"/>
                </a:rPr>
                <a:t>ประเทศที่มีเทคโนโลยีสูงและผลิตสินค้าอย่างมีประสิทธิภาพ ย่อมมีความได้เปรียบในการแข่งขัน</a:t>
              </a:r>
              <a:endParaRPr lang="en-US" sz="2400" dirty="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84" name="Chevron 83"/>
            <p:cNvSpPr/>
            <p:nvPr/>
          </p:nvSpPr>
          <p:spPr>
            <a:xfrm>
              <a:off x="1086929" y="5560828"/>
              <a:ext cx="114550" cy="162666"/>
            </a:xfrm>
            <a:prstGeom prst="chevron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" name="Chevron 92"/>
            <p:cNvSpPr/>
            <p:nvPr/>
          </p:nvSpPr>
          <p:spPr>
            <a:xfrm>
              <a:off x="1086929" y="5918277"/>
              <a:ext cx="114550" cy="162666"/>
            </a:xfrm>
            <a:prstGeom prst="chevron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" name="Chevron 93"/>
            <p:cNvSpPr/>
            <p:nvPr/>
          </p:nvSpPr>
          <p:spPr>
            <a:xfrm>
              <a:off x="1086929" y="6308651"/>
              <a:ext cx="114550" cy="162666"/>
            </a:xfrm>
            <a:prstGeom prst="chevron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กลุ่ม 10"/>
          <p:cNvGrpSpPr/>
          <p:nvPr/>
        </p:nvGrpSpPr>
        <p:grpSpPr>
          <a:xfrm>
            <a:off x="8941965" y="4461482"/>
            <a:ext cx="4246414" cy="2490483"/>
            <a:chOff x="8941965" y="4461482"/>
            <a:chExt cx="4246414" cy="2490483"/>
          </a:xfrm>
        </p:grpSpPr>
        <p:sp>
          <p:nvSpPr>
            <p:cNvPr id="91" name="Rounded Rectangle 90"/>
            <p:cNvSpPr/>
            <p:nvPr/>
          </p:nvSpPr>
          <p:spPr>
            <a:xfrm>
              <a:off x="9430190" y="5047254"/>
              <a:ext cx="3663737" cy="1904711"/>
            </a:xfrm>
            <a:prstGeom prst="round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3"/>
            <p:cNvGrpSpPr/>
            <p:nvPr/>
          </p:nvGrpSpPr>
          <p:grpSpPr>
            <a:xfrm rot="20858786">
              <a:off x="8941965" y="4461482"/>
              <a:ext cx="942261" cy="1004666"/>
              <a:chOff x="487548" y="1961052"/>
              <a:chExt cx="942261" cy="1004666"/>
            </a:xfrm>
          </p:grpSpPr>
          <p:sp>
            <p:nvSpPr>
              <p:cNvPr id="72" name="Oval 23"/>
              <p:cNvSpPr/>
              <p:nvPr/>
            </p:nvSpPr>
            <p:spPr>
              <a:xfrm>
                <a:off x="527972" y="2165858"/>
                <a:ext cx="799860" cy="799860"/>
              </a:xfrm>
              <a:prstGeom prst="ellipse">
                <a:avLst/>
              </a:prstGeom>
              <a:solidFill>
                <a:srgbClr val="2F5E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3" name="Picture 1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7548" y="1961052"/>
                <a:ext cx="942261" cy="945014"/>
              </a:xfrm>
              <a:prstGeom prst="rect">
                <a:avLst/>
              </a:prstGeom>
            </p:spPr>
          </p:pic>
        </p:grpSp>
        <p:sp>
          <p:nvSpPr>
            <p:cNvPr id="92" name="TextBox 91"/>
            <p:cNvSpPr txBox="1"/>
            <p:nvPr/>
          </p:nvSpPr>
          <p:spPr>
            <a:xfrm>
              <a:off x="9783790" y="4616246"/>
              <a:ext cx="13808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b="1" dirty="0">
                  <a:solidFill>
                    <a:schemeClr val="tx2"/>
                  </a:solidFill>
                  <a:latin typeface="TH Sarabun New" pitchFamily="34" charset="-34"/>
                  <a:cs typeface="TH Sarabun New" pitchFamily="34" charset="-34"/>
                </a:rPr>
                <a:t>กิจกรรม</a:t>
              </a:r>
              <a:endParaRPr lang="en-US" sz="3200" b="1" dirty="0">
                <a:solidFill>
                  <a:schemeClr val="tx2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716917" y="5275288"/>
              <a:ext cx="347146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i="1" dirty="0">
                  <a:latin typeface="TH Sarabun New" pitchFamily="34" charset="-34"/>
                  <a:cs typeface="TH Sarabun New" pitchFamily="34" charset="-34"/>
                </a:rPr>
                <a:t>ยกตัวอย่างการแข่งขันทางการค้าภายในประเทศ 1 ตัวอย่าง พร้อมอธิบายผลที่เกิดจากการแข่งขันทางการค้านั้น เป็นอย่างไร</a:t>
              </a:r>
              <a:endParaRPr lang="en-US" sz="2400" b="1" i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58058" y="1382231"/>
            <a:ext cx="2456121" cy="3327805"/>
            <a:chOff x="758058" y="1382231"/>
            <a:chExt cx="2456121" cy="3327805"/>
          </a:xfrm>
        </p:grpSpPr>
        <p:sp>
          <p:nvSpPr>
            <p:cNvPr id="82" name="Rounded Rectangle 81"/>
            <p:cNvSpPr/>
            <p:nvPr/>
          </p:nvSpPr>
          <p:spPr>
            <a:xfrm>
              <a:off x="829339" y="1382231"/>
              <a:ext cx="2281314" cy="295923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58058" y="2771044"/>
              <a:ext cx="245612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dirty="0">
                  <a:latin typeface="TH Sarabun New" pitchFamily="34" charset="-34"/>
                  <a:cs typeface="TH Sarabun New" pitchFamily="34" charset="-34"/>
                </a:rPr>
                <a:t>การค้าภายในประเทศสามารถแบ่งได้เป็น </a:t>
              </a:r>
              <a:br>
                <a:rPr lang="th-TH" sz="2400" dirty="0">
                  <a:latin typeface="TH Sarabun New" pitchFamily="34" charset="-34"/>
                  <a:cs typeface="TH Sarabun New" pitchFamily="34" charset="-34"/>
                </a:rPr>
              </a:br>
              <a:r>
                <a:rPr lang="th-TH" sz="2400" dirty="0">
                  <a:latin typeface="TH Sarabun New" pitchFamily="34" charset="-34"/>
                  <a:cs typeface="TH Sarabun New" pitchFamily="34" charset="-34"/>
                </a:rPr>
                <a:t>2 ลักษณะ คือ การค้าปลีก และการค้าส่ง</a:t>
              </a:r>
            </a:p>
            <a:p>
              <a:pPr algn="ctr"/>
              <a:endParaRPr lang="en-US" sz="2400" dirty="0"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28159" y="1637413"/>
              <a:ext cx="1017329" cy="1017329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762789" y="1372526"/>
            <a:ext cx="2365331" cy="3307628"/>
            <a:chOff x="5762789" y="1372526"/>
            <a:chExt cx="2365331" cy="3307628"/>
          </a:xfrm>
        </p:grpSpPr>
        <p:sp>
          <p:nvSpPr>
            <p:cNvPr id="86" name="Rounded Rectangle 85"/>
            <p:cNvSpPr/>
            <p:nvPr/>
          </p:nvSpPr>
          <p:spPr>
            <a:xfrm>
              <a:off x="5804797" y="1372526"/>
              <a:ext cx="2281314" cy="295923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762789" y="3110494"/>
              <a:ext cx="236533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dirty="0">
                  <a:latin typeface="TH Sarabun New" pitchFamily="34" charset="-34"/>
                  <a:cs typeface="TH Sarabun New" pitchFamily="34" charset="-34"/>
                </a:rPr>
                <a:t>ผู้ค้ารายใหญ่มีความได้เปรียบผู้ค้ารายย่อย</a:t>
              </a:r>
              <a:br>
                <a:rPr lang="th-TH" sz="2400" dirty="0">
                  <a:latin typeface="TH Sarabun New" pitchFamily="34" charset="-34"/>
                  <a:cs typeface="TH Sarabun New" pitchFamily="34" charset="-34"/>
                </a:rPr>
              </a:br>
              <a:r>
                <a:rPr lang="th-TH" sz="2400" dirty="0">
                  <a:latin typeface="TH Sarabun New" pitchFamily="34" charset="-34"/>
                  <a:cs typeface="TH Sarabun New" pitchFamily="34" charset="-34"/>
                </a:rPr>
                <a:t>อย่างมาก</a:t>
              </a:r>
            </a:p>
            <a:p>
              <a:pPr algn="ctr"/>
              <a:endParaRPr lang="en-US" sz="2400" dirty="0"/>
            </a:p>
          </p:txBody>
        </p: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3674" y="1562985"/>
              <a:ext cx="1343560" cy="1343560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8289533" y="1372527"/>
            <a:ext cx="2281314" cy="3190067"/>
            <a:chOff x="8289533" y="1372527"/>
            <a:chExt cx="2281314" cy="3190067"/>
          </a:xfrm>
        </p:grpSpPr>
        <p:sp>
          <p:nvSpPr>
            <p:cNvPr id="87" name="Rounded Rectangle 86"/>
            <p:cNvSpPr/>
            <p:nvPr/>
          </p:nvSpPr>
          <p:spPr>
            <a:xfrm>
              <a:off x="8289533" y="1372527"/>
              <a:ext cx="2281314" cy="295923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353328" y="3362265"/>
              <a:ext cx="21810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dirty="0">
                  <a:latin typeface="TH Sarabun New" pitchFamily="34" charset="-34"/>
                  <a:cs typeface="TH Sarabun New" pitchFamily="34" charset="-34"/>
                </a:rPr>
                <a:t>เกิดการผูกขาดในตลาดจากผู้ค้ารายใหญ่</a:t>
              </a:r>
            </a:p>
            <a:p>
              <a:pPr algn="ctr"/>
              <a:endParaRPr lang="en-US" sz="2400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01055" y="1852224"/>
              <a:ext cx="1258270" cy="125827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3330334" y="1426928"/>
            <a:ext cx="2281314" cy="3189318"/>
            <a:chOff x="3330334" y="1426928"/>
            <a:chExt cx="2281314" cy="3189318"/>
          </a:xfrm>
        </p:grpSpPr>
        <p:sp>
          <p:nvSpPr>
            <p:cNvPr id="85" name="Rounded Rectangle 84"/>
            <p:cNvSpPr/>
            <p:nvPr/>
          </p:nvSpPr>
          <p:spPr>
            <a:xfrm>
              <a:off x="3330334" y="1426928"/>
              <a:ext cx="2281314" cy="295923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402419" y="3046586"/>
              <a:ext cx="21371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dirty="0">
                  <a:latin typeface="TH Sarabun New" pitchFamily="34" charset="-34"/>
                  <a:cs typeface="TH Sarabun New" pitchFamily="34" charset="-34"/>
                </a:rPr>
                <a:t>ในปัจจุบันการค้าภายในประเทศมีการแข่งขันที่รุนแรง</a:t>
              </a:r>
            </a:p>
            <a:p>
              <a:pPr algn="ctr"/>
              <a:endParaRPr lang="en-US" sz="2400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61193" y="1692850"/>
              <a:ext cx="1219596" cy="121959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0758585" y="1308762"/>
            <a:ext cx="2335342" cy="3020637"/>
            <a:chOff x="10758585" y="1308762"/>
            <a:chExt cx="2335342" cy="3020637"/>
          </a:xfrm>
        </p:grpSpPr>
        <p:sp>
          <p:nvSpPr>
            <p:cNvPr id="88" name="Rounded Rectangle 87"/>
            <p:cNvSpPr/>
            <p:nvPr/>
          </p:nvSpPr>
          <p:spPr>
            <a:xfrm>
              <a:off x="10812613" y="1370164"/>
              <a:ext cx="2281314" cy="295923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0758585" y="2750034"/>
              <a:ext cx="233534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dirty="0">
                  <a:latin typeface="TH Sarabun New" pitchFamily="34" charset="-34"/>
                  <a:cs typeface="TH Sarabun New" pitchFamily="34" charset="-34"/>
                </a:rPr>
                <a:t>การประกอบธุรกิจ</a:t>
              </a:r>
              <a:br>
                <a:rPr lang="th-TH" sz="2400" dirty="0">
                  <a:latin typeface="TH Sarabun New" pitchFamily="34" charset="-34"/>
                  <a:cs typeface="TH Sarabun New" pitchFamily="34" charset="-34"/>
                </a:rPr>
              </a:br>
              <a:r>
                <a:rPr lang="th-TH" sz="2400" dirty="0">
                  <a:latin typeface="TH Sarabun New" pitchFamily="34" charset="-34"/>
                  <a:cs typeface="TH Sarabun New" pitchFamily="34" charset="-34"/>
                </a:rPr>
                <a:t>ในครอบครัวหรือในระดับท้องถิ่นจะได้รับ</a:t>
              </a:r>
              <a:br>
                <a:rPr lang="th-TH" sz="2400" dirty="0">
                  <a:latin typeface="TH Sarabun New" pitchFamily="34" charset="-34"/>
                  <a:cs typeface="TH Sarabun New" pitchFamily="34" charset="-34"/>
                </a:rPr>
              </a:br>
              <a:r>
                <a:rPr lang="th-TH" sz="2400" dirty="0">
                  <a:latin typeface="TH Sarabun New" pitchFamily="34" charset="-34"/>
                  <a:cs typeface="TH Sarabun New" pitchFamily="34" charset="-34"/>
                </a:rPr>
                <a:t>ผลกระทบมาก</a:t>
              </a:r>
              <a:endParaRPr lang="en-US" sz="2400" dirty="0"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1026" name="Picture 2" descr="à¸à¸¥à¸à¸²à¸£à¸à¹à¸à¸«à¸²à¸£à¸¹à¸à¸ à¸²à¸à¸ªà¸³à¸«à¸£à¸±à¸ family vector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89941" l="9763" r="89941">
                          <a14:foregroundMark x1="24260" y1="26036" x2="26627" y2="39349"/>
                          <a14:foregroundMark x1="57101" y1="20118" x2="58284" y2="36686"/>
                          <a14:foregroundMark x1="23669" y1="69527" x2="22189" y2="78994"/>
                          <a14:foregroundMark x1="49704" y1="77515" x2="49704" y2="77515"/>
                          <a14:foregroundMark x1="54438" y1="78402" x2="54438" y2="78402"/>
                          <a14:foregroundMark x1="54734" y1="75740" x2="54734" y2="75740"/>
                          <a14:foregroundMark x1="51183" y1="74556" x2="51183" y2="74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2333" y="1308762"/>
              <a:ext cx="1771648" cy="1771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Rounded Rectangle 43"/>
          <p:cNvSpPr/>
          <p:nvPr/>
        </p:nvSpPr>
        <p:spPr>
          <a:xfrm>
            <a:off x="2477386" y="-980642"/>
            <a:ext cx="8135007" cy="1584055"/>
          </a:xfrm>
          <a:prstGeom prst="roundRect">
            <a:avLst>
              <a:gd name="adj" fmla="val 19653"/>
            </a:avLst>
          </a:prstGeom>
          <a:solidFill>
            <a:srgbClr val="9B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3110653" y="-2"/>
            <a:ext cx="7460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การแข่งขันทางการค้าภายในประเทศและต่างประเทศ</a:t>
            </a:r>
            <a:endParaRPr lang="en-US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49" name="รูปภาพ 119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743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139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172"/>
            <a:ext cx="13428921" cy="7444428"/>
          </a:xfrm>
          <a:prstGeom prst="rect">
            <a:avLst/>
          </a:prstGeom>
        </p:spPr>
      </p:pic>
      <p:sp>
        <p:nvSpPr>
          <p:cNvPr id="61" name="Rounded Rectangle 60"/>
          <p:cNvSpPr/>
          <p:nvPr/>
        </p:nvSpPr>
        <p:spPr>
          <a:xfrm>
            <a:off x="6829724" y="1784218"/>
            <a:ext cx="6059630" cy="5431738"/>
          </a:xfrm>
          <a:prstGeom prst="roundRect">
            <a:avLst>
              <a:gd name="adj" fmla="val 15093"/>
            </a:avLst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527142" y="1862104"/>
            <a:ext cx="6059630" cy="5353852"/>
          </a:xfrm>
          <a:prstGeom prst="roundRect">
            <a:avLst>
              <a:gd name="adj" fmla="val 15093"/>
            </a:avLst>
          </a:prstGeom>
          <a:solidFill>
            <a:srgbClr val="FFA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ound Same Side Corner Rectangle 125"/>
          <p:cNvSpPr/>
          <p:nvPr/>
        </p:nvSpPr>
        <p:spPr>
          <a:xfrm>
            <a:off x="8345988" y="1925900"/>
            <a:ext cx="3115339" cy="444925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7915" y="1154013"/>
            <a:ext cx="5652982" cy="52742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sp>
        <p:nvSpPr>
          <p:cNvPr id="109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9B66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61751" y="183123"/>
            <a:ext cx="11598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 New" pitchFamily="34" charset="-34"/>
                <a:cs typeface="TH Sarabun New" pitchFamily="34" charset="-34"/>
              </a:rPr>
              <a:t>   การพิจารณาขีดความสามารถในการแข่งขันของประเทศ สามารถพิจารณาได้จาก สมรรถนะด้านเศรษฐกิจส่วนรวม ประสิทธิภาพของภาครัฐ ประสิทธิภาพของเอกชน และโครงสร้างพื้นฐาน</a:t>
            </a:r>
            <a:endParaRPr lang="en-US" sz="28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9473" y="-248730"/>
            <a:ext cx="22942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FFCCCC"/>
                </a:solidFill>
                <a:latin typeface="TH Sarabun New" pitchFamily="34" charset="-34"/>
                <a:cs typeface="TH Sarabun New" pitchFamily="34" charset="-34"/>
              </a:rPr>
              <a:t>“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2116299" y="-248730"/>
            <a:ext cx="77305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FFCCCC"/>
                </a:solidFill>
                <a:latin typeface="TH Sarabun New" pitchFamily="34" charset="-34"/>
                <a:cs typeface="TH Sarabun New" pitchFamily="34" charset="-34"/>
              </a:rPr>
              <a:t>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7065" y="1158213"/>
            <a:ext cx="5652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 New" pitchFamily="34" charset="-34"/>
                <a:cs typeface="TH Sarabun New" pitchFamily="34" charset="-34"/>
              </a:rPr>
              <a:t>ผลของการแข่งขันทางการค้าในประเทศและต่างประเทศ</a:t>
            </a:r>
            <a:endParaRPr lang="en-US" sz="2800" b="1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060" y="2370825"/>
            <a:ext cx="3345196" cy="22301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012" y="2431871"/>
            <a:ext cx="3499288" cy="2332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cxnSp>
        <p:nvCxnSpPr>
          <p:cNvPr id="11" name="Straight Connector 10"/>
          <p:cNvCxnSpPr/>
          <p:nvPr/>
        </p:nvCxnSpPr>
        <p:spPr>
          <a:xfrm>
            <a:off x="-2" y="1144643"/>
            <a:ext cx="13322300" cy="0"/>
          </a:xfrm>
          <a:prstGeom prst="line">
            <a:avLst/>
          </a:prstGeom>
          <a:ln w="19050">
            <a:solidFill>
              <a:srgbClr val="FFCC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8465369" y="1934290"/>
            <a:ext cx="2788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การเป็นแหล่งรายได้ของประเทศ</a:t>
            </a:r>
            <a:endParaRPr lang="en-US" sz="2400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86929" y="4825222"/>
            <a:ext cx="4349689" cy="461665"/>
            <a:chOff x="1062197" y="4845570"/>
            <a:chExt cx="4349689" cy="461665"/>
          </a:xfrm>
        </p:grpSpPr>
        <p:grpSp>
          <p:nvGrpSpPr>
            <p:cNvPr id="20" name="Group 19"/>
            <p:cNvGrpSpPr/>
            <p:nvPr/>
          </p:nvGrpSpPr>
          <p:grpSpPr>
            <a:xfrm>
              <a:off x="1137483" y="4845570"/>
              <a:ext cx="4274403" cy="461665"/>
              <a:chOff x="1518784" y="4638879"/>
              <a:chExt cx="4274403" cy="461665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1783857" y="4638879"/>
                <a:ext cx="40093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400" dirty="0">
                    <a:latin typeface="TH Sarabun New" pitchFamily="34" charset="-34"/>
                    <a:cs typeface="TH Sarabun New" pitchFamily="34" charset="-34"/>
                  </a:rPr>
                  <a:t>ผู้บริโภคสามารถแสวงหาสินค้าได้หลากหลาย</a:t>
                </a:r>
                <a:endParaRPr lang="en-US" sz="2400" dirty="0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17" name="Chevron 16"/>
              <p:cNvSpPr/>
              <p:nvPr/>
            </p:nvSpPr>
            <p:spPr>
              <a:xfrm>
                <a:off x="1518784" y="4721475"/>
                <a:ext cx="156089" cy="212652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1" name="Chevron 50"/>
            <p:cNvSpPr/>
            <p:nvPr/>
          </p:nvSpPr>
          <p:spPr>
            <a:xfrm>
              <a:off x="1062197" y="4928166"/>
              <a:ext cx="156089" cy="212652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65451" y="5402858"/>
            <a:ext cx="5445295" cy="461665"/>
            <a:chOff x="1040719" y="5423206"/>
            <a:chExt cx="5445295" cy="461665"/>
          </a:xfrm>
        </p:grpSpPr>
        <p:grpSp>
          <p:nvGrpSpPr>
            <p:cNvPr id="21" name="Group 20"/>
            <p:cNvGrpSpPr/>
            <p:nvPr/>
          </p:nvGrpSpPr>
          <p:grpSpPr>
            <a:xfrm>
              <a:off x="1127253" y="5423206"/>
              <a:ext cx="5358761" cy="461665"/>
              <a:chOff x="1529716" y="5226031"/>
              <a:chExt cx="5358761" cy="461665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1773089" y="5226031"/>
                <a:ext cx="51153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400" dirty="0">
                    <a:latin typeface="TH Sarabun New" pitchFamily="34" charset="-34"/>
                    <a:cs typeface="TH Sarabun New" pitchFamily="34" charset="-34"/>
                  </a:rPr>
                  <a:t>ผู้บริโภคสามารถเข้าถึงสินค้าของประเทศที่มีราคาสินค้าถูกกว่า</a:t>
                </a:r>
                <a:endParaRPr lang="en-US" sz="2400" dirty="0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64" name="Chevron 63"/>
              <p:cNvSpPr/>
              <p:nvPr/>
            </p:nvSpPr>
            <p:spPr>
              <a:xfrm>
                <a:off x="1529716" y="5330253"/>
                <a:ext cx="156089" cy="212652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2" name="Chevron 51"/>
            <p:cNvSpPr/>
            <p:nvPr/>
          </p:nvSpPr>
          <p:spPr>
            <a:xfrm>
              <a:off x="1040719" y="5527428"/>
              <a:ext cx="156089" cy="212652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67880" y="5964708"/>
            <a:ext cx="5123650" cy="461665"/>
            <a:chOff x="1043148" y="5985056"/>
            <a:chExt cx="5123650" cy="461665"/>
          </a:xfrm>
        </p:grpSpPr>
        <p:grpSp>
          <p:nvGrpSpPr>
            <p:cNvPr id="22" name="Group 21"/>
            <p:cNvGrpSpPr/>
            <p:nvPr/>
          </p:nvGrpSpPr>
          <p:grpSpPr>
            <a:xfrm>
              <a:off x="1117023" y="5985056"/>
              <a:ext cx="5049775" cy="461665"/>
              <a:chOff x="1498324" y="5778365"/>
              <a:chExt cx="5049775" cy="461665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1783857" y="5778365"/>
                <a:ext cx="4764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400" dirty="0">
                    <a:latin typeface="TH Sarabun New" pitchFamily="34" charset="-34"/>
                    <a:cs typeface="TH Sarabun New" pitchFamily="34" charset="-34"/>
                  </a:rPr>
                  <a:t>ผู้ผลิตสินค้าส่งออกจะมีการพัฒนาคุณภาพสินค้าอยู่เสมอ</a:t>
                </a:r>
                <a:endParaRPr lang="en-US" sz="2400" dirty="0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65" name="Chevron 64"/>
              <p:cNvSpPr/>
              <p:nvPr/>
            </p:nvSpPr>
            <p:spPr>
              <a:xfrm>
                <a:off x="1498324" y="5899561"/>
                <a:ext cx="156089" cy="212652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3" name="Chevron 52"/>
            <p:cNvSpPr/>
            <p:nvPr/>
          </p:nvSpPr>
          <p:spPr>
            <a:xfrm>
              <a:off x="1043148" y="6109562"/>
              <a:ext cx="156089" cy="212652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84171" y="6520784"/>
            <a:ext cx="4352447" cy="461665"/>
            <a:chOff x="1059439" y="6541132"/>
            <a:chExt cx="4352447" cy="461665"/>
          </a:xfrm>
        </p:grpSpPr>
        <p:grpSp>
          <p:nvGrpSpPr>
            <p:cNvPr id="23" name="Group 22"/>
            <p:cNvGrpSpPr/>
            <p:nvPr/>
          </p:nvGrpSpPr>
          <p:grpSpPr>
            <a:xfrm>
              <a:off x="1140241" y="6541132"/>
              <a:ext cx="4271645" cy="461665"/>
              <a:chOff x="1521542" y="6334441"/>
              <a:chExt cx="4271645" cy="461665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1783857" y="6334441"/>
                <a:ext cx="40093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400" dirty="0">
                    <a:latin typeface="TH Sarabun New" pitchFamily="34" charset="-34"/>
                    <a:cs typeface="TH Sarabun New" pitchFamily="34" charset="-34"/>
                  </a:rPr>
                  <a:t>ผู้บริโภคได้สินค้าที่มีคุณภาพตามมาตรฐานสากล</a:t>
                </a:r>
                <a:endParaRPr lang="en-US" sz="2400" dirty="0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66" name="Chevron 65"/>
              <p:cNvSpPr/>
              <p:nvPr/>
            </p:nvSpPr>
            <p:spPr>
              <a:xfrm>
                <a:off x="1521542" y="6455318"/>
                <a:ext cx="156089" cy="212652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4" name="Chevron 53"/>
            <p:cNvSpPr/>
            <p:nvPr/>
          </p:nvSpPr>
          <p:spPr>
            <a:xfrm>
              <a:off x="1059439" y="6665638"/>
              <a:ext cx="156089" cy="212652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50556" y="4729782"/>
            <a:ext cx="3468596" cy="461665"/>
            <a:chOff x="7536696" y="4724380"/>
            <a:chExt cx="3468596" cy="461665"/>
          </a:xfrm>
        </p:grpSpPr>
        <p:grpSp>
          <p:nvGrpSpPr>
            <p:cNvPr id="24" name="Group 23"/>
            <p:cNvGrpSpPr/>
            <p:nvPr/>
          </p:nvGrpSpPr>
          <p:grpSpPr>
            <a:xfrm>
              <a:off x="7619376" y="4724380"/>
              <a:ext cx="3385916" cy="461665"/>
              <a:chOff x="8004526" y="4614949"/>
              <a:chExt cx="3385916" cy="461665"/>
            </a:xfrm>
          </p:grpSpPr>
          <p:sp>
            <p:nvSpPr>
              <p:cNvPr id="128" name="TextBox 127"/>
              <p:cNvSpPr txBox="1"/>
              <p:nvPr/>
            </p:nvSpPr>
            <p:spPr>
              <a:xfrm>
                <a:off x="8266037" y="4614949"/>
                <a:ext cx="31244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400" dirty="0">
                    <a:latin typeface="TH Sarabun New" pitchFamily="34" charset="-34"/>
                    <a:cs typeface="TH Sarabun New" pitchFamily="34" charset="-34"/>
                  </a:rPr>
                  <a:t>ทำให้มีรายได้เข้าประเทศจำนวนมาก</a:t>
                </a:r>
                <a:endParaRPr lang="en-US" sz="2400" dirty="0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135" name="Chevron 134"/>
              <p:cNvSpPr/>
              <p:nvPr/>
            </p:nvSpPr>
            <p:spPr>
              <a:xfrm>
                <a:off x="8004526" y="4710389"/>
                <a:ext cx="156089" cy="212652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2" name="Chevron 61"/>
            <p:cNvSpPr/>
            <p:nvPr/>
          </p:nvSpPr>
          <p:spPr>
            <a:xfrm>
              <a:off x="7536696" y="4814903"/>
              <a:ext cx="156089" cy="212652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653897" y="5316934"/>
            <a:ext cx="4715080" cy="461665"/>
            <a:chOff x="7540037" y="5311532"/>
            <a:chExt cx="4715080" cy="461665"/>
          </a:xfrm>
        </p:grpSpPr>
        <p:grpSp>
          <p:nvGrpSpPr>
            <p:cNvPr id="25" name="Group 24"/>
            <p:cNvGrpSpPr/>
            <p:nvPr/>
          </p:nvGrpSpPr>
          <p:grpSpPr>
            <a:xfrm>
              <a:off x="7614740" y="5311532"/>
              <a:ext cx="4640377" cy="461665"/>
              <a:chOff x="7999890" y="5202101"/>
              <a:chExt cx="4640377" cy="461665"/>
            </a:xfrm>
          </p:grpSpPr>
          <p:sp>
            <p:nvSpPr>
              <p:cNvPr id="130" name="TextBox 129"/>
              <p:cNvSpPr txBox="1"/>
              <p:nvPr/>
            </p:nvSpPr>
            <p:spPr>
              <a:xfrm>
                <a:off x="8255269" y="5202101"/>
                <a:ext cx="43849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400" dirty="0">
                    <a:latin typeface="TH Sarabun New" pitchFamily="34" charset="-34"/>
                    <a:cs typeface="TH Sarabun New" pitchFamily="34" charset="-34"/>
                  </a:rPr>
                  <a:t>แรงงานมีรายได้มากขึ้นเพียงพอต่อการจับจ่ายใช้สอย</a:t>
                </a:r>
                <a:endParaRPr lang="en-US" sz="2400" dirty="0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136" name="Chevron 135"/>
              <p:cNvSpPr/>
              <p:nvPr/>
            </p:nvSpPr>
            <p:spPr>
              <a:xfrm>
                <a:off x="7999890" y="5311235"/>
                <a:ext cx="156089" cy="212652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7" name="Chevron 66"/>
            <p:cNvSpPr/>
            <p:nvPr/>
          </p:nvSpPr>
          <p:spPr>
            <a:xfrm>
              <a:off x="7540037" y="5415210"/>
              <a:ext cx="156089" cy="212652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50556" y="5886367"/>
            <a:ext cx="3155117" cy="830997"/>
            <a:chOff x="7563612" y="5905156"/>
            <a:chExt cx="3155117" cy="830997"/>
          </a:xfrm>
        </p:grpSpPr>
        <p:sp>
          <p:nvSpPr>
            <p:cNvPr id="132" name="TextBox 131"/>
            <p:cNvSpPr txBox="1"/>
            <p:nvPr/>
          </p:nvSpPr>
          <p:spPr>
            <a:xfrm>
              <a:off x="7922771" y="5905156"/>
              <a:ext cx="27959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>
                  <a:latin typeface="TH Sarabun New" pitchFamily="34" charset="-34"/>
                  <a:cs typeface="TH Sarabun New" pitchFamily="34" charset="-34"/>
                </a:rPr>
                <a:t>เศรษฐกิจของประเทศขยายตัว</a:t>
              </a:r>
              <a:endParaRPr lang="en-US" sz="2400" dirty="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37" name="Chevron 136"/>
            <p:cNvSpPr/>
            <p:nvPr/>
          </p:nvSpPr>
          <p:spPr>
            <a:xfrm>
              <a:off x="7631942" y="5999926"/>
              <a:ext cx="175518" cy="212652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8" name="Chevron 67"/>
            <p:cNvSpPr/>
            <p:nvPr/>
          </p:nvSpPr>
          <p:spPr>
            <a:xfrm>
              <a:off x="7563612" y="6004250"/>
              <a:ext cx="156089" cy="212652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653897" y="6414457"/>
            <a:ext cx="3477612" cy="461665"/>
            <a:chOff x="7568489" y="6419942"/>
            <a:chExt cx="3477612" cy="461665"/>
          </a:xfrm>
        </p:grpSpPr>
        <p:grpSp>
          <p:nvGrpSpPr>
            <p:cNvPr id="27" name="Group 26"/>
            <p:cNvGrpSpPr/>
            <p:nvPr/>
          </p:nvGrpSpPr>
          <p:grpSpPr>
            <a:xfrm>
              <a:off x="7646533" y="6419942"/>
              <a:ext cx="3399568" cy="461665"/>
              <a:chOff x="7990874" y="6310511"/>
              <a:chExt cx="3399568" cy="461665"/>
            </a:xfrm>
          </p:grpSpPr>
          <p:sp>
            <p:nvSpPr>
              <p:cNvPr id="134" name="TextBox 133"/>
              <p:cNvSpPr txBox="1"/>
              <p:nvPr/>
            </p:nvSpPr>
            <p:spPr>
              <a:xfrm>
                <a:off x="8266037" y="6310511"/>
                <a:ext cx="31244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400" dirty="0">
                    <a:latin typeface="TH Sarabun New" pitchFamily="34" charset="-34"/>
                    <a:cs typeface="TH Sarabun New" pitchFamily="34" charset="-34"/>
                  </a:rPr>
                  <a:t>ธุรกิจการค้ามีความเจริญและเข้มแข็ง</a:t>
                </a:r>
                <a:endParaRPr lang="en-US" sz="2400" dirty="0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138" name="Chevron 137"/>
              <p:cNvSpPr/>
              <p:nvPr/>
            </p:nvSpPr>
            <p:spPr>
              <a:xfrm>
                <a:off x="7990874" y="6449980"/>
                <a:ext cx="156089" cy="212652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9" name="Chevron 68"/>
            <p:cNvSpPr/>
            <p:nvPr/>
          </p:nvSpPr>
          <p:spPr>
            <a:xfrm>
              <a:off x="7568489" y="6558366"/>
              <a:ext cx="156089" cy="212652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กลุ่ม 13"/>
          <p:cNvGrpSpPr/>
          <p:nvPr/>
        </p:nvGrpSpPr>
        <p:grpSpPr>
          <a:xfrm>
            <a:off x="1538860" y="1939531"/>
            <a:ext cx="4130345" cy="594516"/>
            <a:chOff x="1538860" y="1939531"/>
            <a:chExt cx="4130345" cy="594516"/>
          </a:xfrm>
        </p:grpSpPr>
        <p:sp>
          <p:nvSpPr>
            <p:cNvPr id="18" name="Round Same Side Corner Rectangle 17"/>
            <p:cNvSpPr/>
            <p:nvPr/>
          </p:nvSpPr>
          <p:spPr>
            <a:xfrm>
              <a:off x="1538860" y="1939531"/>
              <a:ext cx="4036193" cy="594516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38860" y="1950432"/>
              <a:ext cx="41303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การเป็นแหล่งสินค้าที่มีคุณภาพและราคาย่อมเยา</a:t>
              </a:r>
              <a:endParaRPr lang="en-US" sz="2400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pic>
        <p:nvPicPr>
          <p:cNvPr id="60" name="รูปภาพ 11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218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3322301" cy="7444428"/>
          </a:xfrm>
          <a:prstGeom prst="rect">
            <a:avLst/>
          </a:prstGeom>
        </p:spPr>
      </p:pic>
      <p:sp>
        <p:nvSpPr>
          <p:cNvPr id="58" name="Rounded Rectangle 57"/>
          <p:cNvSpPr/>
          <p:nvPr/>
        </p:nvSpPr>
        <p:spPr>
          <a:xfrm>
            <a:off x="6754591" y="952766"/>
            <a:ext cx="6059630" cy="6179902"/>
          </a:xfrm>
          <a:prstGeom prst="roundRect">
            <a:avLst>
              <a:gd name="adj" fmla="val 15093"/>
            </a:avLst>
          </a:prstGeom>
          <a:solidFill>
            <a:srgbClr val="C1C1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16008" y="952765"/>
            <a:ext cx="6059630" cy="6179902"/>
          </a:xfrm>
          <a:prstGeom prst="roundRect">
            <a:avLst>
              <a:gd name="adj" fmla="val 15093"/>
            </a:avLst>
          </a:prstGeom>
          <a:solidFill>
            <a:srgbClr val="75DFD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 Same Side Corner Rectangle 2"/>
          <p:cNvSpPr/>
          <p:nvPr/>
        </p:nvSpPr>
        <p:spPr>
          <a:xfrm>
            <a:off x="1635713" y="1208386"/>
            <a:ext cx="3902775" cy="594516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763803" y="1208386"/>
            <a:ext cx="3774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การปรับปรุงกระบวนการผลิตสินค้า</a:t>
            </a:r>
            <a:endParaRPr lang="en-US" sz="28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sp>
        <p:nvSpPr>
          <p:cNvPr id="34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9B66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389" y="1743547"/>
            <a:ext cx="4159136" cy="2713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7343" y="1717194"/>
            <a:ext cx="3733554" cy="2627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cxnSp>
        <p:nvCxnSpPr>
          <p:cNvPr id="48" name="Straight Connector 47"/>
          <p:cNvCxnSpPr/>
          <p:nvPr/>
        </p:nvCxnSpPr>
        <p:spPr>
          <a:xfrm>
            <a:off x="6146" y="230242"/>
            <a:ext cx="13322300" cy="0"/>
          </a:xfrm>
          <a:prstGeom prst="line">
            <a:avLst/>
          </a:prstGeom>
          <a:ln w="19050">
            <a:solidFill>
              <a:srgbClr val="FFCC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923784" y="4812981"/>
            <a:ext cx="4357042" cy="461665"/>
            <a:chOff x="1378701" y="4441242"/>
            <a:chExt cx="4357042" cy="461665"/>
          </a:xfrm>
        </p:grpSpPr>
        <p:grpSp>
          <p:nvGrpSpPr>
            <p:cNvPr id="50" name="Group 49"/>
            <p:cNvGrpSpPr/>
            <p:nvPr/>
          </p:nvGrpSpPr>
          <p:grpSpPr>
            <a:xfrm>
              <a:off x="1465726" y="4441242"/>
              <a:ext cx="4270017" cy="461665"/>
              <a:chOff x="1465726" y="4441242"/>
              <a:chExt cx="4270017" cy="46166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726413" y="4441242"/>
                <a:ext cx="40093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400" dirty="0">
                    <a:latin typeface="TH Sarabun New" pitchFamily="34" charset="-34"/>
                    <a:cs typeface="TH Sarabun New" pitchFamily="34" charset="-34"/>
                  </a:rPr>
                  <a:t>มีการปรับปรุงกระบวนการผลิตเพื่อลดต้นทุน</a:t>
                </a:r>
                <a:endParaRPr lang="en-US" sz="2400" dirty="0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14" name="Chevron 13"/>
              <p:cNvSpPr/>
              <p:nvPr/>
            </p:nvSpPr>
            <p:spPr>
              <a:xfrm>
                <a:off x="1465726" y="4523838"/>
                <a:ext cx="156089" cy="212652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2" name="Chevron 41"/>
            <p:cNvSpPr/>
            <p:nvPr/>
          </p:nvSpPr>
          <p:spPr>
            <a:xfrm>
              <a:off x="1378701" y="4532168"/>
              <a:ext cx="156089" cy="212652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35300" y="5410060"/>
            <a:ext cx="5566754" cy="461665"/>
            <a:chOff x="1378701" y="5028394"/>
            <a:chExt cx="5566754" cy="461665"/>
          </a:xfrm>
        </p:grpSpPr>
        <p:grpSp>
          <p:nvGrpSpPr>
            <p:cNvPr id="51" name="Group 50"/>
            <p:cNvGrpSpPr/>
            <p:nvPr/>
          </p:nvGrpSpPr>
          <p:grpSpPr>
            <a:xfrm>
              <a:off x="1469617" y="5028394"/>
              <a:ext cx="5475838" cy="461665"/>
              <a:chOff x="1469617" y="5028394"/>
              <a:chExt cx="5475838" cy="46166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715645" y="5028394"/>
                <a:ext cx="52298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400" dirty="0">
                    <a:latin typeface="TH Sarabun New" pitchFamily="34" charset="-34"/>
                    <a:cs typeface="TH Sarabun New" pitchFamily="34" charset="-34"/>
                  </a:rPr>
                  <a:t>มีการพัฒนาศักยภาพการผลิตให้รวดเร็วและผลิตได้ปริมาณมาก</a:t>
                </a:r>
                <a:endParaRPr lang="en-US" sz="2400" dirty="0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15" name="Chevron 14"/>
              <p:cNvSpPr/>
              <p:nvPr/>
            </p:nvSpPr>
            <p:spPr>
              <a:xfrm>
                <a:off x="1469617" y="5101122"/>
                <a:ext cx="156089" cy="212652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6" name="Chevron 45"/>
            <p:cNvSpPr/>
            <p:nvPr/>
          </p:nvSpPr>
          <p:spPr>
            <a:xfrm>
              <a:off x="1378701" y="5100762"/>
              <a:ext cx="156089" cy="212652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37391" y="5925143"/>
            <a:ext cx="5071802" cy="461665"/>
            <a:chOff x="1391573" y="5565337"/>
            <a:chExt cx="5071802" cy="461665"/>
          </a:xfrm>
        </p:grpSpPr>
        <p:grpSp>
          <p:nvGrpSpPr>
            <p:cNvPr id="52" name="Group 51"/>
            <p:cNvGrpSpPr/>
            <p:nvPr/>
          </p:nvGrpSpPr>
          <p:grpSpPr>
            <a:xfrm>
              <a:off x="1469617" y="5565337"/>
              <a:ext cx="4993758" cy="461665"/>
              <a:chOff x="1496897" y="5580728"/>
              <a:chExt cx="4993758" cy="461665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1726413" y="5580728"/>
                <a:ext cx="47642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400" dirty="0">
                    <a:latin typeface="TH Sarabun New" pitchFamily="34" charset="-34"/>
                    <a:cs typeface="TH Sarabun New" pitchFamily="34" charset="-34"/>
                  </a:rPr>
                  <a:t>ใช้เทคโนโลยีสมัยใหม่เข้าช่วยผลิตสินค้า</a:t>
                </a:r>
                <a:endParaRPr lang="en-US" sz="2400" dirty="0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16" name="Chevron 15"/>
              <p:cNvSpPr/>
              <p:nvPr/>
            </p:nvSpPr>
            <p:spPr>
              <a:xfrm>
                <a:off x="1496897" y="5693301"/>
                <a:ext cx="156089" cy="212652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9" name="Chevron 48"/>
            <p:cNvSpPr/>
            <p:nvPr/>
          </p:nvSpPr>
          <p:spPr>
            <a:xfrm>
              <a:off x="1391573" y="5668658"/>
              <a:ext cx="156089" cy="212652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974522" y="4505197"/>
            <a:ext cx="5517949" cy="904863"/>
            <a:chOff x="6964282" y="4133456"/>
            <a:chExt cx="5517949" cy="904863"/>
          </a:xfrm>
        </p:grpSpPr>
        <p:grpSp>
          <p:nvGrpSpPr>
            <p:cNvPr id="53" name="Group 52"/>
            <p:cNvGrpSpPr/>
            <p:nvPr/>
          </p:nvGrpSpPr>
          <p:grpSpPr>
            <a:xfrm>
              <a:off x="7042327" y="4133456"/>
              <a:ext cx="5439904" cy="904863"/>
              <a:chOff x="7444179" y="4345908"/>
              <a:chExt cx="5439904" cy="904863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7624040" y="4345908"/>
                <a:ext cx="5260043" cy="904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th-TH" sz="2400" dirty="0">
                    <a:latin typeface="TH Sarabun New" pitchFamily="34" charset="-34"/>
                    <a:cs typeface="TH Sarabun New" pitchFamily="34" charset="-34"/>
                  </a:rPr>
                  <a:t>ธุรกิจมีการพัฒนาและปรับตัวให้เข้ากับภาวะเปลี่ยนแปลงทางเศรษฐกิจอยู่เสมอ</a:t>
                </a:r>
                <a:endParaRPr lang="en-US" sz="2400" dirty="0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27" name="Chevron 26"/>
              <p:cNvSpPr/>
              <p:nvPr/>
            </p:nvSpPr>
            <p:spPr>
              <a:xfrm>
                <a:off x="7444179" y="4518004"/>
                <a:ext cx="156089" cy="212652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9" name="Chevron 58"/>
            <p:cNvSpPr/>
            <p:nvPr/>
          </p:nvSpPr>
          <p:spPr>
            <a:xfrm>
              <a:off x="6964282" y="4311185"/>
              <a:ext cx="156089" cy="212652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975254" y="5357439"/>
            <a:ext cx="5570836" cy="904863"/>
            <a:chOff x="6965014" y="4985698"/>
            <a:chExt cx="5570836" cy="904863"/>
          </a:xfrm>
        </p:grpSpPr>
        <p:grpSp>
          <p:nvGrpSpPr>
            <p:cNvPr id="54" name="Group 53"/>
            <p:cNvGrpSpPr/>
            <p:nvPr/>
          </p:nvGrpSpPr>
          <p:grpSpPr>
            <a:xfrm>
              <a:off x="7042327" y="4985698"/>
              <a:ext cx="5493523" cy="904863"/>
              <a:chOff x="7436417" y="5337358"/>
              <a:chExt cx="5493523" cy="904863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7669897" y="5337358"/>
                <a:ext cx="5260043" cy="904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th-TH" sz="2400" dirty="0">
                    <a:latin typeface="TH Sarabun New" pitchFamily="34" charset="-34"/>
                    <a:cs typeface="TH Sarabun New" pitchFamily="34" charset="-34"/>
                  </a:rPr>
                  <a:t>ธุรกิจที่มีการปรับตัวที่ดีย่อมเติบโตได้ดี และสามารถแข่งขันในตลาดได้</a:t>
                </a:r>
                <a:endParaRPr lang="en-US" sz="2400" dirty="0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41" name="Chevron 40"/>
              <p:cNvSpPr/>
              <p:nvPr/>
            </p:nvSpPr>
            <p:spPr>
              <a:xfrm>
                <a:off x="7436417" y="5446124"/>
                <a:ext cx="156089" cy="212652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0" name="Chevron 59"/>
            <p:cNvSpPr/>
            <p:nvPr/>
          </p:nvSpPr>
          <p:spPr>
            <a:xfrm>
              <a:off x="6965014" y="5091820"/>
              <a:ext cx="156089" cy="212652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975254" y="6146724"/>
            <a:ext cx="5720349" cy="904863"/>
            <a:chOff x="6965014" y="5774983"/>
            <a:chExt cx="5720349" cy="904863"/>
          </a:xfrm>
        </p:grpSpPr>
        <p:grpSp>
          <p:nvGrpSpPr>
            <p:cNvPr id="55" name="Group 54"/>
            <p:cNvGrpSpPr/>
            <p:nvPr/>
          </p:nvGrpSpPr>
          <p:grpSpPr>
            <a:xfrm>
              <a:off x="7042327" y="5774983"/>
              <a:ext cx="5643036" cy="904863"/>
              <a:chOff x="7493419" y="6334188"/>
              <a:chExt cx="4839845" cy="904863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7669898" y="6334188"/>
                <a:ext cx="4663366" cy="904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th-TH" sz="2400" dirty="0">
                    <a:latin typeface="TH Sarabun New" pitchFamily="34" charset="-34"/>
                    <a:cs typeface="TH Sarabun New" pitchFamily="34" charset="-34"/>
                  </a:rPr>
                  <a:t>ธุรกิจที่ปรับตัวได้ไม่ดี มักขาดความสามารถทางการแข่งขันและอาจส่งผลให้เลิกกิจการได้</a:t>
                </a:r>
                <a:endParaRPr lang="en-US" sz="2400" dirty="0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45" name="Chevron 44"/>
              <p:cNvSpPr/>
              <p:nvPr/>
            </p:nvSpPr>
            <p:spPr>
              <a:xfrm>
                <a:off x="7493419" y="6440246"/>
                <a:ext cx="156089" cy="212652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1" name="Chevron 60"/>
            <p:cNvSpPr/>
            <p:nvPr/>
          </p:nvSpPr>
          <p:spPr>
            <a:xfrm>
              <a:off x="6965014" y="5881105"/>
              <a:ext cx="156089" cy="212652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73210" y="230242"/>
            <a:ext cx="6290935" cy="523220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 New" pitchFamily="34" charset="-34"/>
                <a:cs typeface="TH Sarabun New" pitchFamily="34" charset="-34"/>
              </a:rPr>
              <a:t>ผลของการแข่งขันทางการค้าในประเทศและต่างประเทศ (ต่อ)</a:t>
            </a:r>
            <a:endParaRPr lang="en-US" sz="2800" b="1" dirty="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7827068" y="1167143"/>
            <a:ext cx="3816420" cy="689708"/>
            <a:chOff x="7827068" y="1167143"/>
            <a:chExt cx="3816420" cy="689708"/>
          </a:xfrm>
        </p:grpSpPr>
        <p:sp>
          <p:nvSpPr>
            <p:cNvPr id="2" name="Round Same Side Corner Rectangle 1"/>
            <p:cNvSpPr/>
            <p:nvPr/>
          </p:nvSpPr>
          <p:spPr>
            <a:xfrm>
              <a:off x="7827068" y="1167143"/>
              <a:ext cx="3816420" cy="689708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585385" y="1181555"/>
              <a:ext cx="27831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การอยู่รอดทางธุรกิจ</a:t>
              </a:r>
              <a:endParaRPr lang="en-US" sz="28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pic>
        <p:nvPicPr>
          <p:cNvPr id="56" name="รูปภาพ 11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691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892" y="-19050"/>
            <a:ext cx="13357191" cy="7486650"/>
          </a:xfrm>
          <a:prstGeom prst="rect">
            <a:avLst/>
          </a:prstGeom>
        </p:spPr>
      </p:pic>
      <p:sp>
        <p:nvSpPr>
          <p:cNvPr id="25" name="มนมุมสี่เหลี่ยมผืนผ้าด้านทแยงมุม 24"/>
          <p:cNvSpPr/>
          <p:nvPr/>
        </p:nvSpPr>
        <p:spPr>
          <a:xfrm>
            <a:off x="285773" y="334054"/>
            <a:ext cx="3071071" cy="548860"/>
          </a:xfrm>
          <a:prstGeom prst="round2DiagRect">
            <a:avLst>
              <a:gd name="adj1" fmla="val 48791"/>
              <a:gd name="adj2" fmla="val 0"/>
            </a:avLst>
          </a:prstGeom>
          <a:solidFill>
            <a:srgbClr val="9B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 rot="10800000" flipV="1">
            <a:off x="-30" y="334057"/>
            <a:ext cx="971580" cy="548862"/>
          </a:xfrm>
          <a:prstGeom prst="rect">
            <a:avLst/>
          </a:prstGeom>
          <a:solidFill>
            <a:srgbClr val="9B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" name="สี่เหลี่ยมผืนผ้ามุมมน 12"/>
          <p:cNvSpPr/>
          <p:nvPr/>
        </p:nvSpPr>
        <p:spPr>
          <a:xfrm>
            <a:off x="366442" y="4530980"/>
            <a:ext cx="12672424" cy="2344758"/>
          </a:xfrm>
          <a:prstGeom prst="roundRect">
            <a:avLst>
              <a:gd name="adj" fmla="val 4829"/>
            </a:avLst>
          </a:prstGeom>
          <a:solidFill>
            <a:schemeClr val="bg1"/>
          </a:solidFill>
          <a:ln>
            <a:solidFill>
              <a:srgbClr val="9B66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สี่เหลี่ยมผืนผ้า 13"/>
          <p:cNvSpPr/>
          <p:nvPr/>
        </p:nvSpPr>
        <p:spPr>
          <a:xfrm>
            <a:off x="-34892" y="4744874"/>
            <a:ext cx="13322300" cy="402162"/>
          </a:xfrm>
          <a:prstGeom prst="rect">
            <a:avLst/>
          </a:prstGeom>
          <a:solidFill>
            <a:srgbClr val="9B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2179" y="1145519"/>
            <a:ext cx="7585749" cy="1645305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2"/>
          <p:cNvSpPr txBox="1"/>
          <p:nvPr/>
        </p:nvSpPr>
        <p:spPr>
          <a:xfrm>
            <a:off x="876612" y="4744874"/>
            <a:ext cx="2312789" cy="443124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100" b="1" dirty="0">
                <a:solidFill>
                  <a:schemeClr val="bg1"/>
                </a:solidFill>
                <a:latin typeface="TH Sarabun New" panose="020B0500040200020003" pitchFamily="34" charset="-34"/>
                <a:ea typeface="AngsanaUPC" charset="0"/>
                <a:cs typeface="TH Sarabun New" panose="020B0500040200020003" pitchFamily="34" charset="-34"/>
              </a:rPr>
              <a:t>สาระการเรียนรู้แกนกลาง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1763" y="1145520"/>
            <a:ext cx="7446165" cy="1781952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r>
              <a:rPr lang="th-TH" sz="5400" b="1" dirty="0">
                <a:solidFill>
                  <a:srgbClr val="9B66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ระบบเศรษฐกิจ การพึ่งพา การแข่งขัน ทางเศรษฐกิจในทวีปเอเชีย</a:t>
            </a:r>
          </a:p>
        </p:txBody>
      </p:sp>
      <p:sp>
        <p:nvSpPr>
          <p:cNvPr id="2" name="Rectangle 1"/>
          <p:cNvSpPr/>
          <p:nvPr/>
        </p:nvSpPr>
        <p:spPr>
          <a:xfrm>
            <a:off x="826905" y="5319171"/>
            <a:ext cx="11977075" cy="1412620"/>
          </a:xfrm>
          <a:prstGeom prst="rect">
            <a:avLst/>
          </a:prstGeom>
        </p:spPr>
        <p:txBody>
          <a:bodyPr wrap="square" lIns="118799" tIns="59399" rIns="118799" bIns="59399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h-TH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ระบบเศรษฐกิจแบบต่างๆ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หลักการและผลกระทบการพึ่งพาอาศัยกันและการแข่งขันกันทางเศรษฐกิจในภูมิภาคเอเชีย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การกระจายของทรัพยากรในโลกที่ส่งผลต่อความสัมพันธ์ทางเศรษฐกิจระหว่างประเทศ เช่น น้ำมัน ป่าไม้ ทองคำ ถ่านหิน แร่ เป็นต้น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การแข่งขันทางการค้าในประเทศและต่างประเทศ</a:t>
            </a:r>
          </a:p>
        </p:txBody>
      </p:sp>
      <p:pic>
        <p:nvPicPr>
          <p:cNvPr id="19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281765" y="374003"/>
            <a:ext cx="290763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31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หน่วยการเรียนรู้ที่ </a:t>
            </a:r>
            <a:endParaRPr lang="en-US" sz="31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9" name="มนมุมสี่เหลี่ยมผืนผ้าด้านทแยงมุม 24"/>
          <p:cNvSpPr/>
          <p:nvPr/>
        </p:nvSpPr>
        <p:spPr>
          <a:xfrm>
            <a:off x="2558343" y="199349"/>
            <a:ext cx="994481" cy="683570"/>
          </a:xfrm>
          <a:prstGeom prst="round2DiagRect">
            <a:avLst>
              <a:gd name="adj1" fmla="val 48791"/>
              <a:gd name="adj2" fmla="val 0"/>
            </a:avLst>
          </a:prstGeom>
          <a:solidFill>
            <a:srgbClr val="7A51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35862" y="71455"/>
            <a:ext cx="839441" cy="1074065"/>
          </a:xfrm>
          <a:prstGeom prst="rect">
            <a:avLst/>
          </a:prstGeom>
        </p:spPr>
        <p:txBody>
          <a:bodyPr wrap="none" lIns="118799" tIns="59399" rIns="118799" bIns="59399">
            <a:spAutoFit/>
          </a:bodyPr>
          <a:lstStyle/>
          <a:p>
            <a:pPr algn="ctr"/>
            <a:r>
              <a:rPr lang="th-TH" sz="62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10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sp>
        <p:nvSpPr>
          <p:cNvPr id="31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9B66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1227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455"/>
            <a:ext cx="13322300" cy="7520763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269236" y="525136"/>
            <a:ext cx="4000500" cy="3018230"/>
          </a:xfrm>
          <a:prstGeom prst="roundRect">
            <a:avLst>
              <a:gd name="adj" fmla="val 11205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4377306" y="532896"/>
            <a:ext cx="4302035" cy="3018230"/>
          </a:xfrm>
          <a:prstGeom prst="roundRect">
            <a:avLst>
              <a:gd name="adj" fmla="val 11205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8815856" y="541087"/>
            <a:ext cx="4302035" cy="3018230"/>
          </a:xfrm>
          <a:prstGeom prst="roundRect">
            <a:avLst>
              <a:gd name="adj" fmla="val 11205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sp>
        <p:nvSpPr>
          <p:cNvPr id="109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9B66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9B6600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50360" y="668317"/>
            <a:ext cx="3438251" cy="2697500"/>
            <a:chOff x="524549" y="668317"/>
            <a:chExt cx="3438251" cy="26975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549" y="1302866"/>
              <a:ext cx="3438251" cy="206295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567065" y="668317"/>
              <a:ext cx="327149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>
                  <a:latin typeface="TH Sarabun New" pitchFamily="34" charset="-34"/>
                  <a:cs typeface="TH Sarabun New" pitchFamily="34" charset="-34"/>
                </a:rPr>
                <a:t>ระบบเศรษฐกิจ</a:t>
              </a:r>
              <a:endParaRPr lang="en-US" sz="3200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2269486" y="3900670"/>
            <a:ext cx="3674114" cy="3018230"/>
          </a:xfrm>
          <a:prstGeom prst="roundRect">
            <a:avLst>
              <a:gd name="adj" fmla="val 11205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682706" y="654716"/>
            <a:ext cx="3691234" cy="2774590"/>
            <a:chOff x="4838272" y="663139"/>
            <a:chExt cx="3691234" cy="27745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0648" y="1420075"/>
              <a:ext cx="3026481" cy="201765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20" name="TextBox 19"/>
            <p:cNvSpPr txBox="1"/>
            <p:nvPr/>
          </p:nvSpPr>
          <p:spPr>
            <a:xfrm>
              <a:off x="4838272" y="663139"/>
              <a:ext cx="3691234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th-TH" sz="3200" b="1" dirty="0">
                  <a:latin typeface="TH Sarabun New" pitchFamily="34" charset="-34"/>
                  <a:cs typeface="TH Sarabun New" pitchFamily="34" charset="-34"/>
                </a:rPr>
                <a:t>การพึ่งพาและการแข่งขันทางเศรษฐกิจในเอเชีย</a:t>
              </a:r>
              <a:endParaRPr lang="en-US" sz="3200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sp>
        <p:nvSpPr>
          <p:cNvPr id="43" name="Rounded Rectangle 42"/>
          <p:cNvSpPr/>
          <p:nvPr/>
        </p:nvSpPr>
        <p:spPr>
          <a:xfrm>
            <a:off x="6664839" y="3900670"/>
            <a:ext cx="4302035" cy="3018230"/>
          </a:xfrm>
          <a:prstGeom prst="roundRect">
            <a:avLst>
              <a:gd name="adj" fmla="val 11205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9224671" y="688414"/>
            <a:ext cx="3410475" cy="2723575"/>
            <a:chOff x="9393506" y="654694"/>
            <a:chExt cx="3410475" cy="27235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95232" y="1436446"/>
              <a:ext cx="2913229" cy="19418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21" name="TextBox 20"/>
            <p:cNvSpPr txBox="1"/>
            <p:nvPr/>
          </p:nvSpPr>
          <p:spPr>
            <a:xfrm>
              <a:off x="9393506" y="654694"/>
              <a:ext cx="3410475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th-TH" sz="3200" b="1" dirty="0">
                  <a:latin typeface="TH Sarabun New" pitchFamily="34" charset="-34"/>
                  <a:cs typeface="TH Sarabun New" pitchFamily="34" charset="-34"/>
                </a:rPr>
                <a:t>ทรัพยากรกับความสัมพันธ์ทางเศรษฐกิจระหว่างประเทศ</a:t>
              </a:r>
              <a:endParaRPr lang="en-US" sz="3200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58633" y="4004051"/>
            <a:ext cx="4269241" cy="2818006"/>
            <a:chOff x="1977683" y="4004051"/>
            <a:chExt cx="4269241" cy="281800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5399" y="4737656"/>
              <a:ext cx="3126601" cy="208440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22" name="TextBox 21"/>
            <p:cNvSpPr txBox="1"/>
            <p:nvPr/>
          </p:nvSpPr>
          <p:spPr>
            <a:xfrm>
              <a:off x="1977683" y="4004051"/>
              <a:ext cx="4269241" cy="818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th-TH" sz="3200" b="1" dirty="0">
                  <a:latin typeface="TH Sarabun New" pitchFamily="34" charset="-34"/>
                  <a:cs typeface="TH Sarabun New" pitchFamily="34" charset="-34"/>
                </a:rPr>
                <a:t>การแข่งขันทางการค้า</a:t>
              </a:r>
              <a:br>
                <a:rPr lang="en-US" sz="3200" b="1" dirty="0">
                  <a:latin typeface="TH Sarabun New" pitchFamily="34" charset="-34"/>
                  <a:cs typeface="TH Sarabun New" pitchFamily="34" charset="-34"/>
                </a:rPr>
              </a:br>
              <a:r>
                <a:rPr lang="th-TH" sz="3200" b="1" dirty="0">
                  <a:latin typeface="TH Sarabun New" pitchFamily="34" charset="-34"/>
                  <a:cs typeface="TH Sarabun New" pitchFamily="34" charset="-34"/>
                </a:rPr>
                <a:t>ภายในประเทศและต่างประเทศ</a:t>
              </a:r>
              <a:endParaRPr lang="en-US" sz="3200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841455" y="4052747"/>
            <a:ext cx="3948802" cy="2769310"/>
            <a:chOff x="6860505" y="4052747"/>
            <a:chExt cx="3948802" cy="27693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16989" y="4834499"/>
              <a:ext cx="2981084" cy="198755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23" name="TextBox 22"/>
            <p:cNvSpPr txBox="1"/>
            <p:nvPr/>
          </p:nvSpPr>
          <p:spPr>
            <a:xfrm>
              <a:off x="6860505" y="4052747"/>
              <a:ext cx="3948802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th-TH" sz="3200" b="1" dirty="0">
                  <a:latin typeface="TH Sarabun New" pitchFamily="34" charset="-34"/>
                  <a:cs typeface="TH Sarabun New" pitchFamily="34" charset="-34"/>
                </a:rPr>
                <a:t>ผลของการแข่งขันทางการค้า</a:t>
              </a:r>
              <a:br>
                <a:rPr lang="th-TH" sz="3200" b="1" dirty="0">
                  <a:latin typeface="TH Sarabun New" pitchFamily="34" charset="-34"/>
                  <a:cs typeface="TH Sarabun New" pitchFamily="34" charset="-34"/>
                </a:rPr>
              </a:br>
              <a:r>
                <a:rPr lang="th-TH" sz="3200" b="1" dirty="0">
                  <a:latin typeface="TH Sarabun New" pitchFamily="34" charset="-34"/>
                  <a:cs typeface="TH Sarabun New" pitchFamily="34" charset="-34"/>
                </a:rPr>
                <a:t>ในประเทศและต่างประเทศ</a:t>
              </a:r>
              <a:endParaRPr lang="en-US" sz="3200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pic>
        <p:nvPicPr>
          <p:cNvPr id="29" name="รูปภาพ 11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642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3322300" cy="74676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66818" y="1938661"/>
            <a:ext cx="3753293" cy="2501461"/>
          </a:xfrm>
          <a:prstGeom prst="roundRect">
            <a:avLst>
              <a:gd name="adj" fmla="val 11141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4603043" y="1952395"/>
            <a:ext cx="3753293" cy="2501461"/>
          </a:xfrm>
          <a:prstGeom prst="roundRect">
            <a:avLst>
              <a:gd name="adj" fmla="val 11141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8668228" y="1977948"/>
            <a:ext cx="4135753" cy="2462174"/>
          </a:xfrm>
          <a:prstGeom prst="roundRect">
            <a:avLst>
              <a:gd name="adj" fmla="val 8820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sp>
        <p:nvSpPr>
          <p:cNvPr id="109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9B66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3457" y="2096451"/>
            <a:ext cx="2952464" cy="2223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26" y="2059700"/>
            <a:ext cx="3389076" cy="2259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2103" y="2237010"/>
            <a:ext cx="3123109" cy="2082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0" name="Rounded Rectangle 19"/>
          <p:cNvSpPr/>
          <p:nvPr/>
        </p:nvSpPr>
        <p:spPr>
          <a:xfrm>
            <a:off x="366818" y="1533551"/>
            <a:ext cx="3753293" cy="4286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39973" y="1488795"/>
            <a:ext cx="3186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 New" pitchFamily="34" charset="-34"/>
                <a:cs typeface="TH Sarabun New" pitchFamily="34" charset="-34"/>
              </a:rPr>
              <a:t>ระบบเศรษฐกิจแบบทุนนิยม</a:t>
            </a:r>
            <a:endParaRPr lang="en-US" sz="28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603044" y="1549332"/>
            <a:ext cx="3753293" cy="4286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988012" y="1500051"/>
            <a:ext cx="3186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 New" pitchFamily="34" charset="-34"/>
                <a:cs typeface="TH Sarabun New" pitchFamily="34" charset="-34"/>
              </a:rPr>
              <a:t>ระบบเศรษฐกิจแบบสังคมนิยม</a:t>
            </a:r>
            <a:endParaRPr lang="en-US" sz="28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858896" y="1539567"/>
            <a:ext cx="3753293" cy="4286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544703" y="1502211"/>
            <a:ext cx="2657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 New" pitchFamily="34" charset="-34"/>
                <a:cs typeface="TH Sarabun New" pitchFamily="34" charset="-34"/>
              </a:rPr>
              <a:t>ระบบเศรษฐกิจแบบผสม</a:t>
            </a:r>
            <a:endParaRPr lang="en-US" sz="28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2" name="Round Same Side Corner Rectangle 21"/>
          <p:cNvSpPr/>
          <p:nvPr/>
        </p:nvSpPr>
        <p:spPr>
          <a:xfrm rot="10800000">
            <a:off x="2939472" y="0"/>
            <a:ext cx="7644810" cy="584791"/>
          </a:xfrm>
          <a:prstGeom prst="round2SameRect">
            <a:avLst/>
          </a:prstGeom>
          <a:solidFill>
            <a:srgbClr val="9B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468457" y="-61548"/>
            <a:ext cx="3496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ระบบเศรษฐกิจ</a:t>
            </a:r>
            <a:endParaRPr lang="en-US" sz="40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39472" y="722446"/>
            <a:ext cx="764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Sarabun New" pitchFamily="34" charset="-34"/>
                <a:cs typeface="TH Sarabun New" pitchFamily="34" charset="-34"/>
              </a:rPr>
              <a:t>เราสามารถแบ่งระบบเศรษฐกิจออกได้เป็น 3 ระบบ ดังนี้</a:t>
            </a:r>
            <a:endParaRPr lang="en-US" sz="2800" b="1" dirty="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248847" y="5282299"/>
            <a:ext cx="11419573" cy="1426021"/>
            <a:chOff x="1171877" y="5261857"/>
            <a:chExt cx="11419573" cy="1426021"/>
          </a:xfrm>
        </p:grpSpPr>
        <p:sp>
          <p:nvSpPr>
            <p:cNvPr id="25" name="Rounded Rectangle 24"/>
            <p:cNvSpPr/>
            <p:nvPr/>
          </p:nvSpPr>
          <p:spPr>
            <a:xfrm>
              <a:off x="1171877" y="5261857"/>
              <a:ext cx="10978546" cy="1426021"/>
            </a:xfrm>
            <a:prstGeom prst="roundRect">
              <a:avLst/>
            </a:prstGeom>
            <a:solidFill>
              <a:srgbClr val="EDD26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กลุ่ม 49"/>
            <p:cNvGrpSpPr/>
            <p:nvPr/>
          </p:nvGrpSpPr>
          <p:grpSpPr>
            <a:xfrm>
              <a:off x="1431080" y="5459262"/>
              <a:ext cx="11160370" cy="1031209"/>
              <a:chOff x="8883841" y="3127109"/>
              <a:chExt cx="10434153" cy="964107"/>
            </a:xfrm>
          </p:grpSpPr>
          <p:sp>
            <p:nvSpPr>
              <p:cNvPr id="44" name="สี่เหลี่ยมผืนผ้า 1"/>
              <p:cNvSpPr/>
              <p:nvPr/>
            </p:nvSpPr>
            <p:spPr>
              <a:xfrm>
                <a:off x="9390471" y="3398806"/>
                <a:ext cx="9927523" cy="604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b="1" i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นักเรียนคิดว่าประเทศส่วนใหญ่ในโลก มีระบบเศรษฐกิจแบบใดเพราะเหตุใด</a:t>
                </a:r>
                <a:endParaRPr lang="en-US" b="1" i="1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grpSp>
            <p:nvGrpSpPr>
              <p:cNvPr id="40" name="Group 30"/>
              <p:cNvGrpSpPr/>
              <p:nvPr/>
            </p:nvGrpSpPr>
            <p:grpSpPr>
              <a:xfrm>
                <a:off x="8883841" y="3127109"/>
                <a:ext cx="961298" cy="964107"/>
                <a:chOff x="5948916" y="6520872"/>
                <a:chExt cx="961298" cy="964107"/>
              </a:xfrm>
            </p:grpSpPr>
            <p:sp>
              <p:nvSpPr>
                <p:cNvPr id="41" name="Oval 31"/>
                <p:cNvSpPr/>
                <p:nvPr/>
              </p:nvSpPr>
              <p:spPr>
                <a:xfrm>
                  <a:off x="6039580" y="6632502"/>
                  <a:ext cx="799860" cy="799860"/>
                </a:xfrm>
                <a:prstGeom prst="ellipse">
                  <a:avLst/>
                </a:prstGeom>
                <a:solidFill>
                  <a:srgbClr val="2F5EA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2" name="Picture 32"/>
                <p:cNvPicPr>
                  <a:picLocks noChangeAspect="1"/>
                </p:cNvPicPr>
                <p:nvPr/>
              </p:nvPicPr>
              <p:blipFill>
                <a:blip r:embed="rId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1142183">
                  <a:off x="5948916" y="6520872"/>
                  <a:ext cx="961298" cy="964107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35" name="รูปภาพ 11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155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621" y="0"/>
            <a:ext cx="13428921" cy="7444428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>
          <a:xfrm>
            <a:off x="829289" y="3336864"/>
            <a:ext cx="3208321" cy="396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83192" y="1705970"/>
            <a:ext cx="12262534" cy="4285397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557041" y="2117973"/>
            <a:ext cx="1990171" cy="50239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sp>
        <p:nvSpPr>
          <p:cNvPr id="109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9B66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16096" y="1888532"/>
            <a:ext cx="2031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6">
                  <a:lumMod val="50000"/>
                </a:schemeClr>
              </a:buClr>
              <a:buSzPct val="80000"/>
            </a:pPr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ลักษณะสำคัญ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289" y="2117972"/>
            <a:ext cx="4643210" cy="3095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6" name="Rounded Rectangle 55"/>
          <p:cNvSpPr/>
          <p:nvPr/>
        </p:nvSpPr>
        <p:spPr>
          <a:xfrm>
            <a:off x="567065" y="460523"/>
            <a:ext cx="3784128" cy="7114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626820" y="504465"/>
            <a:ext cx="3724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ระบบเศรษฐกิจแบบทุนนิยม</a:t>
            </a:r>
            <a:endParaRPr lang="en-US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9" name="Pentagon 58"/>
          <p:cNvSpPr/>
          <p:nvPr/>
        </p:nvSpPr>
        <p:spPr>
          <a:xfrm>
            <a:off x="0" y="540182"/>
            <a:ext cx="433692" cy="561753"/>
          </a:xfrm>
          <a:prstGeom prst="homePlate">
            <a:avLst/>
          </a:prstGeom>
          <a:solidFill>
            <a:srgbClr val="9B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723330" y="1842448"/>
            <a:ext cx="11982735" cy="4026089"/>
          </a:xfrm>
          <a:prstGeom prst="roundRect">
            <a:avLst/>
          </a:prstGeom>
          <a:noFill/>
          <a:ln w="31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5252" y="4669325"/>
            <a:ext cx="3490813" cy="24943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16096" y="3602766"/>
            <a:ext cx="67549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6">
                  <a:lumMod val="50000"/>
                </a:schemeClr>
              </a:buClr>
              <a:buSzPct val="80000"/>
              <a:buFont typeface="Arial" pitchFamily="34" charset="0"/>
              <a:buChar char="•"/>
            </a:pPr>
            <a:r>
              <a:rPr lang="th-TH" sz="2800" dirty="0">
                <a:latin typeface="TH Sarabun New" pitchFamily="34" charset="-34"/>
                <a:cs typeface="TH Sarabun New" pitchFamily="34" charset="-34"/>
              </a:rPr>
              <a:t>เอกชนมีเสรีภาพในการตัดสินใจผลิต</a:t>
            </a:r>
            <a:r>
              <a:rPr lang="en-GB" sz="28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2800" dirty="0">
                <a:latin typeface="TH Sarabun New" pitchFamily="34" charset="-34"/>
                <a:cs typeface="TH Sarabun New" pitchFamily="34" charset="-34"/>
              </a:rPr>
              <a:t>จำหน่าย และดำเนินกิจกรรมต่างๆได้ด้วยตนเอง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516096" y="4510707"/>
            <a:ext cx="58533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6">
                  <a:lumMod val="50000"/>
                </a:schemeClr>
              </a:buClr>
              <a:buSzPct val="80000"/>
              <a:buFont typeface="Arial" pitchFamily="34" charset="0"/>
              <a:buChar char="•"/>
            </a:pPr>
            <a:r>
              <a:rPr lang="th-TH" sz="2800" dirty="0">
                <a:latin typeface="TH Sarabun New" pitchFamily="34" charset="-34"/>
                <a:cs typeface="TH Sarabun New" pitchFamily="34" charset="-34"/>
              </a:rPr>
              <a:t>กิจกรรมทางเศรษฐกิจดำเนินไปโดยกลไกราคา</a:t>
            </a:r>
          </a:p>
          <a:p>
            <a:pPr marL="457200" indent="-457200">
              <a:buClr>
                <a:schemeClr val="accent6">
                  <a:lumMod val="50000"/>
                </a:schemeClr>
              </a:buClr>
              <a:buSzPct val="80000"/>
              <a:buFont typeface="Arial" pitchFamily="34" charset="0"/>
              <a:buChar char="•"/>
            </a:pP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516096" y="5044811"/>
            <a:ext cx="46812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6">
                  <a:lumMod val="50000"/>
                </a:schemeClr>
              </a:buClr>
              <a:buSzPct val="80000"/>
              <a:buFont typeface="Arial" pitchFamily="34" charset="0"/>
              <a:buChar char="•"/>
            </a:pPr>
            <a:r>
              <a:rPr lang="th-TH" sz="2800" dirty="0">
                <a:latin typeface="TH Sarabun New" pitchFamily="34" charset="-34"/>
                <a:cs typeface="TH Sarabun New" pitchFamily="34" charset="-34"/>
              </a:rPr>
              <a:t>ผู้ผลิตสามารถผลิตสินค้าแข่งขันกันได้</a:t>
            </a:r>
            <a:endParaRPr lang="en-US" sz="2800" dirty="0">
              <a:latin typeface="TH Sarabun New" pitchFamily="34" charset="-34"/>
              <a:cs typeface="TH Sarabun New" pitchFamily="34" charset="-34"/>
            </a:endParaRPr>
          </a:p>
          <a:p>
            <a:pPr marL="457200" indent="-457200">
              <a:buClr>
                <a:schemeClr val="accent6">
                  <a:lumMod val="50000"/>
                </a:schemeClr>
              </a:buClr>
              <a:buSzPct val="80000"/>
              <a:buFont typeface="Arial" pitchFamily="34" charset="0"/>
              <a:buChar char="•"/>
            </a:pP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516096" y="2735948"/>
            <a:ext cx="6572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6">
                  <a:lumMod val="50000"/>
                </a:schemeClr>
              </a:buClr>
              <a:buSzPct val="80000"/>
              <a:buFont typeface="Arial" pitchFamily="34" charset="0"/>
              <a:buChar char="•"/>
            </a:pPr>
            <a:r>
              <a:rPr lang="th-TH" sz="2800" dirty="0">
                <a:latin typeface="TH Sarabun New" pitchFamily="34" charset="-34"/>
                <a:cs typeface="TH Sarabun New" pitchFamily="34" charset="-34"/>
              </a:rPr>
              <a:t>เอกชนมีสิทธิเป็นเจ้าของทรัพย์สิน ปัจจัยการผลิต และทรัพยากรต่างๆ ตามกฏหมาย</a:t>
            </a:r>
          </a:p>
        </p:txBody>
      </p:sp>
      <p:pic>
        <p:nvPicPr>
          <p:cNvPr id="21" name="รูปภาพ 11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59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3" grpId="0"/>
      <p:bldP spid="4" grpId="0"/>
      <p:bldP spid="18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3428921" cy="7444428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928776" y="1051129"/>
            <a:ext cx="9014473" cy="3072159"/>
          </a:xfrm>
          <a:prstGeom prst="roundRect">
            <a:avLst>
              <a:gd name="adj" fmla="val 15129"/>
            </a:avLst>
          </a:prstGeom>
          <a:solidFill>
            <a:schemeClr val="accent2">
              <a:lumMod val="60000"/>
              <a:lumOff val="40000"/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sp>
        <p:nvSpPr>
          <p:cNvPr id="109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9B66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249732" y="1169860"/>
            <a:ext cx="1919029" cy="2953428"/>
            <a:chOff x="3249732" y="1169860"/>
            <a:chExt cx="1919029" cy="2953428"/>
          </a:xfrm>
        </p:grpSpPr>
        <p:sp>
          <p:nvSpPr>
            <p:cNvPr id="26" name="Oval 25"/>
            <p:cNvSpPr/>
            <p:nvPr/>
          </p:nvSpPr>
          <p:spPr>
            <a:xfrm>
              <a:off x="3389982" y="1169860"/>
              <a:ext cx="1467293" cy="1456660"/>
            </a:xfrm>
            <a:prstGeom prst="ellipse">
              <a:avLst/>
            </a:prstGeom>
            <a:solidFill>
              <a:srgbClr val="00B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937558" y="2454627"/>
              <a:ext cx="372140" cy="350874"/>
            </a:xfrm>
            <a:prstGeom prst="ellipse">
              <a:avLst/>
            </a:prstGeom>
            <a:solidFill>
              <a:srgbClr val="EC8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2</a:t>
              </a:r>
              <a:endParaRPr lang="en-US" sz="28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3479" y="1333720"/>
              <a:ext cx="1080297" cy="1080297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3249732" y="2922959"/>
              <a:ext cx="19190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ผู้บริโภคได้รับสินค้าที่มีคุณภาพ ราคาถูก และหลากหลาย</a:t>
              </a:r>
              <a:endParaRPr lang="en-US" sz="2400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441754" y="1186855"/>
            <a:ext cx="1919029" cy="2936433"/>
            <a:chOff x="5441754" y="1186855"/>
            <a:chExt cx="1919029" cy="2936433"/>
          </a:xfrm>
        </p:grpSpPr>
        <p:sp>
          <p:nvSpPr>
            <p:cNvPr id="27" name="Oval 26"/>
            <p:cNvSpPr/>
            <p:nvPr/>
          </p:nvSpPr>
          <p:spPr>
            <a:xfrm>
              <a:off x="5630483" y="1186855"/>
              <a:ext cx="1467293" cy="1456660"/>
            </a:xfrm>
            <a:prstGeom prst="ellipse">
              <a:avLst/>
            </a:prstGeom>
            <a:solidFill>
              <a:srgbClr val="00B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178059" y="2471622"/>
              <a:ext cx="372140" cy="350874"/>
            </a:xfrm>
            <a:prstGeom prst="ellipse">
              <a:avLst/>
            </a:prstGeom>
            <a:solidFill>
              <a:srgbClr val="EC8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3</a:t>
              </a:r>
              <a:endParaRPr lang="en-US" sz="28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8968" y="1520024"/>
              <a:ext cx="790322" cy="790322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5441754" y="2922959"/>
              <a:ext cx="19190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ผู้ผลิตมีการพัฒนาสินค้า และเทคนิค</a:t>
              </a:r>
              <a:br>
                <a:rPr lang="th-TH" sz="2400" b="1" dirty="0">
                  <a:latin typeface="TH Sarabun New" pitchFamily="34" charset="-34"/>
                  <a:cs typeface="TH Sarabun New" pitchFamily="34" charset="-34"/>
                </a:rPr>
              </a:br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ในการผลิตอยู่เสมอ</a:t>
              </a:r>
              <a:endParaRPr lang="en-US" sz="2400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sp>
        <p:nvSpPr>
          <p:cNvPr id="35" name="Round Same Side Corner Rectangle 34"/>
          <p:cNvSpPr/>
          <p:nvPr/>
        </p:nvSpPr>
        <p:spPr>
          <a:xfrm>
            <a:off x="7788353" y="553316"/>
            <a:ext cx="1376716" cy="50438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C8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ข้อดี</a:t>
            </a:r>
            <a:endParaRPr lang="en-US" sz="32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937559" y="4370435"/>
            <a:ext cx="8597342" cy="2750109"/>
          </a:xfrm>
          <a:prstGeom prst="roundRect">
            <a:avLst>
              <a:gd name="adj" fmla="val 15129"/>
            </a:avLst>
          </a:prstGeom>
          <a:solidFill>
            <a:srgbClr val="FFC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 Same Side Corner Rectangle 51"/>
          <p:cNvSpPr/>
          <p:nvPr/>
        </p:nvSpPr>
        <p:spPr>
          <a:xfrm>
            <a:off x="10925078" y="3963665"/>
            <a:ext cx="1128005" cy="42478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D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ข้อเสีย</a:t>
            </a:r>
            <a:endParaRPr lang="en-US" sz="32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143451" y="4579433"/>
            <a:ext cx="1940884" cy="2456289"/>
            <a:chOff x="4327231" y="4522269"/>
            <a:chExt cx="1940884" cy="2456289"/>
          </a:xfrm>
        </p:grpSpPr>
        <p:sp>
          <p:nvSpPr>
            <p:cNvPr id="46" name="Oval 45"/>
            <p:cNvSpPr/>
            <p:nvPr/>
          </p:nvSpPr>
          <p:spPr>
            <a:xfrm>
              <a:off x="4584788" y="4522269"/>
              <a:ext cx="1425770" cy="145488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132363" y="5803492"/>
              <a:ext cx="361609" cy="350446"/>
            </a:xfrm>
            <a:prstGeom prst="ellipse">
              <a:avLst/>
            </a:prstGeom>
            <a:solidFill>
              <a:srgbClr val="EDD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1</a:t>
              </a:r>
              <a:endParaRPr lang="en-US" sz="28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3076" name="Picture 4" descr="à¸à¸¥à¸à¸²à¸£à¸à¹à¸à¸«à¸²à¸£à¸¹à¸à¸ à¸²à¸à¸ªà¸³à¸«à¸£à¸±à¸ unfair vector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8225" l="0" r="989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784" y="4522269"/>
              <a:ext cx="1112472" cy="1270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4327231" y="6147561"/>
              <a:ext cx="19408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เกิดความไม่เท่าเทียม</a:t>
              </a:r>
              <a:br>
                <a:rPr lang="en-GB" sz="2400" b="1" dirty="0">
                  <a:latin typeface="TH Sarabun New" pitchFamily="34" charset="-34"/>
                  <a:cs typeface="TH Sarabun New" pitchFamily="34" charset="-34"/>
                </a:rPr>
              </a:br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ในการกระจายรายได้</a:t>
              </a:r>
              <a:endParaRPr lang="en-US" sz="2400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56540" y="4519201"/>
            <a:ext cx="2328092" cy="2514175"/>
            <a:chOff x="6237515" y="4519201"/>
            <a:chExt cx="2328092" cy="2514175"/>
          </a:xfrm>
        </p:grpSpPr>
        <p:sp>
          <p:nvSpPr>
            <p:cNvPr id="47" name="Oval 46"/>
            <p:cNvSpPr/>
            <p:nvPr/>
          </p:nvSpPr>
          <p:spPr>
            <a:xfrm>
              <a:off x="6688676" y="4519201"/>
              <a:ext cx="1425770" cy="145488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7239892" y="5849756"/>
              <a:ext cx="361609" cy="350446"/>
            </a:xfrm>
            <a:prstGeom prst="ellipse">
              <a:avLst/>
            </a:prstGeom>
            <a:solidFill>
              <a:srgbClr val="EDD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2</a:t>
              </a:r>
              <a:endParaRPr lang="en-US" sz="28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237515" y="6202379"/>
              <a:ext cx="23280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ในกรณีที่มีผู้ผลิตน้อยรายจะเกิดการผูกขาดการผลิต</a:t>
              </a:r>
              <a:endParaRPr lang="en-US" sz="2400" b="1" dirty="0"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24645" y="4673596"/>
              <a:ext cx="1022813" cy="1022813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8197839" y="4526985"/>
            <a:ext cx="2401626" cy="2505883"/>
            <a:chOff x="8244597" y="4526985"/>
            <a:chExt cx="2401626" cy="2505883"/>
          </a:xfrm>
        </p:grpSpPr>
        <p:sp>
          <p:nvSpPr>
            <p:cNvPr id="48" name="Oval 47"/>
            <p:cNvSpPr/>
            <p:nvPr/>
          </p:nvSpPr>
          <p:spPr>
            <a:xfrm>
              <a:off x="8685767" y="4526985"/>
              <a:ext cx="1425770" cy="145488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9233342" y="5811752"/>
              <a:ext cx="361609" cy="350446"/>
            </a:xfrm>
            <a:prstGeom prst="ellipse">
              <a:avLst/>
            </a:prstGeom>
            <a:solidFill>
              <a:srgbClr val="EDD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3</a:t>
              </a:r>
              <a:endParaRPr lang="en-US" sz="28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34885" y="4713191"/>
              <a:ext cx="967871" cy="967871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8244597" y="6202885"/>
              <a:ext cx="2401626" cy="829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มีการใช้ทรัพยากรอย่างสิ้นเปลือง</a:t>
              </a:r>
              <a:endParaRPr lang="en-US" sz="2400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278607" y="4540674"/>
            <a:ext cx="2256291" cy="2492194"/>
            <a:chOff x="10278607" y="4540674"/>
            <a:chExt cx="2256291" cy="2492194"/>
          </a:xfrm>
        </p:grpSpPr>
        <p:sp>
          <p:nvSpPr>
            <p:cNvPr id="53" name="Oval 52"/>
            <p:cNvSpPr/>
            <p:nvPr/>
          </p:nvSpPr>
          <p:spPr>
            <a:xfrm>
              <a:off x="10579897" y="4540674"/>
              <a:ext cx="1425770" cy="145488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11127472" y="5798860"/>
              <a:ext cx="361609" cy="350446"/>
            </a:xfrm>
            <a:prstGeom prst="ellipse">
              <a:avLst/>
            </a:prstGeom>
            <a:solidFill>
              <a:srgbClr val="EDD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4</a:t>
              </a:r>
              <a:endParaRPr lang="en-US" sz="28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89771" y="4723188"/>
              <a:ext cx="957887" cy="957887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10278607" y="6201871"/>
              <a:ext cx="225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ทำให้เกิดลัทธิวัตถุนิยม</a:t>
              </a:r>
              <a:br>
                <a:rPr lang="en-GB" sz="2400" b="1" dirty="0">
                  <a:latin typeface="TH Sarabun New" pitchFamily="34" charset="-34"/>
                  <a:cs typeface="TH Sarabun New" pitchFamily="34" charset="-34"/>
                </a:rPr>
              </a:br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และบริโภคนิยม</a:t>
              </a:r>
              <a:endParaRPr lang="en-US" sz="2400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565852" y="173074"/>
            <a:ext cx="3371706" cy="628717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7" name="TextBox 56"/>
          <p:cNvSpPr txBox="1"/>
          <p:nvPr/>
        </p:nvSpPr>
        <p:spPr>
          <a:xfrm>
            <a:off x="625607" y="217016"/>
            <a:ext cx="3311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 New" pitchFamily="34" charset="-34"/>
                <a:cs typeface="TH Sarabun New" pitchFamily="34" charset="-34"/>
              </a:rPr>
              <a:t>ระบบเศรษฐกิจแบบทุนนิยม</a:t>
            </a:r>
            <a:endParaRPr lang="en-US" sz="32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9" name="Pentagon 58"/>
          <p:cNvSpPr/>
          <p:nvPr/>
        </p:nvSpPr>
        <p:spPr>
          <a:xfrm>
            <a:off x="-1213" y="252733"/>
            <a:ext cx="433692" cy="561753"/>
          </a:xfrm>
          <a:prstGeom prst="homePlate">
            <a:avLst/>
          </a:prstGeom>
          <a:solidFill>
            <a:srgbClr val="9B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6" name="Group 5"/>
          <p:cNvGrpSpPr/>
          <p:nvPr/>
        </p:nvGrpSpPr>
        <p:grpSpPr>
          <a:xfrm>
            <a:off x="1198005" y="1169860"/>
            <a:ext cx="1919029" cy="2584096"/>
            <a:chOff x="1198005" y="1169860"/>
            <a:chExt cx="1919029" cy="2584096"/>
          </a:xfrm>
        </p:grpSpPr>
        <p:sp>
          <p:nvSpPr>
            <p:cNvPr id="7" name="Oval 6"/>
            <p:cNvSpPr/>
            <p:nvPr/>
          </p:nvSpPr>
          <p:spPr>
            <a:xfrm>
              <a:off x="1412410" y="1169860"/>
              <a:ext cx="1467293" cy="1456660"/>
            </a:xfrm>
            <a:prstGeom prst="ellipse">
              <a:avLst/>
            </a:prstGeom>
            <a:solidFill>
              <a:srgbClr val="00B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959986" y="2451083"/>
              <a:ext cx="372140" cy="350874"/>
            </a:xfrm>
            <a:prstGeom prst="ellipse">
              <a:avLst/>
            </a:prstGeom>
            <a:solidFill>
              <a:srgbClr val="EC8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1</a:t>
              </a:r>
              <a:endParaRPr lang="en-US" sz="28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198005" y="2922959"/>
              <a:ext cx="19190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ก่อให้เกิดแรงจูงใจ</a:t>
              </a:r>
              <a:br>
                <a:rPr lang="en-US" sz="2400" b="1" dirty="0">
                  <a:latin typeface="TH Sarabun New" pitchFamily="34" charset="-34"/>
                  <a:cs typeface="TH Sarabun New" pitchFamily="34" charset="-34"/>
                </a:rPr>
              </a:br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ในการผลิต</a:t>
              </a:r>
              <a:endParaRPr lang="en-US" sz="2400" b="1" dirty="0"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9373" y="1399985"/>
              <a:ext cx="893366" cy="89336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7603725" y="1236028"/>
            <a:ext cx="1961832" cy="2887260"/>
            <a:chOff x="7603725" y="1236028"/>
            <a:chExt cx="1961832" cy="2887260"/>
          </a:xfrm>
        </p:grpSpPr>
        <p:sp>
          <p:nvSpPr>
            <p:cNvPr id="42" name="TextBox 41"/>
            <p:cNvSpPr txBox="1"/>
            <p:nvPr/>
          </p:nvSpPr>
          <p:spPr>
            <a:xfrm>
              <a:off x="7610153" y="2922959"/>
              <a:ext cx="19190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ลดภาระของรัฐบาลในการดำเนินการเกี่ยวกับเศรษฐกิจ</a:t>
              </a:r>
              <a:endParaRPr lang="en-US" sz="2400" b="1" dirty="0"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03725" y="1236028"/>
              <a:ext cx="1961832" cy="1650357"/>
            </a:xfrm>
            <a:prstGeom prst="rect">
              <a:avLst/>
            </a:prstGeom>
          </p:spPr>
        </p:pic>
      </p:grpSp>
      <p:pic>
        <p:nvPicPr>
          <p:cNvPr id="63" name="รูปภาพ 119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658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106897" y="6472039"/>
            <a:ext cx="13632891" cy="1282548"/>
          </a:xfrm>
          <a:custGeom>
            <a:avLst/>
            <a:gdLst>
              <a:gd name="connsiteX0" fmla="*/ 106896 w 13478512"/>
              <a:gd name="connsiteY0" fmla="*/ 546278 h 1294423"/>
              <a:gd name="connsiteX1" fmla="*/ 106896 w 13478512"/>
              <a:gd name="connsiteY1" fmla="*/ 546278 h 1294423"/>
              <a:gd name="connsiteX2" fmla="*/ 237525 w 13478512"/>
              <a:gd name="connsiteY2" fmla="*/ 510652 h 1294423"/>
              <a:gd name="connsiteX3" fmla="*/ 273151 w 13478512"/>
              <a:gd name="connsiteY3" fmla="*/ 498777 h 1294423"/>
              <a:gd name="connsiteX4" fmla="*/ 522532 w 13478512"/>
              <a:gd name="connsiteY4" fmla="*/ 451275 h 1294423"/>
              <a:gd name="connsiteX5" fmla="*/ 593784 w 13478512"/>
              <a:gd name="connsiteY5" fmla="*/ 439400 h 1294423"/>
              <a:gd name="connsiteX6" fmla="*/ 665036 w 13478512"/>
              <a:gd name="connsiteY6" fmla="*/ 427525 h 1294423"/>
              <a:gd name="connsiteX7" fmla="*/ 795665 w 13478512"/>
              <a:gd name="connsiteY7" fmla="*/ 415649 h 1294423"/>
              <a:gd name="connsiteX8" fmla="*/ 878792 w 13478512"/>
              <a:gd name="connsiteY8" fmla="*/ 391899 h 1294423"/>
              <a:gd name="connsiteX9" fmla="*/ 1128174 w 13478512"/>
              <a:gd name="connsiteY9" fmla="*/ 368148 h 1294423"/>
              <a:gd name="connsiteX10" fmla="*/ 1306304 w 13478512"/>
              <a:gd name="connsiteY10" fmla="*/ 332522 h 1294423"/>
              <a:gd name="connsiteX11" fmla="*/ 1531935 w 13478512"/>
              <a:gd name="connsiteY11" fmla="*/ 308771 h 1294423"/>
              <a:gd name="connsiteX12" fmla="*/ 1615062 w 13478512"/>
              <a:gd name="connsiteY12" fmla="*/ 296896 h 1294423"/>
              <a:gd name="connsiteX13" fmla="*/ 2505712 w 13478512"/>
              <a:gd name="connsiteY13" fmla="*/ 285021 h 1294423"/>
              <a:gd name="connsiteX14" fmla="*/ 2553213 w 13478512"/>
              <a:gd name="connsiteY14" fmla="*/ 273145 h 1294423"/>
              <a:gd name="connsiteX15" fmla="*/ 2648215 w 13478512"/>
              <a:gd name="connsiteY15" fmla="*/ 261270 h 1294423"/>
              <a:gd name="connsiteX16" fmla="*/ 2731343 w 13478512"/>
              <a:gd name="connsiteY16" fmla="*/ 225644 h 1294423"/>
              <a:gd name="connsiteX17" fmla="*/ 2838221 w 13478512"/>
              <a:gd name="connsiteY17" fmla="*/ 213769 h 1294423"/>
              <a:gd name="connsiteX18" fmla="*/ 2992600 w 13478512"/>
              <a:gd name="connsiteY18" fmla="*/ 166267 h 1294423"/>
              <a:gd name="connsiteX19" fmla="*/ 3230106 w 13478512"/>
              <a:gd name="connsiteY19" fmla="*/ 95016 h 1294423"/>
              <a:gd name="connsiteX20" fmla="*/ 3301358 w 13478512"/>
              <a:gd name="connsiteY20" fmla="*/ 59390 h 1294423"/>
              <a:gd name="connsiteX21" fmla="*/ 3479488 w 13478512"/>
              <a:gd name="connsiteY21" fmla="*/ 47514 h 1294423"/>
              <a:gd name="connsiteX22" fmla="*/ 3574491 w 13478512"/>
              <a:gd name="connsiteY22" fmla="*/ 35639 h 1294423"/>
              <a:gd name="connsiteX23" fmla="*/ 3907000 w 13478512"/>
              <a:gd name="connsiteY23" fmla="*/ 13 h 1294423"/>
              <a:gd name="connsiteX24" fmla="*/ 5118283 w 13478512"/>
              <a:gd name="connsiteY24" fmla="*/ 11888 h 1294423"/>
              <a:gd name="connsiteX25" fmla="*/ 5284538 w 13478512"/>
              <a:gd name="connsiteY25" fmla="*/ 35639 h 1294423"/>
              <a:gd name="connsiteX26" fmla="*/ 5415166 w 13478512"/>
              <a:gd name="connsiteY26" fmla="*/ 59390 h 1294423"/>
              <a:gd name="connsiteX27" fmla="*/ 5700174 w 13478512"/>
              <a:gd name="connsiteY27" fmla="*/ 83140 h 1294423"/>
              <a:gd name="connsiteX28" fmla="*/ 5818927 w 13478512"/>
              <a:gd name="connsiteY28" fmla="*/ 106891 h 1294423"/>
              <a:gd name="connsiteX29" fmla="*/ 5949556 w 13478512"/>
              <a:gd name="connsiteY29" fmla="*/ 142517 h 1294423"/>
              <a:gd name="connsiteX30" fmla="*/ 6175187 w 13478512"/>
              <a:gd name="connsiteY30" fmla="*/ 166267 h 1294423"/>
              <a:gd name="connsiteX31" fmla="*/ 6400818 w 13478512"/>
              <a:gd name="connsiteY31" fmla="*/ 201893 h 1294423"/>
              <a:gd name="connsiteX32" fmla="*/ 13193504 w 13478512"/>
              <a:gd name="connsiteY32" fmla="*/ 213769 h 1294423"/>
              <a:gd name="connsiteX33" fmla="*/ 13336008 w 13478512"/>
              <a:gd name="connsiteY33" fmla="*/ 273145 h 1294423"/>
              <a:gd name="connsiteX34" fmla="*/ 13383509 w 13478512"/>
              <a:gd name="connsiteY34" fmla="*/ 356273 h 1294423"/>
              <a:gd name="connsiteX35" fmla="*/ 13395384 w 13478512"/>
              <a:gd name="connsiteY35" fmla="*/ 427525 h 1294423"/>
              <a:gd name="connsiteX36" fmla="*/ 13419135 w 13478512"/>
              <a:gd name="connsiteY36" fmla="*/ 475026 h 1294423"/>
              <a:gd name="connsiteX37" fmla="*/ 13454761 w 13478512"/>
              <a:gd name="connsiteY37" fmla="*/ 593779 h 1294423"/>
              <a:gd name="connsiteX38" fmla="*/ 13478512 w 13478512"/>
              <a:gd name="connsiteY38" fmla="*/ 676906 h 1294423"/>
              <a:gd name="connsiteX39" fmla="*/ 13466636 w 13478512"/>
              <a:gd name="connsiteY39" fmla="*/ 914413 h 1294423"/>
              <a:gd name="connsiteX40" fmla="*/ 13442886 w 13478512"/>
              <a:gd name="connsiteY40" fmla="*/ 950039 h 1294423"/>
              <a:gd name="connsiteX41" fmla="*/ 13407260 w 13478512"/>
              <a:gd name="connsiteY41" fmla="*/ 961914 h 1294423"/>
              <a:gd name="connsiteX42" fmla="*/ 13312257 w 13478512"/>
              <a:gd name="connsiteY42" fmla="*/ 1021291 h 1294423"/>
              <a:gd name="connsiteX43" fmla="*/ 13264756 w 13478512"/>
              <a:gd name="connsiteY43" fmla="*/ 1033166 h 1294423"/>
              <a:gd name="connsiteX44" fmla="*/ 13205379 w 13478512"/>
              <a:gd name="connsiteY44" fmla="*/ 1068792 h 1294423"/>
              <a:gd name="connsiteX45" fmla="*/ 13157878 w 13478512"/>
              <a:gd name="connsiteY45" fmla="*/ 1080667 h 1294423"/>
              <a:gd name="connsiteX46" fmla="*/ 13122252 w 13478512"/>
              <a:gd name="connsiteY46" fmla="*/ 1092543 h 1294423"/>
              <a:gd name="connsiteX47" fmla="*/ 13074751 w 13478512"/>
              <a:gd name="connsiteY47" fmla="*/ 1116293 h 1294423"/>
              <a:gd name="connsiteX48" fmla="*/ 12944122 w 13478512"/>
              <a:gd name="connsiteY48" fmla="*/ 1140044 h 1294423"/>
              <a:gd name="connsiteX49" fmla="*/ 12706615 w 13478512"/>
              <a:gd name="connsiteY49" fmla="*/ 1175670 h 1294423"/>
              <a:gd name="connsiteX50" fmla="*/ 12433483 w 13478512"/>
              <a:gd name="connsiteY50" fmla="*/ 1199421 h 1294423"/>
              <a:gd name="connsiteX51" fmla="*/ 12350356 w 13478512"/>
              <a:gd name="connsiteY51" fmla="*/ 1223171 h 1294423"/>
              <a:gd name="connsiteX52" fmla="*/ 6662075 w 13478512"/>
              <a:gd name="connsiteY52" fmla="*/ 1235047 h 1294423"/>
              <a:gd name="connsiteX53" fmla="*/ 2921348 w 13478512"/>
              <a:gd name="connsiteY53" fmla="*/ 1246922 h 1294423"/>
              <a:gd name="connsiteX54" fmla="*/ 2873847 w 13478512"/>
              <a:gd name="connsiteY54" fmla="*/ 1258797 h 1294423"/>
              <a:gd name="connsiteX55" fmla="*/ 2826345 w 13478512"/>
              <a:gd name="connsiteY55" fmla="*/ 1282548 h 1294423"/>
              <a:gd name="connsiteX56" fmla="*/ 2743218 w 13478512"/>
              <a:gd name="connsiteY56" fmla="*/ 1294423 h 1294423"/>
              <a:gd name="connsiteX57" fmla="*/ 1080673 w 13478512"/>
              <a:gd name="connsiteY57" fmla="*/ 1270673 h 1294423"/>
              <a:gd name="connsiteX58" fmla="*/ 926293 w 13478512"/>
              <a:gd name="connsiteY58" fmla="*/ 1258797 h 1294423"/>
              <a:gd name="connsiteX59" fmla="*/ 629410 w 13478512"/>
              <a:gd name="connsiteY59" fmla="*/ 1246922 h 1294423"/>
              <a:gd name="connsiteX60" fmla="*/ 415654 w 13478512"/>
              <a:gd name="connsiteY60" fmla="*/ 1235047 h 1294423"/>
              <a:gd name="connsiteX61" fmla="*/ 142522 w 13478512"/>
              <a:gd name="connsiteY61" fmla="*/ 1199421 h 1294423"/>
              <a:gd name="connsiteX62" fmla="*/ 71270 w 13478512"/>
              <a:gd name="connsiteY62" fmla="*/ 1175670 h 1294423"/>
              <a:gd name="connsiteX63" fmla="*/ 18 w 13478512"/>
              <a:gd name="connsiteY63" fmla="*/ 1128169 h 1294423"/>
              <a:gd name="connsiteX64" fmla="*/ 23769 w 13478512"/>
              <a:gd name="connsiteY64" fmla="*/ 771909 h 1294423"/>
              <a:gd name="connsiteX65" fmla="*/ 35644 w 13478512"/>
              <a:gd name="connsiteY65" fmla="*/ 736283 h 1294423"/>
              <a:gd name="connsiteX66" fmla="*/ 47519 w 13478512"/>
              <a:gd name="connsiteY66" fmla="*/ 688782 h 1294423"/>
              <a:gd name="connsiteX67" fmla="*/ 95021 w 13478512"/>
              <a:gd name="connsiteY67" fmla="*/ 617530 h 1294423"/>
              <a:gd name="connsiteX68" fmla="*/ 106896 w 13478512"/>
              <a:gd name="connsiteY68" fmla="*/ 546278 h 129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3478512" h="1294423">
                <a:moveTo>
                  <a:pt x="106896" y="546278"/>
                </a:moveTo>
                <a:lnTo>
                  <a:pt x="106896" y="546278"/>
                </a:lnTo>
                <a:lnTo>
                  <a:pt x="237525" y="510652"/>
                </a:lnTo>
                <a:cubicBezTo>
                  <a:pt x="249561" y="507213"/>
                  <a:pt x="260954" y="501592"/>
                  <a:pt x="273151" y="498777"/>
                </a:cubicBezTo>
                <a:cubicBezTo>
                  <a:pt x="328114" y="486093"/>
                  <a:pt x="469699" y="460599"/>
                  <a:pt x="522532" y="451275"/>
                </a:cubicBezTo>
                <a:lnTo>
                  <a:pt x="593784" y="439400"/>
                </a:lnTo>
                <a:cubicBezTo>
                  <a:pt x="617535" y="435442"/>
                  <a:pt x="641057" y="429705"/>
                  <a:pt x="665036" y="427525"/>
                </a:cubicBezTo>
                <a:lnTo>
                  <a:pt x="795665" y="415649"/>
                </a:lnTo>
                <a:cubicBezTo>
                  <a:pt x="823374" y="407732"/>
                  <a:pt x="850468" y="397210"/>
                  <a:pt x="878792" y="391899"/>
                </a:cubicBezTo>
                <a:cubicBezTo>
                  <a:pt x="925516" y="383138"/>
                  <a:pt x="1092937" y="371857"/>
                  <a:pt x="1128174" y="368148"/>
                </a:cubicBezTo>
                <a:cubicBezTo>
                  <a:pt x="1238126" y="356574"/>
                  <a:pt x="1190548" y="357327"/>
                  <a:pt x="1306304" y="332522"/>
                </a:cubicBezTo>
                <a:cubicBezTo>
                  <a:pt x="1394362" y="313652"/>
                  <a:pt x="1426649" y="319300"/>
                  <a:pt x="1531935" y="308771"/>
                </a:cubicBezTo>
                <a:cubicBezTo>
                  <a:pt x="1559786" y="305986"/>
                  <a:pt x="1587080" y="297578"/>
                  <a:pt x="1615062" y="296896"/>
                </a:cubicBezTo>
                <a:cubicBezTo>
                  <a:pt x="1911883" y="289657"/>
                  <a:pt x="2208829" y="288979"/>
                  <a:pt x="2505712" y="285021"/>
                </a:cubicBezTo>
                <a:cubicBezTo>
                  <a:pt x="2521546" y="281062"/>
                  <a:pt x="2537114" y="275828"/>
                  <a:pt x="2553213" y="273145"/>
                </a:cubicBezTo>
                <a:cubicBezTo>
                  <a:pt x="2584693" y="267898"/>
                  <a:pt x="2617254" y="269010"/>
                  <a:pt x="2648215" y="261270"/>
                </a:cubicBezTo>
                <a:cubicBezTo>
                  <a:pt x="2734740" y="239639"/>
                  <a:pt x="2659246" y="237660"/>
                  <a:pt x="2731343" y="225644"/>
                </a:cubicBezTo>
                <a:cubicBezTo>
                  <a:pt x="2766701" y="219751"/>
                  <a:pt x="2802595" y="217727"/>
                  <a:pt x="2838221" y="213769"/>
                </a:cubicBezTo>
                <a:cubicBezTo>
                  <a:pt x="3031949" y="116905"/>
                  <a:pt x="2780475" y="233254"/>
                  <a:pt x="2992600" y="166267"/>
                </a:cubicBezTo>
                <a:cubicBezTo>
                  <a:pt x="3255480" y="83252"/>
                  <a:pt x="3027658" y="120321"/>
                  <a:pt x="3230106" y="95016"/>
                </a:cubicBezTo>
                <a:cubicBezTo>
                  <a:pt x="3253857" y="83141"/>
                  <a:pt x="3275273" y="64359"/>
                  <a:pt x="3301358" y="59390"/>
                </a:cubicBezTo>
                <a:cubicBezTo>
                  <a:pt x="3359815" y="48255"/>
                  <a:pt x="3420203" y="52669"/>
                  <a:pt x="3479488" y="47514"/>
                </a:cubicBezTo>
                <a:cubicBezTo>
                  <a:pt x="3511282" y="44749"/>
                  <a:pt x="3542823" y="39597"/>
                  <a:pt x="3574491" y="35639"/>
                </a:cubicBezTo>
                <a:cubicBezTo>
                  <a:pt x="3724149" y="-1776"/>
                  <a:pt x="3690911" y="13"/>
                  <a:pt x="3907000" y="13"/>
                </a:cubicBezTo>
                <a:lnTo>
                  <a:pt x="5118283" y="11888"/>
                </a:lnTo>
                <a:lnTo>
                  <a:pt x="5284538" y="35639"/>
                </a:lnTo>
                <a:cubicBezTo>
                  <a:pt x="5328239" y="42631"/>
                  <a:pt x="5371354" y="53131"/>
                  <a:pt x="5415166" y="59390"/>
                </a:cubicBezTo>
                <a:cubicBezTo>
                  <a:pt x="5484777" y="69334"/>
                  <a:pt x="5640080" y="78848"/>
                  <a:pt x="5700174" y="83140"/>
                </a:cubicBezTo>
                <a:cubicBezTo>
                  <a:pt x="5739758" y="91057"/>
                  <a:pt x="5779656" y="97541"/>
                  <a:pt x="5818927" y="106891"/>
                </a:cubicBezTo>
                <a:cubicBezTo>
                  <a:pt x="5862833" y="117345"/>
                  <a:pt x="5905037" y="135097"/>
                  <a:pt x="5949556" y="142517"/>
                </a:cubicBezTo>
                <a:cubicBezTo>
                  <a:pt x="6024153" y="154950"/>
                  <a:pt x="6100207" y="156401"/>
                  <a:pt x="6175187" y="166267"/>
                </a:cubicBezTo>
                <a:cubicBezTo>
                  <a:pt x="6250678" y="176200"/>
                  <a:pt x="6324678" y="201378"/>
                  <a:pt x="6400818" y="201893"/>
                </a:cubicBezTo>
                <a:lnTo>
                  <a:pt x="13193504" y="213769"/>
                </a:lnTo>
                <a:cubicBezTo>
                  <a:pt x="13313922" y="253908"/>
                  <a:pt x="13269136" y="228565"/>
                  <a:pt x="13336008" y="273145"/>
                </a:cubicBezTo>
                <a:cubicBezTo>
                  <a:pt x="13351909" y="296997"/>
                  <a:pt x="13375291" y="328880"/>
                  <a:pt x="13383509" y="356273"/>
                </a:cubicBezTo>
                <a:cubicBezTo>
                  <a:pt x="13390428" y="379336"/>
                  <a:pt x="13388465" y="404462"/>
                  <a:pt x="13395384" y="427525"/>
                </a:cubicBezTo>
                <a:cubicBezTo>
                  <a:pt x="13400471" y="444481"/>
                  <a:pt x="13412560" y="458590"/>
                  <a:pt x="13419135" y="475026"/>
                </a:cubicBezTo>
                <a:cubicBezTo>
                  <a:pt x="13447356" y="545577"/>
                  <a:pt x="13437265" y="532541"/>
                  <a:pt x="13454761" y="593779"/>
                </a:cubicBezTo>
                <a:cubicBezTo>
                  <a:pt x="13488845" y="713074"/>
                  <a:pt x="13441373" y="528358"/>
                  <a:pt x="13478512" y="676906"/>
                </a:cubicBezTo>
                <a:cubicBezTo>
                  <a:pt x="13474553" y="756075"/>
                  <a:pt x="13476888" y="835811"/>
                  <a:pt x="13466636" y="914413"/>
                </a:cubicBezTo>
                <a:cubicBezTo>
                  <a:pt x="13464790" y="928565"/>
                  <a:pt x="13454031" y="941123"/>
                  <a:pt x="13442886" y="950039"/>
                </a:cubicBezTo>
                <a:cubicBezTo>
                  <a:pt x="13433111" y="957859"/>
                  <a:pt x="13419135" y="957956"/>
                  <a:pt x="13407260" y="961914"/>
                </a:cubicBezTo>
                <a:cubicBezTo>
                  <a:pt x="13383426" y="977804"/>
                  <a:pt x="13333745" y="1011741"/>
                  <a:pt x="13312257" y="1021291"/>
                </a:cubicBezTo>
                <a:cubicBezTo>
                  <a:pt x="13297343" y="1027920"/>
                  <a:pt x="13280590" y="1029208"/>
                  <a:pt x="13264756" y="1033166"/>
                </a:cubicBezTo>
                <a:cubicBezTo>
                  <a:pt x="13244964" y="1045041"/>
                  <a:pt x="13226471" y="1059418"/>
                  <a:pt x="13205379" y="1068792"/>
                </a:cubicBezTo>
                <a:cubicBezTo>
                  <a:pt x="13190465" y="1075421"/>
                  <a:pt x="13173571" y="1076183"/>
                  <a:pt x="13157878" y="1080667"/>
                </a:cubicBezTo>
                <a:cubicBezTo>
                  <a:pt x="13145842" y="1084106"/>
                  <a:pt x="13133758" y="1087612"/>
                  <a:pt x="13122252" y="1092543"/>
                </a:cubicBezTo>
                <a:cubicBezTo>
                  <a:pt x="13105981" y="1099516"/>
                  <a:pt x="13091326" y="1110077"/>
                  <a:pt x="13074751" y="1116293"/>
                </a:cubicBezTo>
                <a:cubicBezTo>
                  <a:pt x="13037293" y="1130340"/>
                  <a:pt x="12979613" y="1133781"/>
                  <a:pt x="12944122" y="1140044"/>
                </a:cubicBezTo>
                <a:cubicBezTo>
                  <a:pt x="12737814" y="1176451"/>
                  <a:pt x="12913378" y="1154994"/>
                  <a:pt x="12706615" y="1175670"/>
                </a:cubicBezTo>
                <a:cubicBezTo>
                  <a:pt x="12523969" y="1212199"/>
                  <a:pt x="12855818" y="1148741"/>
                  <a:pt x="12433483" y="1199421"/>
                </a:cubicBezTo>
                <a:cubicBezTo>
                  <a:pt x="12404871" y="1202855"/>
                  <a:pt x="12379173" y="1222993"/>
                  <a:pt x="12350356" y="1223171"/>
                </a:cubicBezTo>
                <a:lnTo>
                  <a:pt x="6662075" y="1235047"/>
                </a:lnTo>
                <a:lnTo>
                  <a:pt x="2921348" y="1246922"/>
                </a:lnTo>
                <a:cubicBezTo>
                  <a:pt x="2905514" y="1250880"/>
                  <a:pt x="2889129" y="1253066"/>
                  <a:pt x="2873847" y="1258797"/>
                </a:cubicBezTo>
                <a:cubicBezTo>
                  <a:pt x="2857271" y="1265013"/>
                  <a:pt x="2843424" y="1277890"/>
                  <a:pt x="2826345" y="1282548"/>
                </a:cubicBezTo>
                <a:cubicBezTo>
                  <a:pt x="2799341" y="1289913"/>
                  <a:pt x="2770927" y="1290465"/>
                  <a:pt x="2743218" y="1294423"/>
                </a:cubicBezTo>
                <a:lnTo>
                  <a:pt x="1080673" y="1270673"/>
                </a:lnTo>
                <a:cubicBezTo>
                  <a:pt x="1029071" y="1269661"/>
                  <a:pt x="977834" y="1261510"/>
                  <a:pt x="926293" y="1258797"/>
                </a:cubicBezTo>
                <a:cubicBezTo>
                  <a:pt x="827390" y="1253591"/>
                  <a:pt x="728343" y="1251523"/>
                  <a:pt x="629410" y="1246922"/>
                </a:cubicBezTo>
                <a:lnTo>
                  <a:pt x="415654" y="1235047"/>
                </a:lnTo>
                <a:cubicBezTo>
                  <a:pt x="180736" y="1176316"/>
                  <a:pt x="503049" y="1250925"/>
                  <a:pt x="142522" y="1199421"/>
                </a:cubicBezTo>
                <a:cubicBezTo>
                  <a:pt x="117738" y="1195880"/>
                  <a:pt x="71270" y="1175670"/>
                  <a:pt x="71270" y="1175670"/>
                </a:cubicBezTo>
                <a:cubicBezTo>
                  <a:pt x="47519" y="1159836"/>
                  <a:pt x="-1079" y="1156693"/>
                  <a:pt x="18" y="1128169"/>
                </a:cubicBezTo>
                <a:cubicBezTo>
                  <a:pt x="7354" y="937437"/>
                  <a:pt x="-12270" y="898043"/>
                  <a:pt x="23769" y="771909"/>
                </a:cubicBezTo>
                <a:cubicBezTo>
                  <a:pt x="27208" y="759873"/>
                  <a:pt x="32205" y="748319"/>
                  <a:pt x="35644" y="736283"/>
                </a:cubicBezTo>
                <a:cubicBezTo>
                  <a:pt x="40128" y="720590"/>
                  <a:pt x="40220" y="703380"/>
                  <a:pt x="47519" y="688782"/>
                </a:cubicBezTo>
                <a:cubicBezTo>
                  <a:pt x="60285" y="663251"/>
                  <a:pt x="95021" y="617530"/>
                  <a:pt x="95021" y="617530"/>
                </a:cubicBezTo>
                <a:lnTo>
                  <a:pt x="106896" y="54627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107"/>
            <a:ext cx="13038866" cy="7228198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sp>
        <p:nvSpPr>
          <p:cNvPr id="109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9B66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26089" y="2586635"/>
            <a:ext cx="3647871" cy="388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549725" y="295014"/>
            <a:ext cx="4074387" cy="711400"/>
          </a:xfrm>
          <a:prstGeom prst="roundRect">
            <a:avLst/>
          </a:prstGeom>
          <a:solidFill>
            <a:srgbClr val="7CE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09480" y="338956"/>
            <a:ext cx="4014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ระบบเศรษฐกิจแบบสังคมนิยม</a:t>
            </a:r>
          </a:p>
        </p:txBody>
      </p:sp>
      <p:sp>
        <p:nvSpPr>
          <p:cNvPr id="52" name="Pentagon 51"/>
          <p:cNvSpPr/>
          <p:nvPr/>
        </p:nvSpPr>
        <p:spPr>
          <a:xfrm>
            <a:off x="-17340" y="374673"/>
            <a:ext cx="433692" cy="561753"/>
          </a:xfrm>
          <a:prstGeom prst="homePlate">
            <a:avLst/>
          </a:prstGeom>
          <a:solidFill>
            <a:srgbClr val="9B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813162" y="2932541"/>
            <a:ext cx="3208321" cy="396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567065" y="1301647"/>
            <a:ext cx="12262534" cy="4039737"/>
          </a:xfrm>
          <a:prstGeom prst="roundRect">
            <a:avLst/>
          </a:prstGeom>
          <a:solidFill>
            <a:srgbClr val="7CE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233" y="2052099"/>
            <a:ext cx="4534693" cy="2554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ounded Rectangle 3"/>
          <p:cNvSpPr/>
          <p:nvPr/>
        </p:nvSpPr>
        <p:spPr>
          <a:xfrm>
            <a:off x="5605495" y="1711080"/>
            <a:ext cx="1789112" cy="4640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707203" y="1438126"/>
            <a:ext cx="11982735" cy="3739486"/>
          </a:xfrm>
          <a:prstGeom prst="roundRect">
            <a:avLst/>
          </a:prstGeom>
          <a:noFill/>
          <a:ln w="31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605495" y="1520741"/>
            <a:ext cx="7084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tx2"/>
              </a:buClr>
              <a:buSzPct val="80000"/>
            </a:pPr>
            <a:r>
              <a:rPr lang="th-TH" sz="3200" b="1" dirty="0">
                <a:latin typeface="TH Sarabun New" pitchFamily="34" charset="-34"/>
                <a:cs typeface="TH Sarabun New" pitchFamily="34" charset="-34"/>
              </a:rPr>
              <a:t>ลักษณะสำคัญ</a:t>
            </a:r>
          </a:p>
        </p:txBody>
      </p:sp>
      <p:pic>
        <p:nvPicPr>
          <p:cNvPr id="2052" name="Picture 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1695" y="5149021"/>
            <a:ext cx="5228966" cy="21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44874" y="2251659"/>
            <a:ext cx="621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th-TH" sz="2800" dirty="0">
                <a:latin typeface="TH Sarabun New" pitchFamily="34" charset="-34"/>
                <a:cs typeface="TH Sarabun New" pitchFamily="34" charset="-34"/>
              </a:rPr>
              <a:t>รัฐเป็นเจ้าของทรัพย์สิน ปัจจัยการผลิต และ</a:t>
            </a:r>
            <a:r>
              <a:rPr lang="en-GB" sz="28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2800" dirty="0">
                <a:latin typeface="TH Sarabun New" pitchFamily="34" charset="-34"/>
                <a:cs typeface="TH Sarabun New" pitchFamily="34" charset="-34"/>
              </a:rPr>
              <a:t>ทรัพยากรต่างๆ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44874" y="2713559"/>
            <a:ext cx="6945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th-TH" sz="2800" dirty="0">
                <a:latin typeface="TH Sarabun New" pitchFamily="34" charset="-34"/>
                <a:cs typeface="TH Sarabun New" pitchFamily="34" charset="-34"/>
              </a:rPr>
              <a:t>รัฐเป็นผู้วางแผนเศรษฐกิจโดยเป็นผู้ตัดสินใจ</a:t>
            </a:r>
            <a:r>
              <a:rPr lang="en-GB" sz="28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2800" dirty="0">
                <a:latin typeface="TH Sarabun New" pitchFamily="34" charset="-34"/>
                <a:cs typeface="TH Sarabun New" pitchFamily="34" charset="-34"/>
              </a:rPr>
              <a:t>ผลิต จำหน่าย และ ดำเนินกิจกรรมต่างๆ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44874" y="3588484"/>
            <a:ext cx="4890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th-TH" sz="2800" dirty="0">
                <a:latin typeface="TH Sarabun New" pitchFamily="34" charset="-34"/>
                <a:cs typeface="TH Sarabun New" pitchFamily="34" charset="-34"/>
              </a:rPr>
              <a:t>มีการจำกัดสิทธิเสรีภาพของธุรกิจเอกชน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44874" y="4065537"/>
            <a:ext cx="498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th-TH" sz="2800" dirty="0">
                <a:latin typeface="TH Sarabun New" pitchFamily="34" charset="-34"/>
                <a:cs typeface="TH Sarabun New" pitchFamily="34" charset="-34"/>
              </a:rPr>
              <a:t>รัฐเป็นผู้กำหนดปริมาณการผลิตและราคาสินค้า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38886" y="4606855"/>
            <a:ext cx="6853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th-TH" sz="2800" dirty="0">
                <a:latin typeface="TH Sarabun New" pitchFamily="34" charset="-34"/>
                <a:cs typeface="TH Sarabun New" pitchFamily="34" charset="-34"/>
              </a:rPr>
              <a:t>การแข่งขันถูกจำกัดโดยรัฐจะเป็นผู้ผูกขาดหรือดำเนินการแทรกแซง</a:t>
            </a:r>
            <a:endParaRPr lang="en-US" sz="2800" dirty="0">
              <a:latin typeface="TH Sarabun New" pitchFamily="34" charset="-34"/>
              <a:cs typeface="TH Sarabun New" pitchFamily="34" charset="-34"/>
            </a:endParaRPr>
          </a:p>
          <a:p>
            <a:pPr marL="457200" indent="-457200"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en-US" sz="2800" dirty="0"/>
          </a:p>
        </p:txBody>
      </p:sp>
      <p:pic>
        <p:nvPicPr>
          <p:cNvPr id="25" name="รูปภาพ 11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29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" grpId="0"/>
      <p:bldP spid="3" grpId="0"/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3428921" cy="7444428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sp>
        <p:nvSpPr>
          <p:cNvPr id="109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9B66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933490" y="952008"/>
            <a:ext cx="8243582" cy="3013978"/>
          </a:xfrm>
          <a:prstGeom prst="roundRect">
            <a:avLst>
              <a:gd name="adj" fmla="val 15129"/>
            </a:avLst>
          </a:prstGeom>
          <a:solidFill>
            <a:srgbClr val="00B0F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 Same Side Corner Rectangle 78"/>
          <p:cNvSpPr/>
          <p:nvPr/>
        </p:nvSpPr>
        <p:spPr>
          <a:xfrm>
            <a:off x="7118567" y="476551"/>
            <a:ext cx="1297753" cy="47545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C9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ข้อดี</a:t>
            </a:r>
            <a:endParaRPr lang="en-US" sz="32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3942273" y="4144877"/>
            <a:ext cx="9162812" cy="3059435"/>
          </a:xfrm>
          <a:prstGeom prst="roundRect">
            <a:avLst>
              <a:gd name="adj" fmla="val 15129"/>
            </a:avLst>
          </a:prstGeom>
          <a:solidFill>
            <a:srgbClr val="FFC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 Same Side Corner Rectangle 86"/>
          <p:cNvSpPr/>
          <p:nvPr/>
        </p:nvSpPr>
        <p:spPr>
          <a:xfrm>
            <a:off x="11149279" y="3732578"/>
            <a:ext cx="1160856" cy="42530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ข้อเสีย</a:t>
            </a:r>
            <a:endParaRPr lang="en-US" sz="32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91255" y="1070740"/>
            <a:ext cx="2063190" cy="2861369"/>
            <a:chOff x="1191255" y="1070740"/>
            <a:chExt cx="2063190" cy="2861369"/>
          </a:xfrm>
        </p:grpSpPr>
        <p:sp>
          <p:nvSpPr>
            <p:cNvPr id="63" name="Oval 62"/>
            <p:cNvSpPr/>
            <p:nvPr/>
          </p:nvSpPr>
          <p:spPr>
            <a:xfrm>
              <a:off x="1417124" y="1070740"/>
              <a:ext cx="1467293" cy="145666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1964700" y="2351963"/>
              <a:ext cx="372140" cy="350874"/>
            </a:xfrm>
            <a:prstGeom prst="ellipse">
              <a:avLst/>
            </a:prstGeom>
            <a:solidFill>
              <a:srgbClr val="0C9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1</a:t>
              </a:r>
              <a:endParaRPr lang="en-US" sz="28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191255" y="2731780"/>
              <a:ext cx="206319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ประชาชนมีความ</a:t>
              </a:r>
              <a:br>
                <a:rPr lang="th-TH" sz="2400" b="1" dirty="0">
                  <a:latin typeface="TH Sarabun New" pitchFamily="34" charset="-34"/>
                  <a:cs typeface="TH Sarabun New" pitchFamily="34" charset="-34"/>
                </a:rPr>
              </a:br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เท่าเทียมกัน และได้รับสวัสดิการจากรัฐ</a:t>
              </a:r>
              <a:endParaRPr lang="en-US" sz="2400" b="1" dirty="0"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38831" y="1408288"/>
              <a:ext cx="781563" cy="781563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5148693" y="1070740"/>
            <a:ext cx="1919029" cy="2517081"/>
            <a:chOff x="5148693" y="1070740"/>
            <a:chExt cx="1919029" cy="2517081"/>
          </a:xfrm>
        </p:grpSpPr>
        <p:sp>
          <p:nvSpPr>
            <p:cNvPr id="66" name="Oval 65"/>
            <p:cNvSpPr/>
            <p:nvPr/>
          </p:nvSpPr>
          <p:spPr>
            <a:xfrm>
              <a:off x="5289197" y="1070740"/>
              <a:ext cx="1467293" cy="145666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5836773" y="2355507"/>
              <a:ext cx="372140" cy="350874"/>
            </a:xfrm>
            <a:prstGeom prst="ellipse">
              <a:avLst/>
            </a:prstGeom>
            <a:solidFill>
              <a:srgbClr val="0C9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3</a:t>
              </a:r>
              <a:endParaRPr lang="en-US" sz="28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148693" y="2756824"/>
              <a:ext cx="19190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ป้องกันการผูกขาดโดยเอกชน</a:t>
              </a:r>
              <a:endParaRPr lang="en-US" sz="2400" b="1" dirty="0"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524" y="1271815"/>
              <a:ext cx="920638" cy="920638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7029595" y="1055978"/>
            <a:ext cx="1919029" cy="2538981"/>
            <a:chOff x="7092238" y="1070740"/>
            <a:chExt cx="1919029" cy="2538981"/>
          </a:xfrm>
        </p:grpSpPr>
        <p:sp>
          <p:nvSpPr>
            <p:cNvPr id="67" name="Oval 66"/>
            <p:cNvSpPr/>
            <p:nvPr/>
          </p:nvSpPr>
          <p:spPr>
            <a:xfrm>
              <a:off x="7255464" y="1070740"/>
              <a:ext cx="1467293" cy="145666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7803040" y="2328926"/>
              <a:ext cx="372140" cy="350874"/>
            </a:xfrm>
            <a:prstGeom prst="ellipse">
              <a:avLst/>
            </a:prstGeom>
            <a:solidFill>
              <a:srgbClr val="0C9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4</a:t>
              </a:r>
              <a:endParaRPr lang="en-US" sz="28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092238" y="2778724"/>
              <a:ext cx="19190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เศรษฐกิจไม่ค่อย</a:t>
              </a:r>
              <a:br>
                <a:rPr lang="th-TH" sz="2400" b="1" dirty="0">
                  <a:latin typeface="TH Sarabun New" pitchFamily="34" charset="-34"/>
                  <a:cs typeface="TH Sarabun New" pitchFamily="34" charset="-34"/>
                </a:rPr>
              </a:br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ผันแปรขึ้นลงมากนัก</a:t>
              </a:r>
              <a:endParaRPr lang="en-US" sz="2400" b="1" dirty="0"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95911" y="1214017"/>
              <a:ext cx="1036234" cy="1036234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4103879" y="4293385"/>
            <a:ext cx="3000125" cy="2844334"/>
            <a:chOff x="4213959" y="4273863"/>
            <a:chExt cx="3000125" cy="2844334"/>
          </a:xfrm>
        </p:grpSpPr>
        <p:sp>
          <p:nvSpPr>
            <p:cNvPr id="81" name="Oval 80"/>
            <p:cNvSpPr/>
            <p:nvPr/>
          </p:nvSpPr>
          <p:spPr>
            <a:xfrm>
              <a:off x="4965442" y="4273863"/>
              <a:ext cx="1467293" cy="14566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5513018" y="5504548"/>
              <a:ext cx="372140" cy="3508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1</a:t>
              </a:r>
              <a:endParaRPr lang="en-US" sz="28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213959" y="5917868"/>
              <a:ext cx="30001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การวางแผนจากส่วนกลาง </a:t>
              </a:r>
              <a:br>
                <a:rPr lang="th-TH" sz="2400" b="1" dirty="0">
                  <a:latin typeface="TH Sarabun New" pitchFamily="34" charset="-34"/>
                  <a:cs typeface="TH Sarabun New" pitchFamily="34" charset="-34"/>
                </a:rPr>
              </a:br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หากวางแผนและดำเนินการไม่ดี</a:t>
              </a:r>
              <a:br>
                <a:rPr lang="th-TH" sz="2400" b="1" dirty="0">
                  <a:latin typeface="TH Sarabun New" pitchFamily="34" charset="-34"/>
                  <a:cs typeface="TH Sarabun New" pitchFamily="34" charset="-34"/>
                </a:rPr>
              </a:br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จะส่งผลให้เกิดความขาดแคลนได้</a:t>
              </a:r>
              <a:endParaRPr lang="en-US" sz="2400" b="1" dirty="0"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92708" y="4407848"/>
              <a:ext cx="1026285" cy="1026285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7118472" y="4242849"/>
            <a:ext cx="2013490" cy="2889818"/>
            <a:chOff x="7129226" y="4269177"/>
            <a:chExt cx="2013490" cy="2889818"/>
          </a:xfrm>
        </p:grpSpPr>
        <p:sp>
          <p:nvSpPr>
            <p:cNvPr id="82" name="Oval 81"/>
            <p:cNvSpPr/>
            <p:nvPr/>
          </p:nvSpPr>
          <p:spPr>
            <a:xfrm>
              <a:off x="7328859" y="4269177"/>
              <a:ext cx="1467293" cy="14566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7862114" y="5553944"/>
              <a:ext cx="372140" cy="3508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2</a:t>
              </a:r>
              <a:endParaRPr lang="en-US" sz="28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129226" y="5958666"/>
              <a:ext cx="201349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ประชาชนไม่มีสิทธิเสรีภาพในการ</a:t>
              </a:r>
              <a:br>
                <a:rPr lang="th-TH" sz="2400" b="1" dirty="0">
                  <a:latin typeface="TH Sarabun New" pitchFamily="34" charset="-34"/>
                  <a:cs typeface="TH Sarabun New" pitchFamily="34" charset="-34"/>
                </a:rPr>
              </a:br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ทำธุรกิจตามที่ตนถนัด</a:t>
              </a:r>
              <a:endParaRPr lang="en-US" sz="2400" b="1" dirty="0"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30069" y="4579392"/>
              <a:ext cx="836227" cy="836227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9096005" y="4242847"/>
            <a:ext cx="1866917" cy="2858091"/>
            <a:chOff x="9096005" y="4242847"/>
            <a:chExt cx="1866917" cy="2858091"/>
          </a:xfrm>
        </p:grpSpPr>
        <p:sp>
          <p:nvSpPr>
            <p:cNvPr id="83" name="Oval 82"/>
            <p:cNvSpPr/>
            <p:nvPr/>
          </p:nvSpPr>
          <p:spPr>
            <a:xfrm>
              <a:off x="9279543" y="4242847"/>
              <a:ext cx="1467293" cy="14566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9827119" y="5499157"/>
              <a:ext cx="372140" cy="3508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3</a:t>
              </a:r>
              <a:endParaRPr lang="en-US" sz="28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9096005" y="5900609"/>
              <a:ext cx="18669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ขาดแรงจูงใจในการพัฒนาประสิทธิภาพการผลิต</a:t>
              </a:r>
              <a:endParaRPr lang="en-US" sz="2400" b="1" dirty="0"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88128" y="4484364"/>
              <a:ext cx="850125" cy="850125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10896835" y="4242847"/>
            <a:ext cx="2037883" cy="2469012"/>
            <a:chOff x="10896835" y="4183686"/>
            <a:chExt cx="2037883" cy="2469012"/>
          </a:xfrm>
        </p:grpSpPr>
        <p:sp>
          <p:nvSpPr>
            <p:cNvPr id="88" name="Oval 87"/>
            <p:cNvSpPr/>
            <p:nvPr/>
          </p:nvSpPr>
          <p:spPr>
            <a:xfrm>
              <a:off x="11149278" y="4183686"/>
              <a:ext cx="1467293" cy="14566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11729707" y="5490574"/>
              <a:ext cx="372140" cy="3508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4</a:t>
              </a:r>
              <a:endParaRPr lang="en-US" sz="28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0896835" y="5821701"/>
              <a:ext cx="20378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ขาดแรงจูงใจในการคิดค้นสิ่งใหม่ๆ</a:t>
              </a:r>
              <a:endParaRPr lang="en-US" sz="2400" b="1" dirty="0"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23241" y="4355962"/>
              <a:ext cx="919366" cy="919366"/>
            </a:xfrm>
            <a:prstGeom prst="rect">
              <a:avLst/>
            </a:prstGeom>
          </p:spPr>
        </p:pic>
      </p:grpSp>
      <p:sp>
        <p:nvSpPr>
          <p:cNvPr id="50" name="Rounded Rectangle 49"/>
          <p:cNvSpPr/>
          <p:nvPr/>
        </p:nvSpPr>
        <p:spPr>
          <a:xfrm>
            <a:off x="565853" y="227885"/>
            <a:ext cx="3748560" cy="628717"/>
          </a:xfrm>
          <a:prstGeom prst="roundRect">
            <a:avLst/>
          </a:prstGeom>
          <a:solidFill>
            <a:srgbClr val="7CE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25607" y="271827"/>
            <a:ext cx="3688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 New" pitchFamily="34" charset="-34"/>
                <a:cs typeface="TH Sarabun New" pitchFamily="34" charset="-34"/>
              </a:rPr>
              <a:t>ระบบเศรษฐกิจแบบสังคมนิยม</a:t>
            </a:r>
          </a:p>
        </p:txBody>
      </p:sp>
      <p:sp>
        <p:nvSpPr>
          <p:cNvPr id="52" name="Pentagon 51"/>
          <p:cNvSpPr/>
          <p:nvPr/>
        </p:nvSpPr>
        <p:spPr>
          <a:xfrm>
            <a:off x="-1213" y="307544"/>
            <a:ext cx="433692" cy="561753"/>
          </a:xfrm>
          <a:prstGeom prst="homePlate">
            <a:avLst/>
          </a:prstGeom>
          <a:solidFill>
            <a:srgbClr val="9B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254445" y="1070740"/>
            <a:ext cx="1919029" cy="2866432"/>
            <a:chOff x="3254445" y="1070740"/>
            <a:chExt cx="1919029" cy="2866432"/>
          </a:xfrm>
        </p:grpSpPr>
        <p:sp>
          <p:nvSpPr>
            <p:cNvPr id="64" name="Oval 63"/>
            <p:cNvSpPr/>
            <p:nvPr/>
          </p:nvSpPr>
          <p:spPr>
            <a:xfrm>
              <a:off x="3480312" y="1070740"/>
              <a:ext cx="1467293" cy="145666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4027888" y="2355507"/>
              <a:ext cx="372140" cy="350874"/>
            </a:xfrm>
            <a:prstGeom prst="ellipse">
              <a:avLst/>
            </a:prstGeom>
            <a:solidFill>
              <a:srgbClr val="0C9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2</a:t>
              </a:r>
              <a:endParaRPr lang="en-US" sz="28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254445" y="2736843"/>
              <a:ext cx="19190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รัฐสามารถควบคุมการผลิตให้เป็นไปตามนโยบาย</a:t>
              </a:r>
              <a:endParaRPr lang="en-US" sz="2400" b="1" dirty="0"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5962" y="1214017"/>
              <a:ext cx="975834" cy="975834"/>
            </a:xfrm>
            <a:prstGeom prst="rect">
              <a:avLst/>
            </a:prstGeom>
          </p:spPr>
        </p:pic>
      </p:grpSp>
      <p:pic>
        <p:nvPicPr>
          <p:cNvPr id="54" name="รูปภาพ 119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974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3428921" cy="7444428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sp>
        <p:nvSpPr>
          <p:cNvPr id="61" name="Rounded Rectangle 60"/>
          <p:cNvSpPr/>
          <p:nvPr/>
        </p:nvSpPr>
        <p:spPr>
          <a:xfrm>
            <a:off x="583191" y="1106851"/>
            <a:ext cx="12262534" cy="5350707"/>
          </a:xfrm>
          <a:prstGeom prst="roundRect">
            <a:avLst/>
          </a:prstGeom>
          <a:solidFill>
            <a:srgbClr val="FEB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734673" y="1253211"/>
            <a:ext cx="11982735" cy="5057985"/>
          </a:xfrm>
          <a:prstGeom prst="roundRect">
            <a:avLst/>
          </a:prstGeom>
          <a:noFill/>
          <a:ln w="31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223378" y="1420749"/>
            <a:ext cx="1746914" cy="50476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9B66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223378" y="1262311"/>
            <a:ext cx="1825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2">
                  <a:lumMod val="50000"/>
                </a:schemeClr>
              </a:buClr>
              <a:buSzPct val="80000"/>
            </a:pPr>
            <a:r>
              <a:rPr lang="th-TH" sz="3200" b="1" dirty="0">
                <a:latin typeface="TH Sarabun New" pitchFamily="34" charset="-34"/>
                <a:cs typeface="TH Sarabun New" pitchFamily="34" charset="-34"/>
              </a:rPr>
              <a:t>ลักษณะสำคัญ</a:t>
            </a:r>
            <a:endParaRPr lang="en-US" sz="2800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417" y="1715597"/>
            <a:ext cx="5358313" cy="3572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5" name="Rounded Rectangle 64"/>
          <p:cNvSpPr/>
          <p:nvPr/>
        </p:nvSpPr>
        <p:spPr>
          <a:xfrm>
            <a:off x="565852" y="241804"/>
            <a:ext cx="3296464" cy="711400"/>
          </a:xfrm>
          <a:prstGeom prst="roundRect">
            <a:avLst/>
          </a:prstGeom>
          <a:solidFill>
            <a:srgbClr val="FEB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625606" y="285746"/>
            <a:ext cx="3236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ระบบเศรษฐกิจแบบผสม</a:t>
            </a:r>
          </a:p>
        </p:txBody>
      </p:sp>
      <p:sp>
        <p:nvSpPr>
          <p:cNvPr id="69" name="Pentagon 68"/>
          <p:cNvSpPr/>
          <p:nvPr/>
        </p:nvSpPr>
        <p:spPr>
          <a:xfrm>
            <a:off x="-1214" y="321463"/>
            <a:ext cx="433692" cy="561753"/>
          </a:xfrm>
          <a:prstGeom prst="homePlate">
            <a:avLst/>
          </a:prstGeom>
          <a:solidFill>
            <a:srgbClr val="9B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à¸à¸¥à¸à¸²à¸£à¸à¹à¸à¸«à¸²à¸£à¸¹à¸à¸ à¸²à¸à¸ªà¸³à¸«à¸£à¸±à¸ group money vector 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02" b="100000" l="0" r="100000">
                        <a14:foregroundMark x1="13578" y1="52778" x2="12300" y2="71154"/>
                        <a14:foregroundMark x1="12460" y1="41667" x2="12460" y2="41667"/>
                        <a14:foregroundMark x1="13099" y1="39530" x2="15495" y2="39530"/>
                        <a14:foregroundMark x1="12300" y1="42949" x2="13259" y2="47222"/>
                        <a14:foregroundMark x1="16134" y1="47863" x2="20447" y2="42521"/>
                        <a14:foregroundMark x1="20288" y1="40598" x2="18530" y2="30769"/>
                        <a14:foregroundMark x1="39137" y1="31838" x2="48243" y2="31838"/>
                        <a14:foregroundMark x1="33866" y1="39530" x2="33067" y2="46154"/>
                        <a14:foregroundMark x1="41054" y1="41453" x2="42013" y2="38248"/>
                        <a14:foregroundMark x1="62141" y1="27350" x2="57508" y2="26282"/>
                        <a14:foregroundMark x1="70128" y1="47222" x2="67252" y2="71795"/>
                        <a14:foregroundMark x1="67891" y1="85684" x2="67891" y2="85684"/>
                        <a14:foregroundMark x1="71246" y1="85684" x2="71246" y2="85684"/>
                        <a14:foregroundMark x1="81310" y1="72863" x2="86422" y2="47863"/>
                        <a14:foregroundMark x1="18371" y1="25427" x2="16294" y2="20299"/>
                        <a14:foregroundMark x1="32268" y1="51282" x2="33866" y2="55342"/>
                        <a14:backgroundMark x1="17572" y1="36111" x2="18371" y2="38675"/>
                        <a14:backgroundMark x1="17891" y1="40598" x2="14696" y2="45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775" y="5368471"/>
            <a:ext cx="2913541" cy="217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23378" y="1949707"/>
            <a:ext cx="64450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2">
                  <a:lumMod val="50000"/>
                </a:schemeClr>
              </a:buClr>
              <a:buSzPct val="80000"/>
              <a:buFont typeface="Arial" pitchFamily="34" charset="0"/>
              <a:buChar char="•"/>
            </a:pPr>
            <a:r>
              <a:rPr lang="th-TH" sz="2800" dirty="0">
                <a:latin typeface="TH Sarabun New" pitchFamily="34" charset="-34"/>
                <a:cs typeface="TH Sarabun New" pitchFamily="34" charset="-34"/>
              </a:rPr>
              <a:t>เอกชนมีสิทธิเป็นเจ้าของทรัพย์สิน ปัจจัยการผลิต และทรัพยากรต่างๆ ตามกฏหมาย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SzPct val="80000"/>
              <a:buFont typeface="Arial" pitchFamily="34" charset="0"/>
              <a:buChar char="•"/>
            </a:pP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223378" y="2806988"/>
            <a:ext cx="64940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2">
                  <a:lumMod val="50000"/>
                </a:schemeClr>
              </a:buClr>
              <a:buSzPct val="80000"/>
              <a:buFont typeface="Arial" pitchFamily="34" charset="0"/>
              <a:buChar char="•"/>
            </a:pPr>
            <a:r>
              <a:rPr lang="th-TH" sz="2800" dirty="0">
                <a:latin typeface="TH Sarabun New" pitchFamily="34" charset="-34"/>
                <a:cs typeface="TH Sarabun New" pitchFamily="34" charset="-34"/>
              </a:rPr>
              <a:t>การผลิต การจัดจำหน่าย และการแลกเปลี่ยนต่าง</a:t>
            </a:r>
            <a:r>
              <a:rPr lang="th-TH" sz="8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2800" dirty="0">
                <a:latin typeface="TH Sarabun New" pitchFamily="34" charset="-34"/>
                <a:cs typeface="TH Sarabun New" pitchFamily="34" charset="-34"/>
              </a:rPr>
              <a:t>ๆ</a:t>
            </a:r>
            <a:r>
              <a:rPr lang="th-TH" sz="8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2800" dirty="0">
                <a:latin typeface="TH Sarabun New" pitchFamily="34" charset="-34"/>
                <a:cs typeface="TH Sarabun New" pitchFamily="34" charset="-34"/>
              </a:rPr>
              <a:t>เป็นไป</a:t>
            </a:r>
            <a:br>
              <a:rPr lang="th-TH" sz="2800" dirty="0">
                <a:latin typeface="TH Sarabun New" pitchFamily="34" charset="-34"/>
                <a:cs typeface="TH Sarabun New" pitchFamily="34" charset="-34"/>
              </a:rPr>
            </a:br>
            <a:r>
              <a:rPr lang="th-TH" sz="2800" dirty="0">
                <a:latin typeface="TH Sarabun New" pitchFamily="34" charset="-34"/>
                <a:cs typeface="TH Sarabun New" pitchFamily="34" charset="-34"/>
              </a:rPr>
              <a:t>ในรูปแบบเอกชน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SzPct val="80000"/>
              <a:buFont typeface="Arial" pitchFamily="34" charset="0"/>
              <a:buChar char="•"/>
            </a:pP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223378" y="3674589"/>
            <a:ext cx="65806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2">
                  <a:lumMod val="50000"/>
                </a:schemeClr>
              </a:buClr>
              <a:buSzPct val="80000"/>
              <a:buFont typeface="Arial" pitchFamily="34" charset="0"/>
              <a:buChar char="•"/>
            </a:pPr>
            <a:r>
              <a:rPr lang="th-TH" sz="2800" dirty="0">
                <a:latin typeface="TH Sarabun New" pitchFamily="34" charset="-34"/>
                <a:cs typeface="TH Sarabun New" pitchFamily="34" charset="-34"/>
              </a:rPr>
              <a:t>รัฐบาลจะมีบทบาทแทรกแซงในบางกิจการที่มีความสำคัญและอาจส่งผลกระทบต่อสาธาณชน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SzPct val="80000"/>
              <a:buFont typeface="Arial" pitchFamily="34" charset="0"/>
              <a:buChar char="•"/>
            </a:pP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223378" y="4595603"/>
            <a:ext cx="64940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2">
                  <a:lumMod val="50000"/>
                </a:schemeClr>
              </a:buClr>
              <a:buSzPct val="80000"/>
              <a:buFont typeface="Arial" pitchFamily="34" charset="0"/>
              <a:buChar char="•"/>
            </a:pPr>
            <a:r>
              <a:rPr lang="th-TH" sz="2800" dirty="0">
                <a:latin typeface="TH Sarabun New" pitchFamily="34" charset="-34"/>
                <a:cs typeface="TH Sarabun New" pitchFamily="34" charset="-34"/>
              </a:rPr>
              <a:t>การดำเนินกิจกรรมทางเศรษฐกิจมักอาศัยกลไกราคาในการจัดสรรทรัพยากร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SzPct val="80000"/>
              <a:buFont typeface="Arial" pitchFamily="34" charset="0"/>
              <a:buChar char="•"/>
            </a:pP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223378" y="5450567"/>
            <a:ext cx="6665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2">
                  <a:lumMod val="50000"/>
                </a:schemeClr>
              </a:buClr>
              <a:buSzPct val="80000"/>
              <a:buFont typeface="Arial" pitchFamily="34" charset="0"/>
              <a:buChar char="•"/>
            </a:pPr>
            <a:r>
              <a:rPr lang="th-TH" sz="2800" dirty="0">
                <a:latin typeface="TH Sarabun New" pitchFamily="34" charset="-34"/>
                <a:cs typeface="TH Sarabun New" pitchFamily="34" charset="-34"/>
              </a:rPr>
              <a:t>มีการแข่งขันทางเศรษฐกิจ แต่รัฐจะมีการแทรกแซงเพื่อให้เกิดความเป็นธรรมและป้องกันการผูกขาด</a:t>
            </a:r>
            <a:endParaRPr lang="en-US" sz="2800" dirty="0">
              <a:latin typeface="TH Sarabun New" pitchFamily="34" charset="-34"/>
              <a:cs typeface="TH Sarabun New" pitchFamily="34" charset="-34"/>
            </a:endParaRPr>
          </a:p>
          <a:p>
            <a:pPr marL="457200" indent="-457200">
              <a:buClr>
                <a:schemeClr val="accent2">
                  <a:lumMod val="50000"/>
                </a:schemeClr>
              </a:buClr>
              <a:buSzPct val="80000"/>
              <a:buFont typeface="Arial" pitchFamily="34" charset="0"/>
              <a:buChar char="•"/>
            </a:pPr>
            <a:endParaRPr lang="en-US" sz="2800" dirty="0"/>
          </a:p>
        </p:txBody>
      </p:sp>
      <p:pic>
        <p:nvPicPr>
          <p:cNvPr id="21" name="รูปภาพ 11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612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3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3959</TotalTime>
  <Words>1390</Words>
  <Application>Microsoft Office PowerPoint</Application>
  <PresentationFormat>Custom</PresentationFormat>
  <Paragraphs>198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TH Sarabun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Paradon Ponsai</dc:creator>
  <cp:lastModifiedBy>tipparat t.</cp:lastModifiedBy>
  <cp:revision>465</cp:revision>
  <dcterms:created xsi:type="dcterms:W3CDTF">2017-09-19T00:56:44Z</dcterms:created>
  <dcterms:modified xsi:type="dcterms:W3CDTF">2025-02-16T08:57:27Z</dcterms:modified>
</cp:coreProperties>
</file>