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59" r:id="rId13"/>
    <p:sldId id="268" r:id="rId14"/>
    <p:sldId id="270" r:id="rId15"/>
    <p:sldId id="269" r:id="rId16"/>
    <p:sldId id="267" r:id="rId17"/>
    <p:sldId id="272" r:id="rId18"/>
    <p:sldId id="271" r:id="rId19"/>
  </p:sldIdLst>
  <p:sldSz cx="9144000" cy="5143500" type="screen16x9"/>
  <p:notesSz cx="6858000" cy="9144000"/>
  <p:embeddedFontLst>
    <p:embeddedFont>
      <p:font typeface="B2 SIGN Big Match" panose="020B0604020202020204" charset="-34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anit ExtraBold" panose="020B0604020202020204" charset="-34"/>
      <p:bold r:id="rId26"/>
      <p:boldItalic r:id="rId27"/>
    </p:embeddedFont>
    <p:embeddedFont>
      <p:font typeface="Kanit SemiBold" panose="020B0604020202020204" charset="-34"/>
      <p:bold r:id="rId28"/>
      <p:boldItalic r:id="rId29"/>
    </p:embeddedFont>
    <p:embeddedFont>
      <p:font typeface="TH Chakra Petch" panose="02000506000000020004" pitchFamily="2" charset="-34"/>
      <p:regular r:id="rId30"/>
      <p:bold r:id="rId31"/>
      <p:italic r:id="rId32"/>
      <p:boldItalic r:id="rId33"/>
    </p:embeddedFont>
    <p:embeddedFont>
      <p:font typeface="TH NiramitIT๙" panose="02000506000000020004" pitchFamily="2" charset="-34"/>
      <p:regular r:id="rId34"/>
      <p:bold r:id="rId35"/>
      <p:italic r:id="rId3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26481-29B5-4570-B0B6-F9BCBD9BF3BF}" v="1" dt="2024-03-18T09:11:17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baithon" userId="acddeb46b90396dd" providerId="LiveId" clId="{D08170C7-C005-41FC-A438-6804ED2C8947}"/>
    <pc:docChg chg="modSld">
      <pc:chgData name="ole baithon" userId="acddeb46b90396dd" providerId="LiveId" clId="{D08170C7-C005-41FC-A438-6804ED2C8947}" dt="2024-01-02T18:15:32.170" v="6" actId="20577"/>
      <pc:docMkLst>
        <pc:docMk/>
      </pc:docMkLst>
      <pc:sldChg chg="modSp">
        <pc:chgData name="ole baithon" userId="acddeb46b90396dd" providerId="LiveId" clId="{D08170C7-C005-41FC-A438-6804ED2C8947}" dt="2023-12-26T18:38:56.780" v="3" actId="113"/>
        <pc:sldMkLst>
          <pc:docMk/>
          <pc:sldMk cId="3069642764" sldId="256"/>
        </pc:sldMkLst>
        <pc:spChg chg="mod">
          <ac:chgData name="ole baithon" userId="acddeb46b90396dd" providerId="LiveId" clId="{D08170C7-C005-41FC-A438-6804ED2C8947}" dt="2023-12-26T18:38:56.780" v="3" actId="113"/>
          <ac:spMkLst>
            <pc:docMk/>
            <pc:sldMk cId="3069642764" sldId="256"/>
            <ac:spMk id="8" creationId="{00000000-0000-0000-0000-000000000000}"/>
          </ac:spMkLst>
        </pc:spChg>
      </pc:sldChg>
      <pc:sldChg chg="modSp">
        <pc:chgData name="ole baithon" userId="acddeb46b90396dd" providerId="LiveId" clId="{D08170C7-C005-41FC-A438-6804ED2C8947}" dt="2023-12-26T18:40:34.697" v="4" actId="207"/>
        <pc:sldMkLst>
          <pc:docMk/>
          <pc:sldMk cId="2675775075" sldId="260"/>
        </pc:sldMkLst>
        <pc:spChg chg="mod">
          <ac:chgData name="ole baithon" userId="acddeb46b90396dd" providerId="LiveId" clId="{D08170C7-C005-41FC-A438-6804ED2C8947}" dt="2023-12-26T18:40:34.697" v="4" actId="207"/>
          <ac:spMkLst>
            <pc:docMk/>
            <pc:sldMk cId="2675775075" sldId="260"/>
            <ac:spMk id="10" creationId="{00000000-0000-0000-0000-000000000000}"/>
          </ac:spMkLst>
        </pc:spChg>
      </pc:sldChg>
      <pc:sldChg chg="modSp mod">
        <pc:chgData name="ole baithon" userId="acddeb46b90396dd" providerId="LiveId" clId="{D08170C7-C005-41FC-A438-6804ED2C8947}" dt="2024-01-02T18:15:32.170" v="6" actId="20577"/>
        <pc:sldMkLst>
          <pc:docMk/>
          <pc:sldMk cId="2376561309" sldId="264"/>
        </pc:sldMkLst>
        <pc:spChg chg="mod">
          <ac:chgData name="ole baithon" userId="acddeb46b90396dd" providerId="LiveId" clId="{D08170C7-C005-41FC-A438-6804ED2C8947}" dt="2024-01-02T18:15:32.170" v="6" actId="20577"/>
          <ac:spMkLst>
            <pc:docMk/>
            <pc:sldMk cId="2376561309" sldId="264"/>
            <ac:spMk id="31" creationId="{00000000-0000-0000-0000-000000000000}"/>
          </ac:spMkLst>
        </pc:spChg>
      </pc:sldChg>
    </pc:docChg>
  </pc:docChgLst>
  <pc:docChgLst>
    <pc:chgData name="ole baithon" userId="acddeb46b90396dd" providerId="LiveId" clId="{3CD7EFCC-FC6D-4AEB-BF89-AC3AFCDDC0B5}"/>
    <pc:docChg chg="undo custSel addSld modSld">
      <pc:chgData name="ole baithon" userId="acddeb46b90396dd" providerId="LiveId" clId="{3CD7EFCC-FC6D-4AEB-BF89-AC3AFCDDC0B5}" dt="2024-01-23T03:51:08.641" v="146" actId="14100"/>
      <pc:docMkLst>
        <pc:docMk/>
      </pc:docMkLst>
      <pc:sldChg chg="modSp mod">
        <pc:chgData name="ole baithon" userId="acddeb46b90396dd" providerId="LiveId" clId="{3CD7EFCC-FC6D-4AEB-BF89-AC3AFCDDC0B5}" dt="2024-01-15T04:04:50.131" v="0" actId="20577"/>
        <pc:sldMkLst>
          <pc:docMk/>
          <pc:sldMk cId="1571151631" sldId="257"/>
        </pc:sldMkLst>
        <pc:spChg chg="mod">
          <ac:chgData name="ole baithon" userId="acddeb46b90396dd" providerId="LiveId" clId="{3CD7EFCC-FC6D-4AEB-BF89-AC3AFCDDC0B5}" dt="2024-01-15T04:04:50.131" v="0" actId="20577"/>
          <ac:spMkLst>
            <pc:docMk/>
            <pc:sldMk cId="1571151631" sldId="257"/>
            <ac:spMk id="2" creationId="{00000000-0000-0000-0000-000000000000}"/>
          </ac:spMkLst>
        </pc:spChg>
      </pc:sldChg>
      <pc:sldChg chg="addSp delSp modSp add mod addAnim delAnim modAnim">
        <pc:chgData name="ole baithon" userId="acddeb46b90396dd" providerId="LiveId" clId="{3CD7EFCC-FC6D-4AEB-BF89-AC3AFCDDC0B5}" dt="2024-01-23T03:51:08.641" v="146" actId="14100"/>
        <pc:sldMkLst>
          <pc:docMk/>
          <pc:sldMk cId="1503682529" sldId="273"/>
        </pc:sldMkLst>
        <pc:spChg chg="mod">
          <ac:chgData name="ole baithon" userId="acddeb46b90396dd" providerId="LiveId" clId="{3CD7EFCC-FC6D-4AEB-BF89-AC3AFCDDC0B5}" dt="2024-01-23T03:41:24.082" v="48" actId="20577"/>
          <ac:spMkLst>
            <pc:docMk/>
            <pc:sldMk cId="1503682529" sldId="273"/>
            <ac:spMk id="3" creationId="{00000000-0000-0000-0000-000000000000}"/>
          </ac:spMkLst>
        </pc:spChg>
        <pc:spChg chg="mod">
          <ac:chgData name="ole baithon" userId="acddeb46b90396dd" providerId="LiveId" clId="{3CD7EFCC-FC6D-4AEB-BF89-AC3AFCDDC0B5}" dt="2024-01-23T03:41:06.135" v="26" actId="20577"/>
          <ac:spMkLst>
            <pc:docMk/>
            <pc:sldMk cId="1503682529" sldId="273"/>
            <ac:spMk id="7" creationId="{00000000-0000-0000-0000-000000000000}"/>
          </ac:spMkLst>
        </pc:spChg>
        <pc:spChg chg="mod">
          <ac:chgData name="ole baithon" userId="acddeb46b90396dd" providerId="LiveId" clId="{3CD7EFCC-FC6D-4AEB-BF89-AC3AFCDDC0B5}" dt="2024-01-23T03:41:39.284" v="79" actId="20577"/>
          <ac:spMkLst>
            <pc:docMk/>
            <pc:sldMk cId="1503682529" sldId="273"/>
            <ac:spMk id="24" creationId="{00000000-0000-0000-0000-000000000000}"/>
          </ac:spMkLst>
        </pc:spChg>
        <pc:spChg chg="mod">
          <ac:chgData name="ole baithon" userId="acddeb46b90396dd" providerId="LiveId" clId="{3CD7EFCC-FC6D-4AEB-BF89-AC3AFCDDC0B5}" dt="2024-01-23T03:42:24.649" v="103" actId="20577"/>
          <ac:spMkLst>
            <pc:docMk/>
            <pc:sldMk cId="1503682529" sldId="273"/>
            <ac:spMk id="31" creationId="{00000000-0000-0000-0000-000000000000}"/>
          </ac:spMkLst>
        </pc:spChg>
        <pc:spChg chg="mod">
          <ac:chgData name="ole baithon" userId="acddeb46b90396dd" providerId="LiveId" clId="{3CD7EFCC-FC6D-4AEB-BF89-AC3AFCDDC0B5}" dt="2024-01-23T03:42:39.458" v="117" actId="20577"/>
          <ac:spMkLst>
            <pc:docMk/>
            <pc:sldMk cId="1503682529" sldId="273"/>
            <ac:spMk id="36" creationId="{00000000-0000-0000-0000-000000000000}"/>
          </ac:spMkLst>
        </pc:spChg>
        <pc:spChg chg="add del mod topLvl">
          <ac:chgData name="ole baithon" userId="acddeb46b90396dd" providerId="LiveId" clId="{3CD7EFCC-FC6D-4AEB-BF89-AC3AFCDDC0B5}" dt="2024-01-23T03:43:31.715" v="122" actId="478"/>
          <ac:spMkLst>
            <pc:docMk/>
            <pc:sldMk cId="1503682529" sldId="273"/>
            <ac:spMk id="41" creationId="{00000000-0000-0000-0000-000000000000}"/>
          </ac:spMkLst>
        </pc:spChg>
        <pc:grpChg chg="add del">
          <ac:chgData name="ole baithon" userId="acddeb46b90396dd" providerId="LiveId" clId="{3CD7EFCC-FC6D-4AEB-BF89-AC3AFCDDC0B5}" dt="2024-01-23T03:43:34.460" v="123" actId="478"/>
          <ac:grpSpMkLst>
            <pc:docMk/>
            <pc:sldMk cId="1503682529" sldId="273"/>
            <ac:grpSpMk id="39" creationId="{00000000-0000-0000-0000-000000000000}"/>
          </ac:grpSpMkLst>
        </pc:grpChg>
        <pc:grpChg chg="mod topLvl">
          <ac:chgData name="ole baithon" userId="acddeb46b90396dd" providerId="LiveId" clId="{3CD7EFCC-FC6D-4AEB-BF89-AC3AFCDDC0B5}" dt="2024-01-23T03:43:31.715" v="122" actId="478"/>
          <ac:grpSpMkLst>
            <pc:docMk/>
            <pc:sldMk cId="1503682529" sldId="273"/>
            <ac:grpSpMk id="40" creationId="{00000000-0000-0000-0000-000000000000}"/>
          </ac:grpSpMkLst>
        </pc:grpChg>
        <pc:grpChg chg="add del">
          <ac:chgData name="ole baithon" userId="acddeb46b90396dd" providerId="LiveId" clId="{3CD7EFCC-FC6D-4AEB-BF89-AC3AFCDDC0B5}" dt="2024-01-23T03:43:36.593" v="124" actId="478"/>
          <ac:grpSpMkLst>
            <pc:docMk/>
            <pc:sldMk cId="1503682529" sldId="273"/>
            <ac:grpSpMk id="44" creationId="{00000000-0000-0000-0000-000000000000}"/>
          </ac:grpSpMkLst>
        </pc:grpChg>
        <pc:picChg chg="del">
          <ac:chgData name="ole baithon" userId="acddeb46b90396dd" providerId="LiveId" clId="{3CD7EFCC-FC6D-4AEB-BF89-AC3AFCDDC0B5}" dt="2024-01-23T03:44:21.347" v="129" actId="478"/>
          <ac:picMkLst>
            <pc:docMk/>
            <pc:sldMk cId="1503682529" sldId="273"/>
            <ac:picMk id="5" creationId="{00000000-0000-0000-0000-000000000000}"/>
          </ac:picMkLst>
        </pc:picChg>
        <pc:picChg chg="add mod">
          <ac:chgData name="ole baithon" userId="acddeb46b90396dd" providerId="LiveId" clId="{3CD7EFCC-FC6D-4AEB-BF89-AC3AFCDDC0B5}" dt="2024-01-23T03:44:49.982" v="133" actId="1076"/>
          <ac:picMkLst>
            <pc:docMk/>
            <pc:sldMk cId="1503682529" sldId="273"/>
            <ac:picMk id="6" creationId="{58C75D2E-35CC-4799-1E47-71203C25AB9B}"/>
          </ac:picMkLst>
        </pc:picChg>
        <pc:picChg chg="add mod">
          <ac:chgData name="ole baithon" userId="acddeb46b90396dd" providerId="LiveId" clId="{3CD7EFCC-FC6D-4AEB-BF89-AC3AFCDDC0B5}" dt="2024-01-23T03:51:08.641" v="146" actId="14100"/>
          <ac:picMkLst>
            <pc:docMk/>
            <pc:sldMk cId="1503682529" sldId="273"/>
            <ac:picMk id="12" creationId="{326D6694-A691-9B17-AE31-7024A75B8862}"/>
          </ac:picMkLst>
        </pc:picChg>
      </pc:sldChg>
    </pc:docChg>
  </pc:docChgLst>
  <pc:docChgLst>
    <pc:chgData name="ole baithon" userId="acddeb46b90396dd" providerId="LiveId" clId="{D3F26481-29B5-4570-B0B6-F9BCBD9BF3BF}"/>
    <pc:docChg chg="custSel modSld">
      <pc:chgData name="ole baithon" userId="acddeb46b90396dd" providerId="LiveId" clId="{D3F26481-29B5-4570-B0B6-F9BCBD9BF3BF}" dt="2024-03-18T09:11:20.005" v="2" actId="1076"/>
      <pc:docMkLst>
        <pc:docMk/>
      </pc:docMkLst>
      <pc:sldChg chg="addSp delSp modSp mod">
        <pc:chgData name="ole baithon" userId="acddeb46b90396dd" providerId="LiveId" clId="{D3F26481-29B5-4570-B0B6-F9BCBD9BF3BF}" dt="2024-03-18T09:11:20.005" v="2" actId="1076"/>
        <pc:sldMkLst>
          <pc:docMk/>
          <pc:sldMk cId="1571151631" sldId="257"/>
        </pc:sldMkLst>
        <pc:picChg chg="add mod">
          <ac:chgData name="ole baithon" userId="acddeb46b90396dd" providerId="LiveId" clId="{D3F26481-29B5-4570-B0B6-F9BCBD9BF3BF}" dt="2024-03-18T09:11:20.005" v="2" actId="1076"/>
          <ac:picMkLst>
            <pc:docMk/>
            <pc:sldMk cId="1571151631" sldId="257"/>
            <ac:picMk id="13" creationId="{792641C9-7A1A-4477-ADD9-A1E3DEF731D4}"/>
          </ac:picMkLst>
        </pc:picChg>
        <pc:picChg chg="del">
          <ac:chgData name="ole baithon" userId="acddeb46b90396dd" providerId="LiveId" clId="{D3F26481-29B5-4570-B0B6-F9BCBD9BF3BF}" dt="2024-03-18T09:09:52.166" v="0" actId="478"/>
          <ac:picMkLst>
            <pc:docMk/>
            <pc:sldMk cId="1571151631" sldId="257"/>
            <ac:picMk id="25" creationId="{792641C9-7A1A-4477-ADD9-A1E3DEF731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D3BC-E878-49E5-9AE9-792E34C9809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F7FF-7D85-47AE-B439-493F38B1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CF7FF-7D85-47AE-B439-493F38B114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619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802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3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68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1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22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69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51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86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88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7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30C2-335D-4D8F-84E2-4D0CDF281319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6440-6AE7-4A82-9973-BE336C30E6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84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-E5bvwMReU?feature=oembed" TargetMode="External"/><Relationship Id="rId6" Type="http://schemas.openxmlformats.org/officeDocument/2006/relationships/hyperlink" Target="https://pxhere.com/th/photo/1584291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I58IB0vZE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twnxyWIB7g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7"/>
          <a:stretch/>
        </p:blipFill>
        <p:spPr>
          <a:xfrm>
            <a:off x="0" y="-15682"/>
            <a:ext cx="9144000" cy="515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48064" y="2211710"/>
            <a:ext cx="28083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300464" y="1283990"/>
            <a:ext cx="2592288" cy="57606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5148064" y="1131590"/>
            <a:ext cx="2592288" cy="576064"/>
          </a:xfrm>
          <a:prstGeom prst="roundRect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หน่วยการเรียนรู้ที่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11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36096" y="-1092274"/>
            <a:ext cx="2160240" cy="207984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Group 11"/>
          <p:cNvGrpSpPr/>
          <p:nvPr/>
        </p:nvGrpSpPr>
        <p:grpSpPr>
          <a:xfrm>
            <a:off x="3707904" y="2643758"/>
            <a:ext cx="5760640" cy="1152128"/>
            <a:chOff x="4211960" y="2859782"/>
            <a:chExt cx="5760640" cy="1152128"/>
          </a:xfrm>
        </p:grpSpPr>
        <p:sp>
          <p:nvSpPr>
            <p:cNvPr id="8" name="Rounded Rectangle 7"/>
            <p:cNvSpPr/>
            <p:nvPr/>
          </p:nvSpPr>
          <p:spPr>
            <a:xfrm>
              <a:off x="4211960" y="2859782"/>
              <a:ext cx="5760640" cy="108012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rgbClr val="FFC000"/>
                  </a:solidFill>
                  <a:latin typeface="Kanit SemiBold" panose="00000700000000000000" pitchFamily="2" charset="-34"/>
                  <a:cs typeface="Kanit SemiBold" panose="00000700000000000000" pitchFamily="2" charset="-34"/>
                </a:rPr>
                <a:t>ลดความเสี่ยง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11960" y="2931790"/>
              <a:ext cx="5760640" cy="108012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chemeClr val="tx1"/>
                  </a:solidFill>
                  <a:latin typeface="Kanit SemiBold" panose="00000700000000000000" pitchFamily="2" charset="-34"/>
                  <a:cs typeface="Kanit SemiBold" panose="00000700000000000000" pitchFamily="2" charset="-34"/>
                </a:rPr>
                <a:t>ลดความเสี่ยง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5436096" y="4083918"/>
            <a:ext cx="2160240" cy="207984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Oval 16"/>
          <p:cNvSpPr/>
          <p:nvPr/>
        </p:nvSpPr>
        <p:spPr>
          <a:xfrm rot="20240980">
            <a:off x="258997" y="398684"/>
            <a:ext cx="2813004" cy="274396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 rot="20240980">
            <a:off x="2421275" y="3659918"/>
            <a:ext cx="989086" cy="99543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 rot="20240980">
            <a:off x="4344794" y="2268577"/>
            <a:ext cx="399522" cy="395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 rot="20240980">
            <a:off x="929898" y="3538377"/>
            <a:ext cx="197981" cy="19704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 rot="20240980">
            <a:off x="373047" y="3480905"/>
            <a:ext cx="765056" cy="78435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257" y1="73910" x2="41842" y2="69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" y="308067"/>
            <a:ext cx="5295900" cy="52959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 rot="20240980">
            <a:off x="3995795" y="1090988"/>
            <a:ext cx="203040" cy="19936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2641C9-7A1A-4477-ADD9-A1E3DEF731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5" y="15609"/>
            <a:ext cx="1250807" cy="8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1" grpId="0" animBg="1"/>
      <p:bldP spid="22" grpId="0" animBg="1"/>
      <p:bldP spid="24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1979712" y="123055"/>
            <a:ext cx="5633907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พฤติกรรมการทะเลาะวิวาท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33771" y="1286922"/>
            <a:ext cx="3866278" cy="565188"/>
            <a:chOff x="4437187" y="1822053"/>
            <a:chExt cx="3866278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3373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เกิดจากการถูกทำร้ายร่างกายมาก่อน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35557" y="1809279"/>
            <a:ext cx="4739914" cy="565188"/>
            <a:chOff x="4437187" y="1822053"/>
            <a:chExt cx="4739914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4246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เกิดจากความคึกคะนองตามธรรมชาติของวัยรุ่น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55329" y="2305910"/>
            <a:ext cx="3452704" cy="565188"/>
            <a:chOff x="4437187" y="1822053"/>
            <a:chExt cx="3452704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2959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ปัญหาความยัดแย้งกับกลุ่มเพื่อน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02310" y="2771782"/>
            <a:ext cx="2115799" cy="565188"/>
            <a:chOff x="4437187" y="1822053"/>
            <a:chExt cx="2115799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ปัญหาเรื่องชู้สาว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24510" y="3302706"/>
            <a:ext cx="3869484" cy="565188"/>
            <a:chOff x="4437187" y="1822053"/>
            <a:chExt cx="3869484" cy="565188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3376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เกิดจากอารมณ์ชั่ววูบ ใจร้อน ขาดสติ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75856" y="3806762"/>
            <a:ext cx="4978762" cy="565188"/>
            <a:chOff x="4437187" y="1822053"/>
            <a:chExt cx="4978762" cy="565188"/>
          </a:xfrm>
        </p:grpSpPr>
        <p:grpSp>
          <p:nvGrpSpPr>
            <p:cNvPr id="45" name="Group 4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36641" y="1635646"/>
                <a:ext cx="365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6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930426" y="1822053"/>
              <a:ext cx="4485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เกิดจากการปลูกฝังค่านิยมผิด ๆ จากรุ่นพี่สู่รุ่นน้อง</a:t>
              </a:r>
            </a:p>
          </p:txBody>
        </p:sp>
      </p:grpSp>
      <p:sp>
        <p:nvSpPr>
          <p:cNvPr id="59" name="Oval 58"/>
          <p:cNvSpPr/>
          <p:nvPr/>
        </p:nvSpPr>
        <p:spPr>
          <a:xfrm rot="20240980">
            <a:off x="311359" y="1148298"/>
            <a:ext cx="2813004" cy="27439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5182" y1="28779" x2="79951" y2="49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587" y="640455"/>
            <a:ext cx="4450507" cy="44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1979712" y="123055"/>
            <a:ext cx="5633907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พฤติกรรมด้านการเงิน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33771" y="1286922"/>
            <a:ext cx="2229612" cy="565188"/>
            <a:chOff x="4437187" y="1822053"/>
            <a:chExt cx="2229612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การเล่นพนันต่างๆ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35557" y="1809279"/>
            <a:ext cx="2821120" cy="565188"/>
            <a:chOff x="4437187" y="1822053"/>
            <a:chExt cx="2821120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2327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การลงทุนโดยไม่มีความรู้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55329" y="2305910"/>
            <a:ext cx="2555022" cy="565188"/>
            <a:chOff x="4437187" y="1822053"/>
            <a:chExt cx="2555022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2061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ถูกมิจฉาชีพหลอกลวง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02310" y="2771782"/>
            <a:ext cx="1795198" cy="565188"/>
            <a:chOff x="4437187" y="1822053"/>
            <a:chExt cx="1795198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1301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ปัญหาหนี้สิน</a:t>
              </a:r>
            </a:p>
          </p:txBody>
        </p:sp>
      </p:grpSp>
      <p:sp>
        <p:nvSpPr>
          <p:cNvPr id="59" name="Oval 58"/>
          <p:cNvSpPr/>
          <p:nvPr/>
        </p:nvSpPr>
        <p:spPr>
          <a:xfrm rot="20240980">
            <a:off x="311359" y="1148298"/>
            <a:ext cx="2813004" cy="27439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 descr="A person holding a graph&#10;&#10;Description automatically generated">
            <a:extLst>
              <a:ext uri="{FF2B5EF4-FFF2-40B4-BE49-F238E27FC236}">
                <a16:creationId xmlns:a16="http://schemas.microsoft.com/office/drawing/2014/main" id="{58C75D2E-35CC-4799-1E47-71203C25A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4679" y="1782759"/>
            <a:ext cx="2607291" cy="1653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Online Media 11" title="บริหารความเสี่ยงทาง#การเงิน เพื่อความมั่นคงของชีวิต | MM Invest EP.24">
            <a:hlinkClick r:id="" action="ppaction://media"/>
            <a:extLst>
              <a:ext uri="{FF2B5EF4-FFF2-40B4-BE49-F238E27FC236}">
                <a16:creationId xmlns:a16="http://schemas.microsoft.com/office/drawing/2014/main" id="{326D6694-A691-9B17-AE31-7024A75B88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65209" y="1286921"/>
            <a:ext cx="5673645" cy="35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51470"/>
            <a:ext cx="7560840" cy="1152128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2"/>
              <a:ext cx="2789084" cy="8640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Kanit ExtraBold" panose="00000900000000000000" pitchFamily="2" charset="-34"/>
                  <a:cs typeface="Kanit ExtraBold" panose="00000900000000000000" pitchFamily="2" charset="-34"/>
                </a:rPr>
                <a:t>ปัจจัยเสี่ยงที่ทำให้วัยรุ่นมีพฤติกรรมเสี่ยง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97469" y="1203598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94112" y="1707654"/>
            <a:ext cx="21602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6504" y="2283718"/>
            <a:ext cx="5750296" cy="57606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ลักษณะพื้นฐานอารมณที่ทําใหมีโอกาสเสี่ยงไดมาก ไดแก การขาดความยับยั้งชั่งใจตนเอง อารมณไมสมํ่าเสมอขึ้น ๆ ลง ๆ อารมณเสียไดงาย</a:t>
            </a:r>
            <a:endParaRPr lang="th-TH" sz="20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491630"/>
            <a:ext cx="2128838" cy="57606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พื้นฐานอารมณ์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C017F6-808A-4236-A049-1ECB26C13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8" y="2428392"/>
            <a:ext cx="1923678" cy="192367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489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51470"/>
            <a:ext cx="7560840" cy="1152128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2"/>
              <a:ext cx="2789084" cy="8640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 ExtraBold" panose="00000900000000000000" pitchFamily="2" charset="-34"/>
                  <a:ea typeface="+mn-ea"/>
                  <a:cs typeface="Kanit ExtraBold" panose="00000900000000000000" pitchFamily="2" charset="-34"/>
                </a:rPr>
                <a:t>ปัจจัยเสี่ยงที่ทำให้วัยรุ่นมีพฤติกรรมเสี่ยง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97469" y="1203598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nline Media 9" title="5 รูปแบบของการเลี้ยงลูก">
            <a:hlinkClick r:id="" action="ppaction://media"/>
            <a:extLst>
              <a:ext uri="{FF2B5EF4-FFF2-40B4-BE49-F238E27FC236}">
                <a16:creationId xmlns:a16="http://schemas.microsoft.com/office/drawing/2014/main" id="{B3FF5EB0-90E9-ABD8-A6FB-033B4297BA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29843" y="1553784"/>
            <a:ext cx="5678914" cy="32060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94112" y="1923678"/>
            <a:ext cx="21602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3018" y="2211710"/>
            <a:ext cx="5750296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การเลี้ยงดูที่ทําใหเด็กเกิดปญหาพฤติกรรมเสี่ยง ไดแก การทอดทิ้ง ถูกทารุณ ใชความรุนแรง ตามใจมากเกินไป ขาดกฎเกณฑ กฎระเบียบ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0914" y="1707654"/>
            <a:ext cx="212883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2.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การเลี้ยงดู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81E0D-94AA-4AA7-A1BF-F00A41983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" y="2600734"/>
            <a:ext cx="1923678" cy="192367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6100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51470"/>
            <a:ext cx="7560840" cy="1152128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2"/>
              <a:ext cx="2789084" cy="8640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 ExtraBold" panose="00000900000000000000" pitchFamily="2" charset="-34"/>
                  <a:ea typeface="+mn-ea"/>
                  <a:cs typeface="Kanit ExtraBold" panose="00000900000000000000" pitchFamily="2" charset="-34"/>
                </a:rPr>
                <a:t>ปัจจัยเสี่ยงที่ทำให้วัยรุ่นมีพฤติกรรมเสี่ยง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97469" y="1203598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99137" y="1877618"/>
            <a:ext cx="216024" cy="2160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11348" y="2365230"/>
            <a:ext cx="575029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วัยรุนจะผูกพันกับเพื่อนมาก และจะเรียนรูทักษะสังคมรวมถึงยอมรับเอา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คานิยม แนวคิด การปฏิบัติจากเพื่อน และเกิดการเลียนแบบไม่รู้ตัว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9192" y="1733602"/>
            <a:ext cx="2128838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3.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เพื่อน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88F22-8880-41F0-9FB2-4A79934C9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3" y="2676790"/>
            <a:ext cx="1923678" cy="192367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0027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51470"/>
            <a:ext cx="7560840" cy="1152128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2"/>
              <a:ext cx="2789084" cy="8640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 ExtraBold" panose="00000900000000000000" pitchFamily="2" charset="-34"/>
                  <a:ea typeface="+mn-ea"/>
                  <a:cs typeface="Kanit ExtraBold" panose="00000900000000000000" pitchFamily="2" charset="-34"/>
                </a:rPr>
                <a:t>ปัจจัยเสี่ยงที่ทำให้วัยรุ่นมีพฤติกรรมเสี่ยง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97469" y="1203598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92056" y="1819102"/>
            <a:ext cx="216024" cy="2160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51312" y="2511529"/>
            <a:ext cx="5750296" cy="72008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ปญหาครอบครัวนอกจากจะกระทําใหเด็กไดรับการเลี้ยงดูที่ไมถูกตองแลว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อาจทําใหเกิดปญหาทางจิตใจตออารมณเด็กไดงาย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7456" y="1603078"/>
            <a:ext cx="2128838" cy="72008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4.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ปัญหาครอบครัว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AEDD8-1978-42EA-9EDB-783D59176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3" y="2676790"/>
            <a:ext cx="1923678" cy="1923678"/>
          </a:xfrm>
          <a:prstGeom prst="flowChartConnector">
            <a:avLst/>
          </a:prstGeom>
        </p:spPr>
      </p:pic>
      <p:pic>
        <p:nvPicPr>
          <p:cNvPr id="10" name="Online Media 9" title="แก้ปัญหาครอบครัวด้วยครอบครัวบำบัด | คลิป MU [Mahidol Channel]">
            <a:hlinkClick r:id="" action="ppaction://media"/>
            <a:extLst>
              <a:ext uri="{FF2B5EF4-FFF2-40B4-BE49-F238E27FC236}">
                <a16:creationId xmlns:a16="http://schemas.microsoft.com/office/drawing/2014/main" id="{DA77CA67-CDA7-D311-8ADD-8E6EA78042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66603" y="1572853"/>
            <a:ext cx="5706994" cy="32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3" grpId="0" animBg="1"/>
      <p:bldP spid="18" grpId="0" animBg="1"/>
      <p:bldP spid="18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7544" y="51470"/>
            <a:ext cx="6120680" cy="1152128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2"/>
              <a:ext cx="2789084" cy="8640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Kanit ExtraBold" panose="00000900000000000000" pitchFamily="2" charset="-34"/>
                  <a:cs typeface="Kanit ExtraBold" panose="00000900000000000000" pitchFamily="2" charset="-34"/>
                </a:rPr>
                <a:t>ผลกระทบที่เกิดขึ้นจากการ</a:t>
              </a:r>
              <a:endParaRPr lang="en-US" b="1" dirty="0">
                <a:latin typeface="Kanit ExtraBold" panose="00000900000000000000" pitchFamily="2" charset="-34"/>
                <a:cs typeface="Kanit ExtraBold" panose="00000900000000000000" pitchFamily="2" charset="-34"/>
              </a:endParaRPr>
            </a:p>
            <a:p>
              <a:pPr algn="ctr"/>
              <a:r>
                <a:rPr lang="th-TH" b="1" dirty="0">
                  <a:latin typeface="Kanit ExtraBold" panose="00000900000000000000" pitchFamily="2" charset="-34"/>
                  <a:cs typeface="Kanit ExtraBold" panose="00000900000000000000" pitchFamily="2" charset="-34"/>
                </a:rPr>
                <a:t>มีพฤติกรรมเสี่ยง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959932" y="1203598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56575" y="1491630"/>
            <a:ext cx="21602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56575" y="2211710"/>
            <a:ext cx="216024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51920" y="2931790"/>
            <a:ext cx="216024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56575" y="3651870"/>
            <a:ext cx="216024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0631" y="1419622"/>
            <a:ext cx="4099801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ปฏิกิริยาทางลบจากผู้อื่น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60631" y="2139702"/>
            <a:ext cx="4099801" cy="41476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อุบัติเหตุ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60631" y="2859782"/>
            <a:ext cx="4099801" cy="414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การเกิดโรค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60631" y="3579862"/>
            <a:ext cx="4099801" cy="460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การสุญเสียโอกาสในอนาคต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86712" y="1419622"/>
            <a:ext cx="417782" cy="3686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1.</a:t>
            </a:r>
            <a:endParaRPr lang="th-TH" sz="2000" b="1" dirty="0">
              <a:solidFill>
                <a:schemeClr val="bg1"/>
              </a:solidFill>
              <a:latin typeface="Kanit ExtraBold" panose="00000900000000000000" pitchFamily="2" charset="-34"/>
              <a:cs typeface="Kanit ExtraBold" panose="00000900000000000000" pitchFamily="2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18114" y="2139702"/>
            <a:ext cx="417782" cy="36868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2. </a:t>
            </a:r>
            <a:endParaRPr lang="th-TH" sz="2000" b="1" dirty="0">
              <a:solidFill>
                <a:schemeClr val="bg1"/>
              </a:solidFill>
              <a:latin typeface="Kanit ExtraBold" panose="00000900000000000000" pitchFamily="2" charset="-34"/>
              <a:cs typeface="Kanit ExtraBold" panose="00000900000000000000" pitchFamily="2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86712" y="2859782"/>
            <a:ext cx="417782" cy="3686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3. </a:t>
            </a:r>
            <a:endParaRPr lang="th-TH" sz="2000" b="1" dirty="0">
              <a:solidFill>
                <a:schemeClr val="tx1"/>
              </a:solidFill>
              <a:latin typeface="Kanit ExtraBold" panose="00000900000000000000" pitchFamily="2" charset="-34"/>
              <a:cs typeface="Kanit ExtraBold" panose="00000900000000000000" pitchFamily="2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86712" y="3579862"/>
            <a:ext cx="417782" cy="368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4. </a:t>
            </a:r>
            <a:endParaRPr lang="th-TH" sz="2000" b="1" dirty="0">
              <a:solidFill>
                <a:schemeClr val="tx1"/>
              </a:solidFill>
              <a:latin typeface="Kanit ExtraBold" panose="00000900000000000000" pitchFamily="2" charset="-34"/>
              <a:cs typeface="Kanit ExtraBold" panose="00000900000000000000" pitchFamily="2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0377" y="4371950"/>
            <a:ext cx="216024" cy="216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77767" y="4299942"/>
            <a:ext cx="4099801" cy="46085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ปัญหาสังคม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03848" y="4299942"/>
            <a:ext cx="417782" cy="3686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5. </a:t>
            </a:r>
            <a:endParaRPr lang="th-TH" sz="2000" b="1" dirty="0">
              <a:solidFill>
                <a:schemeClr val="tx1"/>
              </a:solidFill>
              <a:latin typeface="Kanit ExtraBold" panose="00000900000000000000" pitchFamily="2" charset="-34"/>
              <a:cs typeface="Kanit ExtraBold" panose="00000900000000000000" pitchFamily="2" charset="-3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36131" y="1851670"/>
            <a:ext cx="417782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323528" y="3579862"/>
            <a:ext cx="706534" cy="7200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2137994" y="2319722"/>
            <a:ext cx="417782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Oval 42"/>
          <p:cNvSpPr/>
          <p:nvPr/>
        </p:nvSpPr>
        <p:spPr>
          <a:xfrm>
            <a:off x="2156165" y="1635646"/>
            <a:ext cx="208891" cy="22440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Oval 43"/>
          <p:cNvSpPr/>
          <p:nvPr/>
        </p:nvSpPr>
        <p:spPr>
          <a:xfrm>
            <a:off x="2341002" y="3657219"/>
            <a:ext cx="142766" cy="13866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92" b="89884" l="9971" r="945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27" t="3801" b="49601"/>
          <a:stretch/>
        </p:blipFill>
        <p:spPr>
          <a:xfrm>
            <a:off x="251520" y="1696753"/>
            <a:ext cx="2986998" cy="25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51470"/>
            <a:ext cx="7560840" cy="1152128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2"/>
              <a:ext cx="2789084" cy="8640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dirty="0">
                  <a:solidFill>
                    <a:prstClr val="white"/>
                  </a:solidFill>
                  <a:latin typeface="Kanit ExtraBold" panose="00000900000000000000" pitchFamily="2" charset="-34"/>
                  <a:cs typeface="Kanit ExtraBold" panose="00000900000000000000" pitchFamily="2" charset="-34"/>
                </a:rPr>
                <a:t>นักเรียนคิดวาปัญหาอะไรที่ส่งผลต่อพฤติกรรมเสี่ยงมากที่สุด</a:t>
              </a: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97469" y="1203598"/>
            <a:ext cx="0" cy="396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92056" y="1819102"/>
            <a:ext cx="216024" cy="2160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7456" y="1603078"/>
            <a:ext cx="2128838" cy="72008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>
                <a:solidFill>
                  <a:prstClr val="white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   ปัญหาอะไร</a:t>
            </a:r>
            <a:r>
              <a:rPr lang="en-US" sz="2000" b="1" dirty="0">
                <a:solidFill>
                  <a:prstClr val="white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 ?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 ExtraBold" panose="00000900000000000000" pitchFamily="2" charset="-34"/>
              <a:ea typeface="+mn-ea"/>
              <a:cs typeface="Kanit ExtraBold" panose="000009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AEDD8-1978-42EA-9EDB-783D59176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3" y="2676790"/>
            <a:ext cx="1923678" cy="1923678"/>
          </a:xfrm>
          <a:prstGeom prst="flowChartConnector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0881BF-6128-A086-794D-B64B077321AB}"/>
              </a:ext>
            </a:extLst>
          </p:cNvPr>
          <p:cNvSpPr/>
          <p:nvPr/>
        </p:nvSpPr>
        <p:spPr>
          <a:xfrm>
            <a:off x="3066101" y="1639082"/>
            <a:ext cx="2128838" cy="57606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Kanit ExtraBold" panose="00000900000000000000" pitchFamily="2" charset="-34"/>
                <a:cs typeface="Kanit ExtraBold" panose="00000900000000000000" pitchFamily="2" charset="-34"/>
              </a:rPr>
              <a:t>พื้นฐานอารมณ์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71AE8-A925-C1F9-9D80-FDA97597FBB2}"/>
              </a:ext>
            </a:extLst>
          </p:cNvPr>
          <p:cNvSpPr/>
          <p:nvPr/>
        </p:nvSpPr>
        <p:spPr>
          <a:xfrm>
            <a:off x="3066101" y="2533922"/>
            <a:ext cx="212883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2.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การเลี้ยงดู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55ED6-DD03-D35B-95FF-2A3E43B69974}"/>
              </a:ext>
            </a:extLst>
          </p:cNvPr>
          <p:cNvSpPr/>
          <p:nvPr/>
        </p:nvSpPr>
        <p:spPr>
          <a:xfrm>
            <a:off x="3066101" y="3428762"/>
            <a:ext cx="2128838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3.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เพื่อน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73299-EBF1-2B30-D6C8-B6F2D6909BEE}"/>
              </a:ext>
            </a:extLst>
          </p:cNvPr>
          <p:cNvSpPr/>
          <p:nvPr/>
        </p:nvSpPr>
        <p:spPr>
          <a:xfrm>
            <a:off x="3066101" y="4243306"/>
            <a:ext cx="2128838" cy="72008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4.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ปัญหาครอบครัว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4CDF71-0B76-F8A0-2B2D-D6EEDE123B06}"/>
              </a:ext>
            </a:extLst>
          </p:cNvPr>
          <p:cNvSpPr/>
          <p:nvPr/>
        </p:nvSpPr>
        <p:spPr>
          <a:xfrm>
            <a:off x="5623920" y="2461914"/>
            <a:ext cx="3206083" cy="1584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/>
              <a:t>ให้เหตุผลพร้อมกับบ่งบอกถึงพฤติกรรมเสี่ยงที่อาจจะเกิดขึ้น เช่น ใช้สารเสพติด มั่วสุมทางเพศ หนีเรียน ฯลฯ และบอกถึงโทษที่จะตามมา</a:t>
            </a:r>
          </a:p>
        </p:txBody>
      </p:sp>
    </p:spTree>
    <p:extLst>
      <p:ext uri="{BB962C8B-B14F-4D97-AF65-F5344CB8AC3E}">
        <p14:creationId xmlns:p14="http://schemas.microsoft.com/office/powerpoint/2010/main" val="38969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8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59632" y="61313"/>
            <a:ext cx="6768752" cy="990420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4"/>
              <a:ext cx="2789084" cy="84948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111154D-DFB9-45E6-8544-276152A83121}"/>
              </a:ext>
            </a:extLst>
          </p:cNvPr>
          <p:cNvSpPr txBox="1"/>
          <p:nvPr/>
        </p:nvSpPr>
        <p:spPr>
          <a:xfrm>
            <a:off x="2595215" y="1223281"/>
            <a:ext cx="3487383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พฤติกรรมที่นํามาซึ่งความเสี่ยงตอการดําเนินชีวิต 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5C2E09-A6A7-4626-A623-1A7C46C90B2C}"/>
              </a:ext>
            </a:extLst>
          </p:cNvPr>
          <p:cNvSpPr txBox="1"/>
          <p:nvPr/>
        </p:nvSpPr>
        <p:spPr>
          <a:xfrm>
            <a:off x="132817" y="1134538"/>
            <a:ext cx="2446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ExtraBold" panose="00000900000000000000" pitchFamily="2" charset="-34"/>
                <a:cs typeface="Kanit ExtraBold" panose="00000900000000000000" pitchFamily="2" charset="-34"/>
              </a:rPr>
              <a:t>พฤติกรรม</a:t>
            </a: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ExtraBold" panose="00000900000000000000" pitchFamily="2" charset="-34"/>
                <a:cs typeface="Kanit ExtraBold" panose="00000900000000000000" pitchFamily="2" charset="-34"/>
              </a:rPr>
              <a:t>เสี่ยง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F0DDAD-F0A5-44A1-A691-13B07FA9FBC4}"/>
              </a:ext>
            </a:extLst>
          </p:cNvPr>
          <p:cNvSpPr txBox="1"/>
          <p:nvPr/>
        </p:nvSpPr>
        <p:spPr>
          <a:xfrm>
            <a:off x="230758" y="1783443"/>
            <a:ext cx="244650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NiramitIT๙" panose="02000506000000020004" pitchFamily="2" charset="-34"/>
                <a:cs typeface="TH NiramitIT๙" panose="02000506000000020004" pitchFamily="2" charset="-34"/>
              </a:rPr>
              <a:t>พฤติกรรมเสี่ยงต่อสุขภาพ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83570-3BEC-4378-B39A-111CBDB5D5A0}"/>
              </a:ext>
            </a:extLst>
          </p:cNvPr>
          <p:cNvSpPr txBox="1"/>
          <p:nvPr/>
        </p:nvSpPr>
        <p:spPr>
          <a:xfrm>
            <a:off x="1612696" y="262919"/>
            <a:ext cx="5918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สรุปพฤติกรรมเสี่ยง ปัจจัยเสี่ยงที่ทำให้มีพฤกรรมเสี่ยง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และผลกระทบที่เกิดขึ้นจากการมีพฤติกรรมเสี่ยง</a:t>
            </a:r>
          </a:p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43D9D3-73A4-4BE9-B143-196CFEA1F08E}"/>
              </a:ext>
            </a:extLst>
          </p:cNvPr>
          <p:cNvSpPr txBox="1"/>
          <p:nvPr/>
        </p:nvSpPr>
        <p:spPr>
          <a:xfrm>
            <a:off x="230758" y="2206111"/>
            <a:ext cx="244650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พฤติกรรมเสี่ยงต่ออุบัติเหตุ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062553-0892-4292-825D-3B552BB1A7E5}"/>
              </a:ext>
            </a:extLst>
          </p:cNvPr>
          <p:cNvSpPr txBox="1"/>
          <p:nvPr/>
        </p:nvSpPr>
        <p:spPr>
          <a:xfrm>
            <a:off x="230935" y="2628779"/>
            <a:ext cx="24302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H NiramitIT๙" panose="02000506000000020004" pitchFamily="2" charset="-34"/>
                <a:cs typeface="TH NiramitIT๙" panose="02000506000000020004" pitchFamily="2" charset="-34"/>
              </a:rPr>
              <a:t>พฤติกรรมเสี่ยงต่อการใช้ยา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87770DF-1A05-43B9-B58A-CC06A0DAB822}"/>
              </a:ext>
            </a:extLst>
          </p:cNvPr>
          <p:cNvSpPr txBox="1"/>
          <p:nvPr/>
        </p:nvSpPr>
        <p:spPr>
          <a:xfrm>
            <a:off x="226874" y="3058708"/>
            <a:ext cx="2430274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H NiramitIT๙" panose="02000506000000020004" pitchFamily="2" charset="-34"/>
                <a:cs typeface="TH NiramitIT๙" panose="02000506000000020004" pitchFamily="2" charset="-34"/>
              </a:rPr>
              <a:t>พฤติกรรมเสี่ยงต่อการใช้สารเสพติด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51FCA7-931F-44D4-A7CB-5AA907FCC93F}"/>
              </a:ext>
            </a:extLst>
          </p:cNvPr>
          <p:cNvSpPr txBox="1"/>
          <p:nvPr/>
        </p:nvSpPr>
        <p:spPr>
          <a:xfrm>
            <a:off x="214360" y="3494867"/>
            <a:ext cx="244135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H NiramitIT๙" panose="02000506000000020004" pitchFamily="2" charset="-34"/>
                <a:cs typeface="TH NiramitIT๙" panose="02000506000000020004" pitchFamily="2" charset="-34"/>
              </a:rPr>
              <a:t>พฤติกรรมเสี่ยงต่อความรุนแรง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416ECB-E2F4-43BC-ACA7-D1366D20CFFB}"/>
              </a:ext>
            </a:extLst>
          </p:cNvPr>
          <p:cNvSpPr txBox="1"/>
          <p:nvPr/>
        </p:nvSpPr>
        <p:spPr>
          <a:xfrm>
            <a:off x="218420" y="3918097"/>
            <a:ext cx="244135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H NiramitIT๙" panose="02000506000000020004" pitchFamily="2" charset="-34"/>
                <a:cs typeface="TH NiramitIT๙" panose="02000506000000020004" pitchFamily="2" charset="-34"/>
              </a:rPr>
              <a:t>พฤติกรรมการมั่วสุม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6A72A5-F0C5-4EB3-A68E-F99025B4B913}"/>
              </a:ext>
            </a:extLst>
          </p:cNvPr>
          <p:cNvSpPr txBox="1"/>
          <p:nvPr/>
        </p:nvSpPr>
        <p:spPr>
          <a:xfrm>
            <a:off x="218420" y="4341327"/>
            <a:ext cx="244135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H NiramitIT๙" panose="02000506000000020004" pitchFamily="2" charset="-34"/>
                <a:cs typeface="TH NiramitIT๙" panose="02000506000000020004" pitchFamily="2" charset="-34"/>
              </a:rPr>
              <a:t>พฤติกรรมการทะเลาะวิวาท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D4120D-2CFA-44CA-B4DC-552F0DD9F098}"/>
              </a:ext>
            </a:extLst>
          </p:cNvPr>
          <p:cNvSpPr txBox="1"/>
          <p:nvPr/>
        </p:nvSpPr>
        <p:spPr>
          <a:xfrm>
            <a:off x="4003906" y="1783443"/>
            <a:ext cx="4572000" cy="400110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ปัจจัยเสี่ยงที่ทำให้วัยรุ่นมีพฤติกรรมเสี่ยง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3C353E-A50E-46D5-94D2-62D1C2338222}"/>
              </a:ext>
            </a:extLst>
          </p:cNvPr>
          <p:cNvSpPr/>
          <p:nvPr/>
        </p:nvSpPr>
        <p:spPr>
          <a:xfrm>
            <a:off x="4176067" y="2327241"/>
            <a:ext cx="1813304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1. </a:t>
            </a:r>
            <a:r>
              <a:rPr lang="th-TH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พื้นฐานอารมณ์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6B219A-D664-4F2E-9E56-4A4BBD99C39B}"/>
              </a:ext>
            </a:extLst>
          </p:cNvPr>
          <p:cNvSpPr/>
          <p:nvPr/>
        </p:nvSpPr>
        <p:spPr>
          <a:xfrm>
            <a:off x="4176067" y="2865436"/>
            <a:ext cx="1813304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2. </a:t>
            </a:r>
            <a:r>
              <a:rPr lang="th-TH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การเลี้ยงดู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4B9168-FDA3-4E58-B76E-26118E80D9B8}"/>
              </a:ext>
            </a:extLst>
          </p:cNvPr>
          <p:cNvSpPr/>
          <p:nvPr/>
        </p:nvSpPr>
        <p:spPr>
          <a:xfrm>
            <a:off x="6507853" y="2327240"/>
            <a:ext cx="1813304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3. </a:t>
            </a:r>
            <a:r>
              <a:rPr lang="th-TH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เพื่อน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49210FA-56C1-45B0-9734-859087926175}"/>
              </a:ext>
            </a:extLst>
          </p:cNvPr>
          <p:cNvSpPr/>
          <p:nvPr/>
        </p:nvSpPr>
        <p:spPr>
          <a:xfrm>
            <a:off x="6507853" y="2865436"/>
            <a:ext cx="1813304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4. </a:t>
            </a:r>
            <a:r>
              <a:rPr lang="th-TH" sz="1600" b="1" dirty="0">
                <a:solidFill>
                  <a:schemeClr val="tx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ปัญหาครอบครัว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DFD59E-4047-449B-838F-26B6944EE2D8}"/>
              </a:ext>
            </a:extLst>
          </p:cNvPr>
          <p:cNvSpPr txBox="1"/>
          <p:nvPr/>
        </p:nvSpPr>
        <p:spPr>
          <a:xfrm>
            <a:off x="4114800" y="3548765"/>
            <a:ext cx="457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Kanit ExtraBold" panose="00000900000000000000" pitchFamily="2" charset="-34"/>
              </a:rPr>
              <a:t>ผลกระทบที่เกิดขึ้นจากการมีพฤติกรรมเสี่ยง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E5C776-FC9D-4C26-8565-04221229651A}"/>
              </a:ext>
            </a:extLst>
          </p:cNvPr>
          <p:cNvSpPr/>
          <p:nvPr/>
        </p:nvSpPr>
        <p:spPr>
          <a:xfrm>
            <a:off x="4142310" y="4078070"/>
            <a:ext cx="1880818" cy="40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ปฏิกิริยาทางลบจากผู้อื่น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D2C7D0A-EA84-4C34-98BB-2C47A3CEC33D}"/>
              </a:ext>
            </a:extLst>
          </p:cNvPr>
          <p:cNvSpPr/>
          <p:nvPr/>
        </p:nvSpPr>
        <p:spPr>
          <a:xfrm>
            <a:off x="6167143" y="4095352"/>
            <a:ext cx="1033778" cy="391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อุบัติเหตุ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CE32D8-6FAA-4E19-9B6F-0BA27BC7CF21}"/>
              </a:ext>
            </a:extLst>
          </p:cNvPr>
          <p:cNvSpPr/>
          <p:nvPr/>
        </p:nvSpPr>
        <p:spPr>
          <a:xfrm>
            <a:off x="7317590" y="4095352"/>
            <a:ext cx="1295759" cy="391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การเกิดโรค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B20EC5-6A15-4D18-9D91-77D9D42F2021}"/>
              </a:ext>
            </a:extLst>
          </p:cNvPr>
          <p:cNvSpPr/>
          <p:nvPr/>
        </p:nvSpPr>
        <p:spPr>
          <a:xfrm>
            <a:off x="4358334" y="4630758"/>
            <a:ext cx="2092866" cy="373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การสุญเสียโอกาสในอนาคต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16F180-52F9-4B98-B7AA-36508A81BEE4}"/>
              </a:ext>
            </a:extLst>
          </p:cNvPr>
          <p:cNvSpPr/>
          <p:nvPr/>
        </p:nvSpPr>
        <p:spPr>
          <a:xfrm>
            <a:off x="6783980" y="4630758"/>
            <a:ext cx="1494647" cy="38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ปัญหาสังคม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110964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5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238983" y="1428202"/>
            <a:ext cx="2964865" cy="279973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3851920" y="51470"/>
            <a:ext cx="3096344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TH Chakra Petch" panose="02000506000000020004" pitchFamily="2" charset="-34"/>
                </a:rPr>
                <a:t>สาระการเรียนรู้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2136" y="1120714"/>
            <a:ext cx="1957101" cy="565188"/>
            <a:chOff x="4437187" y="1822053"/>
            <a:chExt cx="1957101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1463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พฤติกรรมเสี่ยง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13922" y="1654387"/>
            <a:ext cx="4133979" cy="565188"/>
            <a:chOff x="4437187" y="1822053"/>
            <a:chExt cx="4133979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36407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ปัจจัยเสี่ยงที่ทำให้วัยรุ่นมีพฤติกรรมเสี่ยง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33694" y="2178689"/>
            <a:ext cx="4379239" cy="565188"/>
            <a:chOff x="4437187" y="1822053"/>
            <a:chExt cx="4379239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3886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ผลกระทบที่เกิดขึ้นจากการมีพฤติกรรมเสี่ยง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81874" y="2734507"/>
            <a:ext cx="2128623" cy="565188"/>
            <a:chOff x="4437187" y="1822053"/>
            <a:chExt cx="2128623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1635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สถานการณ์เสี่ยง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04074" y="3348315"/>
            <a:ext cx="3164163" cy="565188"/>
            <a:chOff x="4437187" y="1822053"/>
            <a:chExt cx="3164163" cy="565188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2670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ประเภทของสถานการณ์เสี่ยง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94821" y="3886635"/>
            <a:ext cx="4079477" cy="565188"/>
            <a:chOff x="4437187" y="1822053"/>
            <a:chExt cx="4079477" cy="565188"/>
          </a:xfrm>
        </p:grpSpPr>
        <p:grpSp>
          <p:nvGrpSpPr>
            <p:cNvPr id="45" name="Group 4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36641" y="1635646"/>
                <a:ext cx="365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6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930426" y="1822053"/>
              <a:ext cx="3586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ผลกระทบที่เกิดขึ้นจากสถานการณ์เสี่ยง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15816" y="4443958"/>
            <a:ext cx="5129445" cy="565188"/>
            <a:chOff x="4437187" y="1822053"/>
            <a:chExt cx="5129445" cy="565188"/>
          </a:xfrm>
        </p:grpSpPr>
        <p:grpSp>
          <p:nvGrpSpPr>
            <p:cNvPr id="50" name="Group 4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936641" y="1635646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7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930426" y="1822053"/>
              <a:ext cx="4636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วิธีการหลีกเลี่ยงพฤติกรรมเสี่ยงและสถานการณ์เสี่ยง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5" b="96965" l="7948" r="8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1" y="775757"/>
            <a:ext cx="3596193" cy="35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23728" y="51470"/>
            <a:ext cx="4608512" cy="1008112"/>
            <a:chOff x="5148064" y="555526"/>
            <a:chExt cx="3096344" cy="1008112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พฤติกรรมเสี่ยง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9512" y="2787774"/>
            <a:ext cx="5400600" cy="1872208"/>
          </a:xfrm>
          <a:prstGeom prst="roundRect">
            <a:avLst>
              <a:gd name="adj" fmla="val 31856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 </a:t>
            </a:r>
            <a:r>
              <a:rPr lang="th-TH" sz="2000" b="1" dirty="0">
                <a:solidFill>
                  <a:srgbClr val="FF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พฤติกรรมที่นํามาซึ่งความเสี่ยงตอการดําเนินชีวิต ทําใหรางกายเกิดอันตราย สูญเสียหนาที่ ขาดโอกาสพัฒนาตนเอง</a:t>
            </a:r>
            <a:r>
              <a:rPr lang="th-TH" sz="2000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เกิดผลเสีย</a:t>
            </a:r>
            <a:br>
              <a:rPr lang="th-TH" sz="20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0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ตอสุขภาพของตนเอง ผูอื่น และสังคม พฤติกรรมเสี่ยง เชน </a:t>
            </a:r>
            <a:r>
              <a:rPr lang="th-TH" sz="2000" b="1" dirty="0">
                <a:solidFill>
                  <a:srgbClr val="0070C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สูบบุหรี่ ดื่มสุรา ติดเกม มีเพศสัมพันธที่ไมปลอดภัย การยุติการตั้งครรภที่ไมปลอดภัย การแขงรถจักรยานยนต</a:t>
            </a:r>
            <a:r>
              <a:rPr lang="th-TH" sz="20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 เปนตน</a:t>
            </a:r>
            <a:endParaRPr lang="th-TH" sz="2000" b="1" dirty="0">
              <a:solidFill>
                <a:schemeClr val="tx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9712" y="1347614"/>
            <a:ext cx="1296144" cy="122413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67126" y="1491630"/>
            <a:ext cx="4196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ExtraBold" panose="00000900000000000000" pitchFamily="2" charset="-34"/>
                <a:cs typeface="Kanit ExtraBold" panose="00000900000000000000" pitchFamily="2" charset="-34"/>
              </a:rPr>
              <a:t>พฤติกรรม</a:t>
            </a:r>
            <a:r>
              <a:rPr lang="th-TH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ExtraBold" panose="00000900000000000000" pitchFamily="2" charset="-34"/>
                <a:cs typeface="Kanit ExtraBold" panose="00000900000000000000" pitchFamily="2" charset="-34"/>
              </a:rPr>
              <a:t>เสี่ยง</a:t>
            </a:r>
          </a:p>
        </p:txBody>
      </p:sp>
      <p:sp>
        <p:nvSpPr>
          <p:cNvPr id="11" name="Oval 10"/>
          <p:cNvSpPr/>
          <p:nvPr/>
        </p:nvSpPr>
        <p:spPr>
          <a:xfrm>
            <a:off x="5783599" y="1347614"/>
            <a:ext cx="3108881" cy="29523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85" r="96527">
                        <a14:foregroundMark x1="80048" y1="53069" x2="82956" y2="56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69" y="1591944"/>
            <a:ext cx="3551556" cy="35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20537"/>
            <a:ext cx="9144000" cy="51435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7504" y="51470"/>
            <a:ext cx="5688632" cy="1152128"/>
            <a:chOff x="5148064" y="555526"/>
            <a:chExt cx="3096344" cy="1152128"/>
          </a:xfrm>
        </p:grpSpPr>
        <p:sp>
          <p:nvSpPr>
            <p:cNvPr id="6" name="Rounded Rectangle 5"/>
            <p:cNvSpPr/>
            <p:nvPr/>
          </p:nvSpPr>
          <p:spPr>
            <a:xfrm>
              <a:off x="5148064" y="555526"/>
              <a:ext cx="3096344" cy="115212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4118" y="699542"/>
              <a:ext cx="2789084" cy="8640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พฤติกรรมเสี่ยงต่อสุขภาพ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0" b="93490" l="27526" r="70791">
                        <a14:foregroundMark x1="30893" y1="43229" x2="31918" y2="40234"/>
                        <a14:foregroundMark x1="34407" y1="43229" x2="41142" y2="50260"/>
                        <a14:foregroundMark x1="55710" y1="72005" x2="57247" y2="70182"/>
                        <a14:foregroundMark x1="59297" y1="64583" x2="60176" y2="59766"/>
                        <a14:foregroundMark x1="59517" y1="50260" x2="57613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95" t="19293" r="28499" b="6523"/>
          <a:stretch/>
        </p:blipFill>
        <p:spPr bwMode="auto">
          <a:xfrm>
            <a:off x="4427984" y="872929"/>
            <a:ext cx="4536504" cy="42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7734"/>
            <a:ext cx="2135286" cy="2135286"/>
          </a:xfrm>
        </p:spPr>
      </p:pic>
      <p:sp>
        <p:nvSpPr>
          <p:cNvPr id="9" name="Oval 8"/>
          <p:cNvSpPr/>
          <p:nvPr/>
        </p:nvSpPr>
        <p:spPr>
          <a:xfrm>
            <a:off x="1115616" y="1635646"/>
            <a:ext cx="2304256" cy="22322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323528" y="2715766"/>
            <a:ext cx="3888432" cy="18722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</a:t>
            </a:r>
            <a:r>
              <a:rPr lang="th-TH" sz="1800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พฤติกรรมสุขภาพ</a:t>
            </a:r>
            <a: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ในชวงวัยรุนและเยาวชนสงผลกระทบ</a:t>
            </a:r>
            <a:b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ตอภาวะสุขภาพอยางตอเนื่อง ปจจุบันพบวาวัยรุนและเยาวชนมีพฤติกรรมเสี่ยงตอสุขภาพมากขึ้นและเร็วกอนวัย </a:t>
            </a:r>
            <a:b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ปญหาสุขภาพ ของวัยรุนและเยาวชนที่พบบอยและเปน</a:t>
            </a:r>
            <a:b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1800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ปญหาสาธารณสุขทั่วโลก เชน </a:t>
            </a:r>
            <a:r>
              <a:rPr lang="th-TH" sz="1800" dirty="0">
                <a:solidFill>
                  <a:srgbClr val="FF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การบาดเจ็บและเสียชีวิตจาก อุบัติเหตุ การติดเชื้อโรคทางเพศสัมพันธ์</a:t>
            </a:r>
            <a:endParaRPr lang="th-TH" sz="1800" b="1" dirty="0">
              <a:solidFill>
                <a:srgbClr val="FF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635646"/>
            <a:ext cx="3816424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Kanit ExtraBold" panose="00000900000000000000" pitchFamily="2" charset="-34"/>
                <a:cs typeface="Kanit ExtraBold" panose="00000900000000000000" pitchFamily="2" charset="-34"/>
              </a:rPr>
              <a:t>พฤติกรรมเสี่ยงต่อสุขภาพ</a:t>
            </a:r>
            <a:br>
              <a:rPr lang="th-TH" sz="2400" dirty="0">
                <a:latin typeface="Kanit ExtraBold" panose="00000900000000000000" pitchFamily="2" charset="-34"/>
                <a:cs typeface="Kanit ExtraBold" panose="00000900000000000000" pitchFamily="2" charset="-34"/>
              </a:rPr>
            </a:br>
            <a:r>
              <a:rPr lang="th-TH" sz="2400" dirty="0">
                <a:latin typeface="Kanit ExtraBold" panose="00000900000000000000" pitchFamily="2" charset="-34"/>
                <a:cs typeface="Kanit ExtraBold" panose="00000900000000000000" pitchFamily="2" charset="-34"/>
              </a:rPr>
              <a:t>ในวัยรุ่นและเยาวชน</a:t>
            </a:r>
          </a:p>
        </p:txBody>
      </p:sp>
    </p:spTree>
    <p:extLst>
      <p:ext uri="{BB962C8B-B14F-4D97-AF65-F5344CB8AC3E}">
        <p14:creationId xmlns:p14="http://schemas.microsoft.com/office/powerpoint/2010/main" val="26757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215587" y="1558525"/>
            <a:ext cx="2964865" cy="27997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389447" y="61884"/>
            <a:ext cx="6696744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พฤติกรรมเสี่ยงต่ออุบัติเหตุ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88740" y="1251037"/>
            <a:ext cx="2997451" cy="565188"/>
            <a:chOff x="4437187" y="1822053"/>
            <a:chExt cx="2997451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2504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การไม่ปฏิบัติตามกฎจราจร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90526" y="1784710"/>
            <a:ext cx="3771701" cy="565188"/>
            <a:chOff x="4437187" y="1822053"/>
            <a:chExt cx="3771701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3278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ใช้ชีวิตด้วยความเสี่ยง เช่น ขับรถเร็ว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10298" y="2309012"/>
            <a:ext cx="3124087" cy="565188"/>
            <a:chOff x="4437187" y="1822053"/>
            <a:chExt cx="3124087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2630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ขาดความชำนาญในเส้นทาง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58478" y="2864830"/>
            <a:ext cx="5095781" cy="565188"/>
            <a:chOff x="4437187" y="1822053"/>
            <a:chExt cx="5095781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46025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การกินยาบางชนิดหรือแอลกอฮอล์ที่มีผลต่อร่างกาย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80678" y="3478638"/>
            <a:ext cx="4198099" cy="1569660"/>
            <a:chOff x="4437187" y="1822053"/>
            <a:chExt cx="4198099" cy="1569660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370486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พฤติกรรมการใช้ชีวิตประจำวันขณะขับรถ</a:t>
              </a:r>
              <a:b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</a:br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- การใช้โทรศัพท์</a:t>
              </a:r>
              <a:b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</a:br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- การจับพวงมาลัยมือเดียว</a:t>
              </a:r>
              <a:b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</a:br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- การเปิดเพลงเสียงดัง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8" b="95376" l="7948" r="8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512" y="685849"/>
            <a:ext cx="4362449" cy="43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281862" y="51470"/>
            <a:ext cx="6696744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พฤติกรรมเสี่ยงต่อการใช้ยา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2136" y="1120714"/>
            <a:ext cx="2253657" cy="565188"/>
            <a:chOff x="4437187" y="1822053"/>
            <a:chExt cx="2253657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ปรับปริมาณยาเอง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13922" y="1643071"/>
            <a:ext cx="2516550" cy="565188"/>
            <a:chOff x="4437187" y="1822053"/>
            <a:chExt cx="2516550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2023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นำยาของคนอื่นมาใช้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33694" y="2139702"/>
            <a:ext cx="3556898" cy="565188"/>
            <a:chOff x="4437187" y="1822053"/>
            <a:chExt cx="3556898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3063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ไม่พร้อมฟังคำอธิบายจากเภสัชกร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0675" y="2605574"/>
            <a:ext cx="2070915" cy="565188"/>
            <a:chOff x="4437187" y="1822053"/>
            <a:chExt cx="2070915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เก็บยาไม่ถูกต้อง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02875" y="3136498"/>
            <a:ext cx="2952567" cy="565188"/>
            <a:chOff x="4437187" y="1822053"/>
            <a:chExt cx="2952567" cy="565188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245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ไม่ดูวันหมดอายุเวลาซื้อยา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65666"/>
            <a:ext cx="3822308" cy="382230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254221" y="3640554"/>
            <a:ext cx="1965117" cy="565188"/>
            <a:chOff x="4437187" y="1822053"/>
            <a:chExt cx="1965117" cy="565188"/>
          </a:xfrm>
        </p:grpSpPr>
        <p:grpSp>
          <p:nvGrpSpPr>
            <p:cNvPr id="45" name="Group 4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36641" y="1635646"/>
                <a:ext cx="365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6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930426" y="1822053"/>
              <a:ext cx="1471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ใช้ยาไม่ถูกต้อง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85615" y="4124834"/>
            <a:ext cx="1436126" cy="565188"/>
            <a:chOff x="4437187" y="1822053"/>
            <a:chExt cx="1436126" cy="565188"/>
          </a:xfrm>
        </p:grpSpPr>
        <p:grpSp>
          <p:nvGrpSpPr>
            <p:cNvPr id="50" name="Group 4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936641" y="1635646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7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930426" y="1822053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ลืมกินยา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69788" y="4598850"/>
            <a:ext cx="3792540" cy="565188"/>
            <a:chOff x="4437187" y="1822053"/>
            <a:chExt cx="3792540" cy="565188"/>
          </a:xfrm>
        </p:grpSpPr>
        <p:grpSp>
          <p:nvGrpSpPr>
            <p:cNvPr id="55" name="Group 5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936641" y="1635646"/>
                <a:ext cx="362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8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930426" y="1822053"/>
              <a:ext cx="3299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เชื่อว่าการใช้ยาดีกว่าการป้องกันโรค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8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386589" y="62181"/>
            <a:ext cx="7233862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พฤติกรรมเสี่ยงต่อการใช้สารเสพติด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2136" y="1120714"/>
            <a:ext cx="3984900" cy="565188"/>
            <a:chOff x="4437187" y="1822053"/>
            <a:chExt cx="3984900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3491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มีความอ่อนไหวทางจิตใจและอารมณ์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13922" y="1643071"/>
            <a:ext cx="3367744" cy="565188"/>
            <a:chOff x="4437187" y="1822053"/>
            <a:chExt cx="3367744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2874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อยากรู้ อยากเห็น อยากทดลอง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33694" y="2139702"/>
            <a:ext cx="2838753" cy="565188"/>
            <a:chOff x="4437187" y="1822053"/>
            <a:chExt cx="2838753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2345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ใช้ยาเพื่อผ่อนคลายจิตใจ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0675" y="2605574"/>
            <a:ext cx="3827806" cy="565188"/>
            <a:chOff x="4437187" y="1822053"/>
            <a:chExt cx="3827806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ซื้อยามากินเองโดยไม่ทราบสรรพคุณ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02875" y="3136498"/>
            <a:ext cx="2231215" cy="565188"/>
            <a:chOff x="4437187" y="1822053"/>
            <a:chExt cx="2231215" cy="565188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การลอกเลียนแบบ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54221" y="3640554"/>
            <a:ext cx="3436673" cy="565188"/>
            <a:chOff x="4437187" y="1822053"/>
            <a:chExt cx="3436673" cy="565188"/>
          </a:xfrm>
        </p:grpSpPr>
        <p:grpSp>
          <p:nvGrpSpPr>
            <p:cNvPr id="45" name="Group 4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36641" y="1635646"/>
                <a:ext cx="365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6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930426" y="1822053"/>
              <a:ext cx="2943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พฤติกรรมที่สังคมตีตราในเชิงลบ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85615" y="4124834"/>
            <a:ext cx="3635446" cy="565188"/>
            <a:chOff x="4437187" y="1822053"/>
            <a:chExt cx="3635446" cy="565188"/>
          </a:xfrm>
        </p:grpSpPr>
        <p:grpSp>
          <p:nvGrpSpPr>
            <p:cNvPr id="50" name="Group 4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936641" y="1635646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7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930426" y="1822053"/>
              <a:ext cx="3142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พฤติกรรมที่อยู่ในภาวะบริโภคนิยม</a:t>
              </a:r>
            </a:p>
          </p:txBody>
        </p:sp>
      </p:grpSp>
      <p:sp>
        <p:nvSpPr>
          <p:cNvPr id="59" name="Oval 58"/>
          <p:cNvSpPr/>
          <p:nvPr/>
        </p:nvSpPr>
        <p:spPr>
          <a:xfrm rot="20240980">
            <a:off x="286601" y="1201201"/>
            <a:ext cx="2754523" cy="26123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" b="99596" l="3439" r="91270">
                        <a14:foregroundMark x1="44709" y1="27809" x2="50000" y2="19402"/>
                        <a14:foregroundMark x1="51587" y1="18755" x2="84921" y2="24252"/>
                        <a14:foregroundMark x1="38889" y1="24899" x2="46296" y2="1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3798"/>
            <a:ext cx="2400518" cy="39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71285" y="93585"/>
            <a:ext cx="6873822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พฤติกรรมเสี่ยงต่อความรุนแรง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2136" y="1120714"/>
            <a:ext cx="4146803" cy="565188"/>
            <a:chOff x="4437187" y="1822053"/>
            <a:chExt cx="4146803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3653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การอยู่ในกลุ่มเพื่อนที่ชอบใช้ความรุนแรง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1547" y="1873903"/>
            <a:ext cx="2933331" cy="565188"/>
            <a:chOff x="4437187" y="1822053"/>
            <a:chExt cx="2933331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2440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การดื่มสุราหรือสารเสพติด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01922" y="2628526"/>
            <a:ext cx="3811776" cy="565188"/>
            <a:chOff x="4437187" y="1822053"/>
            <a:chExt cx="3811776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3318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การได้รับชมภาพความรุนแรงจากสื่อ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52954" y="3384696"/>
            <a:ext cx="3079203" cy="565188"/>
            <a:chOff x="4437187" y="1822053"/>
            <a:chExt cx="3079203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2585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การเล่นเกมที่มีเนื้อหารุนแรง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14957" y="4173612"/>
            <a:ext cx="2019619" cy="565188"/>
            <a:chOff x="4437187" y="1822053"/>
            <a:chExt cx="2019619" cy="565188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1526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การพกพาอาวุธ</a:t>
              </a:r>
            </a:p>
          </p:txBody>
        </p:sp>
      </p:grpSp>
      <p:sp>
        <p:nvSpPr>
          <p:cNvPr id="59" name="Oval 58"/>
          <p:cNvSpPr/>
          <p:nvPr/>
        </p:nvSpPr>
        <p:spPr>
          <a:xfrm rot="20240980">
            <a:off x="251562" y="1459998"/>
            <a:ext cx="2813004" cy="274396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4" b="95073" l="9855" r="89984">
                        <a14:foregroundMark x1="63247" y1="19790" x2="64620" y2="24960"/>
                        <a14:foregroundMark x1="32876" y1="51777" x2="39418" y2="86834"/>
                        <a14:foregroundMark x1="27706" y1="84814" x2="45719" y2="87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610" y="598821"/>
            <a:ext cx="4696971" cy="46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1810056" y="106143"/>
            <a:ext cx="5633907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ExtraBold" panose="00000900000000000000" pitchFamily="2" charset="-34"/>
                  <a:cs typeface="Kanit ExtraBold" panose="00000900000000000000" pitchFamily="2" charset="-34"/>
                </a:rPr>
                <a:t>พฤติกรรมการมั่วสุม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33771" y="1286922"/>
            <a:ext cx="2813105" cy="565188"/>
            <a:chOff x="4437187" y="1822053"/>
            <a:chExt cx="2813105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269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2319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การมั่วสุมในเกมออนไลน์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35557" y="1809279"/>
            <a:ext cx="3890323" cy="565188"/>
            <a:chOff x="4437187" y="1822053"/>
            <a:chExt cx="3890323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57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3397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การมั่วสุมเพื่อดื่มเครื่องดื่มแอลกอฮอล์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55329" y="2305910"/>
            <a:ext cx="3249122" cy="565188"/>
            <a:chOff x="4437187" y="1822053"/>
            <a:chExt cx="3249122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2755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การมั่วสุมในการใช้สารเสพติด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02310" y="2771782"/>
            <a:ext cx="3722008" cy="565188"/>
            <a:chOff x="4437187" y="1822053"/>
            <a:chExt cx="3722008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การมั่วสุมในสถานบันเทิงยามค่ำคืน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24510" y="3302706"/>
            <a:ext cx="3071189" cy="565188"/>
            <a:chOff x="4437187" y="1822053"/>
            <a:chExt cx="3071189" cy="565188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2577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การมั่วสุมตามสถานที่ต่าง ๆ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75856" y="3806762"/>
            <a:ext cx="4701442" cy="565188"/>
            <a:chOff x="4437187" y="1822053"/>
            <a:chExt cx="4701442" cy="565188"/>
          </a:xfrm>
        </p:grpSpPr>
        <p:grpSp>
          <p:nvGrpSpPr>
            <p:cNvPr id="45" name="Group 4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36641" y="1635646"/>
                <a:ext cx="365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B2 SIGN Big Match" panose="02000506000000020004" pitchFamily="2" charset="-34"/>
                  </a:rPr>
                  <a:t>6</a:t>
                </a:r>
                <a:endParaRPr lang="th-TH" b="1" dirty="0">
                  <a:latin typeface="B2 SIGN Big Match" panose="02000506000000020004" pitchFamily="2" charset="-34"/>
                  <a:cs typeface="B2 SIGN Big Match" panose="02000506000000020004" pitchFamily="2" charset="-34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930426" y="1822053"/>
              <a:ext cx="4208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TH Chakra Petch" panose="02000506000000020004" pitchFamily="2" charset="-34"/>
                </a:rPr>
                <a:t>การมั่วสุมเพื่อการแข่งขันจักรยานยนตร์บนถนน</a:t>
              </a:r>
            </a:p>
          </p:txBody>
        </p:sp>
      </p:grpSp>
      <p:sp>
        <p:nvSpPr>
          <p:cNvPr id="59" name="Oval 58"/>
          <p:cNvSpPr/>
          <p:nvPr/>
        </p:nvSpPr>
        <p:spPr>
          <a:xfrm rot="20240980">
            <a:off x="258997" y="1063369"/>
            <a:ext cx="2813004" cy="274396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6" b="97254" l="9855" r="93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5552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1048</Words>
  <Application>Microsoft Office PowerPoint</Application>
  <PresentationFormat>On-screen Show (16:9)</PresentationFormat>
  <Paragraphs>168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TH Chakra Petch</vt:lpstr>
      <vt:lpstr>TH NiramitIT๙</vt:lpstr>
      <vt:lpstr>Kanit ExtraBold</vt:lpstr>
      <vt:lpstr>Kanit SemiBold</vt:lpstr>
      <vt:lpstr>Calibri</vt:lpstr>
      <vt:lpstr>B2 SIGN Big Match</vt:lpstr>
      <vt:lpstr>Arial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ole baithon</cp:lastModifiedBy>
  <cp:revision>29</cp:revision>
  <dcterms:created xsi:type="dcterms:W3CDTF">2020-01-03T19:26:22Z</dcterms:created>
  <dcterms:modified xsi:type="dcterms:W3CDTF">2024-03-18T09:11:21Z</dcterms:modified>
</cp:coreProperties>
</file>