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56"/>
  </p:notesMasterIdLst>
  <p:sldIdLst>
    <p:sldId id="368" r:id="rId2"/>
    <p:sldId id="268" r:id="rId3"/>
    <p:sldId id="272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14" r:id="rId13"/>
    <p:sldId id="515" r:id="rId14"/>
    <p:sldId id="516" r:id="rId15"/>
    <p:sldId id="517" r:id="rId16"/>
    <p:sldId id="369" r:id="rId17"/>
    <p:sldId id="370" r:id="rId18"/>
    <p:sldId id="371" r:id="rId19"/>
    <p:sldId id="273" r:id="rId20"/>
    <p:sldId id="372" r:id="rId21"/>
    <p:sldId id="382" r:id="rId22"/>
    <p:sldId id="381" r:id="rId23"/>
    <p:sldId id="274" r:id="rId24"/>
    <p:sldId id="375" r:id="rId25"/>
    <p:sldId id="377" r:id="rId26"/>
    <p:sldId id="380" r:id="rId27"/>
    <p:sldId id="379" r:id="rId28"/>
    <p:sldId id="275" r:id="rId29"/>
    <p:sldId id="378" r:id="rId30"/>
    <p:sldId id="276" r:id="rId31"/>
    <p:sldId id="356" r:id="rId32"/>
    <p:sldId id="277" r:id="rId33"/>
    <p:sldId id="360" r:id="rId34"/>
    <p:sldId id="361" r:id="rId35"/>
    <p:sldId id="362" r:id="rId36"/>
    <p:sldId id="352" r:id="rId37"/>
    <p:sldId id="280" r:id="rId38"/>
    <p:sldId id="363" r:id="rId39"/>
    <p:sldId id="283" r:id="rId40"/>
    <p:sldId id="353" r:id="rId41"/>
    <p:sldId id="355" r:id="rId42"/>
    <p:sldId id="354" r:id="rId43"/>
    <p:sldId id="357" r:id="rId44"/>
    <p:sldId id="358" r:id="rId45"/>
    <p:sldId id="359" r:id="rId46"/>
    <p:sldId id="291" r:id="rId47"/>
    <p:sldId id="292" r:id="rId48"/>
    <p:sldId id="294" r:id="rId49"/>
    <p:sldId id="299" r:id="rId50"/>
    <p:sldId id="307" r:id="rId51"/>
    <p:sldId id="320" r:id="rId52"/>
    <p:sldId id="321" r:id="rId53"/>
    <p:sldId id="518" r:id="rId54"/>
    <p:sldId id="32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10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53930-BFB6-42CC-9C40-41180D77909D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43098-F6A1-4520-846A-01872E35B33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3610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0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4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1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43098-F6A1-4520-846A-01872E35B33A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378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1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200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824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503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4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2112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3839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420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841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1580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3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1DF5-3FE4-4306-91D4-1DFB9911ACD0}" type="datetimeFigureOut">
              <a:rPr lang="th-TH" smtClean="0"/>
              <a:pPr/>
              <a:t>29/08/67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6864BF-743F-42EB-B74B-399F5D5B1381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8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3.png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56.png"/><Relationship Id="rId9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1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84.png"/><Relationship Id="rId10" Type="http://schemas.openxmlformats.org/officeDocument/2006/relationships/image" Target="../media/image7.png"/><Relationship Id="rId4" Type="http://schemas.openxmlformats.org/officeDocument/2006/relationships/image" Target="../media/image83.png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4.xm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7029" y="1340768"/>
            <a:ext cx="8417273" cy="1143000"/>
          </a:xfrm>
        </p:spPr>
        <p:txBody>
          <a:bodyPr>
            <a:noAutofit/>
          </a:bodyPr>
          <a:lstStyle/>
          <a:p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was playing tennis </a:t>
            </a:r>
            <a:r>
              <a:rPr lang="en-US" sz="3200" dirty="0"/>
              <a:t>at 5 o’clock yesterday afternoon.</a:t>
            </a:r>
            <a:br>
              <a:rPr lang="en-US" sz="3200" dirty="0"/>
            </a:br>
            <a:r>
              <a:rPr lang="en-US" sz="3200" dirty="0"/>
              <a:t>But</a:t>
            </a:r>
            <a:br>
              <a:rPr lang="en-US" sz="3200" dirty="0"/>
            </a:br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played</a:t>
            </a:r>
            <a:r>
              <a:rPr lang="en-US" sz="3200" dirty="0"/>
              <a:t> tennis yesterday afternoon.</a:t>
            </a:r>
            <a:endParaRPr lang="th-TH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212976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 simple Tense   &amp;  Past Continuous Tense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4" t="9819" r="26890" b="79733"/>
          <a:stretch/>
        </p:blipFill>
        <p:spPr bwMode="auto">
          <a:xfrm>
            <a:off x="4067944" y="5517232"/>
            <a:ext cx="4946275" cy="102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80007" r="55438" b="8761"/>
          <a:stretch/>
        </p:blipFill>
        <p:spPr bwMode="auto">
          <a:xfrm>
            <a:off x="292339" y="5336635"/>
            <a:ext cx="3477749" cy="121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5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DA81A9-8AAD-429F-B78E-7BAE2435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66" y="4126803"/>
            <a:ext cx="8189162" cy="61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6DBE2-FD6F-45DC-AA4C-73AD10AE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55" y="2855626"/>
            <a:ext cx="8175445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099CF-21B9-411D-AFCA-99A6237E3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729" y="4633460"/>
            <a:ext cx="983066" cy="56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5A706E-5994-4DA4-AC1D-C4EF2BC8E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34" y="5184100"/>
            <a:ext cx="7530737" cy="644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83DFF-194E-4EFC-8738-FCCF8343B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399" y="3687051"/>
            <a:ext cx="8189162" cy="61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38B45-D63E-424E-BDA0-F76705563A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241" y="3294142"/>
            <a:ext cx="8189162" cy="566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7D670-3FA1-456E-AA39-0F6E155F2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366" y="2363828"/>
            <a:ext cx="7754784" cy="658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EE69A9-2F07-45A1-83AF-8FA0D33A6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683" y="1792212"/>
            <a:ext cx="6680271" cy="6447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707AEC-F50C-4591-BF75-10A4146806C3}"/>
              </a:ext>
            </a:extLst>
          </p:cNvPr>
          <p:cNvGrpSpPr/>
          <p:nvPr/>
        </p:nvGrpSpPr>
        <p:grpSpPr>
          <a:xfrm>
            <a:off x="1787867" y="4885333"/>
            <a:ext cx="1717256" cy="480750"/>
            <a:chOff x="2383823" y="5370777"/>
            <a:chExt cx="2289674" cy="641000"/>
          </a:xfrm>
        </p:grpSpPr>
        <p:grpSp>
          <p:nvGrpSpPr>
            <p:cNvPr id="17" name="กลุ่ม 26">
              <a:extLst>
                <a:ext uri="{FF2B5EF4-FFF2-40B4-BE49-F238E27FC236}">
                  <a16:creationId xmlns:a16="http://schemas.microsoft.com/office/drawing/2014/main" id="{12AACD38-612E-4B9C-8572-6D4D7B675634}"/>
                </a:ext>
              </a:extLst>
            </p:cNvPr>
            <p:cNvGrpSpPr/>
            <p:nvPr/>
          </p:nvGrpSpPr>
          <p:grpSpPr>
            <a:xfrm>
              <a:off x="2383823" y="5773000"/>
              <a:ext cx="2286000" cy="238777"/>
              <a:chOff x="4332513" y="5267260"/>
              <a:chExt cx="2215841" cy="238777"/>
            </a:xfrm>
          </p:grpSpPr>
          <p:cxnSp>
            <p:nvCxnSpPr>
              <p:cNvPr id="18" name="ตัวเชื่อมต่อตรง 27">
                <a:extLst>
                  <a:ext uri="{FF2B5EF4-FFF2-40B4-BE49-F238E27FC236}">
                    <a16:creationId xmlns:a16="http://schemas.microsoft.com/office/drawing/2014/main" id="{E19D470D-651C-4FAB-BDAD-EA4948FBB400}"/>
                  </a:ext>
                </a:extLst>
              </p:cNvPr>
              <p:cNvCxnSpPr/>
              <p:nvPr/>
            </p:nvCxnSpPr>
            <p:spPr>
              <a:xfrm>
                <a:off x="4332513" y="5277437"/>
                <a:ext cx="221584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ตัวเชื่อมต่อตรง 28">
                <a:extLst>
                  <a:ext uri="{FF2B5EF4-FFF2-40B4-BE49-F238E27FC236}">
                    <a16:creationId xmlns:a16="http://schemas.microsoft.com/office/drawing/2014/main" id="{06FC7B90-A735-4C61-BA2E-739AC4208306}"/>
                  </a:ext>
                </a:extLst>
              </p:cNvPr>
              <p:cNvCxnSpPr/>
              <p:nvPr/>
            </p:nvCxnSpPr>
            <p:spPr>
              <a:xfrm flipV="1">
                <a:off x="4332513" y="5269255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ตัวเชื่อมต่อตรง 29">
                <a:extLst>
                  <a:ext uri="{FF2B5EF4-FFF2-40B4-BE49-F238E27FC236}">
                    <a16:creationId xmlns:a16="http://schemas.microsoft.com/office/drawing/2014/main" id="{FCA9973F-0172-4258-9981-09245C9E3392}"/>
                  </a:ext>
                </a:extLst>
              </p:cNvPr>
              <p:cNvCxnSpPr/>
              <p:nvPr/>
            </p:nvCxnSpPr>
            <p:spPr>
              <a:xfrm flipV="1">
                <a:off x="6548354" y="5267260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F95FB6-62C7-473E-8B76-DFA7D8A8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60457" y="5370777"/>
              <a:ext cx="2213040" cy="53649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D4B215-D7FC-490F-B3E6-A3ED214118B0}"/>
              </a:ext>
            </a:extLst>
          </p:cNvPr>
          <p:cNvGrpSpPr/>
          <p:nvPr/>
        </p:nvGrpSpPr>
        <p:grpSpPr>
          <a:xfrm>
            <a:off x="5629661" y="4875350"/>
            <a:ext cx="1664352" cy="492360"/>
            <a:chOff x="7506215" y="5357466"/>
            <a:chExt cx="2219136" cy="656480"/>
          </a:xfrm>
        </p:grpSpPr>
        <p:grpSp>
          <p:nvGrpSpPr>
            <p:cNvPr id="22" name="กลุ่ม 36">
              <a:extLst>
                <a:ext uri="{FF2B5EF4-FFF2-40B4-BE49-F238E27FC236}">
                  <a16:creationId xmlns:a16="http://schemas.microsoft.com/office/drawing/2014/main" id="{602F0D25-202F-4B67-9296-D432BCE5849F}"/>
                </a:ext>
              </a:extLst>
            </p:cNvPr>
            <p:cNvGrpSpPr/>
            <p:nvPr/>
          </p:nvGrpSpPr>
          <p:grpSpPr>
            <a:xfrm flipV="1">
              <a:off x="8315461" y="5774995"/>
              <a:ext cx="674550" cy="238951"/>
              <a:chOff x="4624613" y="5108600"/>
              <a:chExt cx="1264010" cy="238951"/>
            </a:xfrm>
          </p:grpSpPr>
          <p:cxnSp>
            <p:nvCxnSpPr>
              <p:cNvPr id="23" name="ตัวเชื่อมต่อตรง 37">
                <a:extLst>
                  <a:ext uri="{FF2B5EF4-FFF2-40B4-BE49-F238E27FC236}">
                    <a16:creationId xmlns:a16="http://schemas.microsoft.com/office/drawing/2014/main" id="{6C854D5E-EEB0-4CA1-BE66-2BD87275D49E}"/>
                  </a:ext>
                </a:extLst>
              </p:cNvPr>
              <p:cNvCxnSpPr/>
              <p:nvPr/>
            </p:nvCxnSpPr>
            <p:spPr>
              <a:xfrm>
                <a:off x="4624613" y="5345382"/>
                <a:ext cx="126401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38">
                <a:extLst>
                  <a:ext uri="{FF2B5EF4-FFF2-40B4-BE49-F238E27FC236}">
                    <a16:creationId xmlns:a16="http://schemas.microsoft.com/office/drawing/2014/main" id="{674C9A68-FDFB-46D2-A40C-3C4CC7383882}"/>
                  </a:ext>
                </a:extLst>
              </p:cNvPr>
              <p:cNvCxnSpPr/>
              <p:nvPr/>
            </p:nvCxnSpPr>
            <p:spPr>
              <a:xfrm flipV="1">
                <a:off x="4628786" y="5110769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ตัวเชื่อมต่อตรง 39">
                <a:extLst>
                  <a:ext uri="{FF2B5EF4-FFF2-40B4-BE49-F238E27FC236}">
                    <a16:creationId xmlns:a16="http://schemas.microsoft.com/office/drawing/2014/main" id="{D9952410-658B-4B4E-8AD5-E6DC9CB5EC21}"/>
                  </a:ext>
                </a:extLst>
              </p:cNvPr>
              <p:cNvCxnSpPr/>
              <p:nvPr/>
            </p:nvCxnSpPr>
            <p:spPr>
              <a:xfrm flipV="1">
                <a:off x="5887954" y="5108600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2947B4-1FA5-4B6C-8BD4-E0A0240C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06215" y="5357466"/>
              <a:ext cx="2219136" cy="542591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13C8D46F-7C9C-4DA6-B60C-98825EB026B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4D8E3-66B1-4EF8-8805-863C40510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52" y="3791816"/>
            <a:ext cx="4993057" cy="101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80FD6-3F24-401B-9866-BCDC608BE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52" y="3066185"/>
            <a:ext cx="983066" cy="56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857E0-B35A-4B4C-85B1-2FED5797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11" y="2544968"/>
            <a:ext cx="7324979" cy="58526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C64E502C-FC03-4E03-AD51-CB479BECC0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5EFEC4-9CF5-43A8-838D-FA4385B5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273" y="3902637"/>
            <a:ext cx="4631837" cy="101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3FB26-B311-41AA-B231-83102DFC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087" y="3378714"/>
            <a:ext cx="983066" cy="562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1CD9CE-1B6F-4674-BA6A-62BB224E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52" y="2363656"/>
            <a:ext cx="7745639" cy="1028789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97AF295-D346-4B9E-A31C-F3D1E1391F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DA178-F318-4C1E-B5D5-384C6177E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56" y="4010916"/>
            <a:ext cx="7567316" cy="101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C509D-BBAD-492A-BA35-885E3FEBE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43" y="3389420"/>
            <a:ext cx="983066" cy="562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8A3FFB-31BD-4978-B8EB-174995BFB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47" y="2367775"/>
            <a:ext cx="7334124" cy="102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D9903C2-6506-47D9-B697-44093FE03C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7785A9-F9CB-43E7-A221-CA8E46B5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51" y="3268234"/>
            <a:ext cx="983066" cy="56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D4245-C59E-4FD6-85E9-FE388338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285" y="5037576"/>
            <a:ext cx="6081287" cy="644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C80D4-CEE1-497D-AC58-2463CF748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819" y="4332402"/>
            <a:ext cx="854362" cy="925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A3EA12-FE45-4760-8AF4-F15711705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607" y="3862660"/>
            <a:ext cx="7562744" cy="64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1E230-B126-43B4-9D6B-ABEE77AD2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932" y="1905507"/>
            <a:ext cx="6575106" cy="16049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3BC007-3452-4456-872A-CD12405A3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364" y="1989504"/>
            <a:ext cx="1390009" cy="5624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35027DB-E1FC-4765-9890-316DA83CE8BA}"/>
              </a:ext>
            </a:extLst>
          </p:cNvPr>
          <p:cNvGrpSpPr/>
          <p:nvPr/>
        </p:nvGrpSpPr>
        <p:grpSpPr>
          <a:xfrm>
            <a:off x="4277424" y="3966346"/>
            <a:ext cx="1307240" cy="323318"/>
            <a:chOff x="7139968" y="4966558"/>
            <a:chExt cx="1742986" cy="43109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489F40D-EFDA-4A23-A6A0-48D1FE3E37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9968" y="4982079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B05AD6-EF5B-4E0A-80A0-2BA492FE1A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9968" y="4966558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BB17ACB5-68D9-43C3-ACBD-D2728C2F06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CFCC5-FE95-4F4D-A616-B16FB614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32" y="2906698"/>
            <a:ext cx="7046063" cy="2048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77696-5C5B-4E4A-99EF-00AC66E8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0" y="2261990"/>
            <a:ext cx="7055207" cy="6447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33EB7F7-6621-4A8B-BA00-33E536B755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t="20680" r="31368" b="29183"/>
          <a:stretch/>
        </p:blipFill>
        <p:spPr bwMode="auto">
          <a:xfrm>
            <a:off x="971600" y="154717"/>
            <a:ext cx="6878620" cy="34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828007" y="5517232"/>
            <a:ext cx="792088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 4 o’clock she wasn’t at home.</a:t>
            </a:r>
            <a:b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She was at the sports club.</a:t>
            </a:r>
            <a:b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th-TH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ชื่อเรื่อง 2"/>
          <p:cNvSpPr txBox="1">
            <a:spLocks/>
          </p:cNvSpPr>
          <p:nvPr/>
        </p:nvSpPr>
        <p:spPr>
          <a:xfrm>
            <a:off x="756422" y="3933056"/>
            <a:ext cx="806405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is 6 o’clock.   Sarah is at home.</a:t>
            </a:r>
          </a:p>
          <a:p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She is watching television.</a:t>
            </a:r>
            <a:b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th-TH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44990" y="4653136"/>
            <a:ext cx="228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Angsana New"/>
              </a:rPr>
              <a:t>เล่าเรื่องที่เกิดขึ้น</a:t>
            </a:r>
            <a:r>
              <a:rPr lang="en-US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</a:t>
            </a:r>
            <a:br>
              <a:rPr lang="en-US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</a:br>
            <a:endParaRPr lang="th-TH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t="20680" r="31368" b="29183"/>
          <a:stretch/>
        </p:blipFill>
        <p:spPr bwMode="auto">
          <a:xfrm>
            <a:off x="971600" y="154717"/>
            <a:ext cx="6878620" cy="34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ชื่อเรื่อง 2"/>
          <p:cNvSpPr txBox="1">
            <a:spLocks/>
          </p:cNvSpPr>
          <p:nvPr/>
        </p:nvSpPr>
        <p:spPr>
          <a:xfrm>
            <a:off x="0" y="393305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 was playing tennis.</a:t>
            </a:r>
          </a:p>
          <a:p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 wasn’t watching television.</a:t>
            </a:r>
            <a:b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th-TH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ชื่อเรื่อง 2"/>
          <p:cNvSpPr txBox="1">
            <a:spLocks/>
          </p:cNvSpPr>
          <p:nvPr/>
        </p:nvSpPr>
        <p:spPr>
          <a:xfrm>
            <a:off x="0" y="522845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 4 o’clock in the afternoon.</a:t>
            </a:r>
            <a:endParaRPr lang="th-TH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5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t="55944" r="31343" b="30410"/>
          <a:stretch/>
        </p:blipFill>
        <p:spPr bwMode="auto">
          <a:xfrm>
            <a:off x="467544" y="4797032"/>
            <a:ext cx="8518478" cy="187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t="20680" r="31368" b="29183"/>
          <a:stretch/>
        </p:blipFill>
        <p:spPr bwMode="auto">
          <a:xfrm>
            <a:off x="971600" y="154717"/>
            <a:ext cx="6878620" cy="34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ชื่อเรื่อง 2"/>
          <p:cNvSpPr txBox="1">
            <a:spLocks/>
          </p:cNvSpPr>
          <p:nvPr/>
        </p:nvSpPr>
        <p:spPr>
          <a:xfrm>
            <a:off x="323528" y="4008038"/>
            <a:ext cx="86624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 was playing tennis.</a:t>
            </a:r>
          </a:p>
          <a:p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 wasn’t watching television.</a:t>
            </a:r>
            <a:b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b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th-TH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8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2" t="62103" r="25363" b="17002"/>
          <a:stretch/>
        </p:blipFill>
        <p:spPr bwMode="auto">
          <a:xfrm>
            <a:off x="558676" y="3501008"/>
            <a:ext cx="3384375" cy="288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761" y="-128245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sentence</a:t>
            </a:r>
            <a:endParaRPr lang="th-TH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5" t="61754" r="39230" b="17351"/>
          <a:stretch/>
        </p:blipFill>
        <p:spPr bwMode="auto">
          <a:xfrm>
            <a:off x="4571999" y="534708"/>
            <a:ext cx="3923475" cy="298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8" t="61754" r="54967" b="17351"/>
          <a:stretch/>
        </p:blipFill>
        <p:spPr bwMode="auto">
          <a:xfrm>
            <a:off x="521761" y="588158"/>
            <a:ext cx="3388023" cy="298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83612" y="479715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Yes, ……was./ Yes,…..were.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3612" y="5445224"/>
            <a:ext cx="470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No, ……wasn’t./ Yes,…..weren’t.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1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/>
          <p:cNvSpPr/>
          <p:nvPr/>
        </p:nvSpPr>
        <p:spPr>
          <a:xfrm>
            <a:off x="60247" y="5710688"/>
            <a:ext cx="9024576" cy="1116011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" name="Flowchart: Manual Input 14"/>
          <p:cNvSpPr/>
          <p:nvPr/>
        </p:nvSpPr>
        <p:spPr>
          <a:xfrm rot="10800000">
            <a:off x="-142908" y="-230104"/>
            <a:ext cx="9429816" cy="1643073"/>
          </a:xfrm>
          <a:prstGeom prst="flowChartManualInput">
            <a:avLst/>
          </a:prstGeom>
          <a:solidFill>
            <a:srgbClr val="FF9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Flowchart: Manual Input 15"/>
          <p:cNvSpPr/>
          <p:nvPr/>
        </p:nvSpPr>
        <p:spPr>
          <a:xfrm rot="10800000">
            <a:off x="-142908" y="214289"/>
            <a:ext cx="9429816" cy="92968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36" y="6295117"/>
            <a:ext cx="444164" cy="44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:\Users\Administrator\Desktop\งานพี่ตาล\ACCESS - Pictures\ACCESS 2\N4-52\42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50024" r="14238" b="45362"/>
          <a:stretch/>
        </p:blipFill>
        <p:spPr bwMode="auto">
          <a:xfrm>
            <a:off x="572182" y="267566"/>
            <a:ext cx="3423754" cy="6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งานพี่ตาล\ACCESS - Pictures\ACCESS 2\N4-52\42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2" r="20869" b="31684"/>
          <a:stretch/>
        </p:blipFill>
        <p:spPr bwMode="auto">
          <a:xfrm>
            <a:off x="576207" y="4891787"/>
            <a:ext cx="3071261" cy="14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รูปภาพ 32">
            <a:hlinkClick r:id="rId6" action="ppaction://hlinksldjump"/>
            <a:hlinkHover r:id="" action="ppaction://noaction">
              <a:snd r:embed="rId7" name="whoosh.wav"/>
            </a:hlinkHover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แผนผังลำดับงาน: เอกสาร 17"/>
          <p:cNvSpPr/>
          <p:nvPr/>
        </p:nvSpPr>
        <p:spPr>
          <a:xfrm>
            <a:off x="4008726" y="1325907"/>
            <a:ext cx="4500350" cy="5127429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thaiDist">
              <a:lnSpc>
                <a:spcPct val="90000"/>
              </a:lnSpc>
              <a:tabLst>
                <a:tab pos="355600" algn="l"/>
                <a:tab pos="3408363" algn="l"/>
              </a:tabLst>
            </a:pPr>
            <a:endParaRPr lang="en-US" sz="1600" i="1" dirty="0">
              <a:solidFill>
                <a:schemeClr val="tx1"/>
              </a:solidFill>
              <a:latin typeface="MinionPro-It"/>
            </a:endParaRP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endParaRPr lang="en-US" sz="2400" i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In my dream it was a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warm autumn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afternoon. I was having a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picnic 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in the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forest 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with my family. My parents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were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relaxing 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while I was flying my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kite.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Suddenly, 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a big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bear 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appeared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from behind a tree. It was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looking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for food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. It saw me and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came after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me. I quickly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climbed 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a tree but then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I heard a loud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cracking noise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. I was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falling out of the tree and the bear was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waiting for me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below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. I started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screaming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3408363" algn="l"/>
              </a:tabLst>
            </a:pP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and ... I </a:t>
            </a: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woke up</a:t>
            </a:r>
            <a:r>
              <a:rPr lang="en-US" sz="2400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.</a:t>
            </a:r>
          </a:p>
          <a:p>
            <a:pPr marL="355600">
              <a:lnSpc>
                <a:spcPct val="90000"/>
              </a:lnSpc>
              <a:tabLst>
                <a:tab pos="355600" algn="l"/>
                <a:tab pos="1887538" algn="l"/>
              </a:tabLst>
            </a:pPr>
            <a:r>
              <a:rPr lang="en-US" sz="2400" b="1" i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                                   Jack</a:t>
            </a:r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5" b="24174"/>
          <a:stretch/>
        </p:blipFill>
        <p:spPr>
          <a:xfrm rot="353060">
            <a:off x="-214195" y="830112"/>
            <a:ext cx="4996507" cy="4244872"/>
          </a:xfrm>
          <a:prstGeom prst="rect">
            <a:avLst/>
          </a:prstGeom>
        </p:spPr>
      </p:pic>
      <p:pic>
        <p:nvPicPr>
          <p:cNvPr id="12" name="44-Track 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78" y="6295119"/>
            <a:ext cx="449045" cy="446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4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19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60391" y="4221088"/>
            <a:ext cx="8902550" cy="264197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45507" y="2184413"/>
            <a:ext cx="3670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Yesterday   </a:t>
            </a:r>
          </a:p>
          <a:p>
            <a:r>
              <a:rPr lang="en-US" sz="2000" dirty="0"/>
              <a:t>The day before yesterday</a:t>
            </a:r>
          </a:p>
          <a:p>
            <a:r>
              <a:rPr lang="en-US" sz="2000" dirty="0"/>
              <a:t>Last week / last month / last year</a:t>
            </a:r>
          </a:p>
          <a:p>
            <a:r>
              <a:rPr lang="en-US" sz="2000" dirty="0"/>
              <a:t>Two days ago</a:t>
            </a:r>
          </a:p>
          <a:p>
            <a:r>
              <a:rPr lang="en-US" sz="2000" dirty="0"/>
              <a:t>When</a:t>
            </a:r>
          </a:p>
          <a:p>
            <a:r>
              <a:rPr lang="en-US" sz="2000" dirty="0"/>
              <a:t>Then</a:t>
            </a:r>
          </a:p>
          <a:p>
            <a:r>
              <a:rPr lang="en-US" sz="2000" dirty="0"/>
              <a:t>In 2018 </a:t>
            </a:r>
            <a:endParaRPr lang="th-TH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899769" y="2216500"/>
            <a:ext cx="3670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day yesterday  </a:t>
            </a:r>
          </a:p>
          <a:p>
            <a:r>
              <a:rPr lang="en-US" sz="2000" dirty="0"/>
              <a:t>All night yesterday</a:t>
            </a:r>
          </a:p>
          <a:p>
            <a:r>
              <a:rPr lang="en-US" sz="2000" dirty="0"/>
              <a:t>All morning yesterday</a:t>
            </a:r>
          </a:p>
          <a:p>
            <a:r>
              <a:rPr lang="en-US" sz="2000" dirty="0"/>
              <a:t>At 4 o’clock yesterday</a:t>
            </a:r>
          </a:p>
          <a:p>
            <a:r>
              <a:rPr lang="en-US" sz="2000"/>
              <a:t>At </a:t>
            </a:r>
            <a:r>
              <a:rPr lang="en-US" sz="2000" dirty="0"/>
              <a:t>4.30 in the afternoon</a:t>
            </a:r>
          </a:p>
          <a:p>
            <a:r>
              <a:rPr lang="en-US" sz="2000" dirty="0"/>
              <a:t>while</a:t>
            </a:r>
          </a:p>
          <a:p>
            <a:r>
              <a:rPr lang="en-US" sz="2000" dirty="0"/>
              <a:t>as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227444" y="511023"/>
            <a:ext cx="39360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Time expressions : 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57410" y="1436376"/>
            <a:ext cx="178138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 simple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5272829" y="1556792"/>
            <a:ext cx="238296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 continuous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6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13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60391" y="4221088"/>
            <a:ext cx="8902550" cy="264197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9013" y="5601434"/>
            <a:ext cx="883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Yesterday   The day before yesterday	Last week / last month / last year</a:t>
            </a:r>
          </a:p>
          <a:p>
            <a:r>
              <a:rPr lang="en-US" sz="2000" dirty="0"/>
              <a:t>Two day ago	When	Then	In 2018 </a:t>
            </a:r>
            <a:endParaRPr lang="th-TH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19030" r="17030" b="28918"/>
          <a:stretch/>
        </p:blipFill>
        <p:spPr bwMode="auto">
          <a:xfrm>
            <a:off x="323528" y="476672"/>
            <a:ext cx="853311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3528" y="4914825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 simple Tense  </a:t>
            </a:r>
            <a:r>
              <a:rPr lang="th-TH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มีกลุ่มคำแสดงเวลา ต่อไปนี้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th-TH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69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32276" r="14932" b="47761"/>
          <a:stretch/>
        </p:blipFill>
        <p:spPr bwMode="auto">
          <a:xfrm>
            <a:off x="467544" y="4653136"/>
            <a:ext cx="8311486" cy="146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5" t="35028" r="16853" b="36800"/>
          <a:stretch/>
        </p:blipFill>
        <p:spPr bwMode="auto">
          <a:xfrm>
            <a:off x="199387" y="862098"/>
            <a:ext cx="8658697" cy="220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264" y="3526124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 Continuous Tense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3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กลุ่ม 30"/>
          <p:cNvGrpSpPr/>
          <p:nvPr/>
        </p:nvGrpSpPr>
        <p:grpSpPr>
          <a:xfrm>
            <a:off x="120724" y="121336"/>
            <a:ext cx="8902550" cy="1445353"/>
            <a:chOff x="132304" y="3271482"/>
            <a:chExt cx="8902550" cy="3573426"/>
          </a:xfrm>
        </p:grpSpPr>
        <p:sp>
          <p:nvSpPr>
            <p:cNvPr id="32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6" name="กลุ่ม 25"/>
          <p:cNvGrpSpPr/>
          <p:nvPr/>
        </p:nvGrpSpPr>
        <p:grpSpPr>
          <a:xfrm>
            <a:off x="160391" y="4891480"/>
            <a:ext cx="8902550" cy="204981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194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64451" r="13113" b="30903"/>
          <a:stretch/>
        </p:blipFill>
        <p:spPr bwMode="auto">
          <a:xfrm>
            <a:off x="899592" y="1580626"/>
            <a:ext cx="5552756" cy="6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9153" r="3759" b="20021"/>
          <a:stretch/>
        </p:blipFill>
        <p:spPr bwMode="auto">
          <a:xfrm>
            <a:off x="251520" y="2459794"/>
            <a:ext cx="8521591" cy="21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839214" y="2473732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was snowing 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084168" y="2473732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were wearing 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788172" y="2833772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was skating 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237860" y="2833772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were watching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419872" y="3193812"/>
            <a:ext cx="1350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was taking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043608" y="3501008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was smiling 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012160" y="3501008"/>
            <a:ext cx="165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were making 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2951298" y="3861048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were having 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295118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รูปภาพ 37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9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60391" y="4221088"/>
            <a:ext cx="8902550" cy="264197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7" t="58323" r="21645" b="17796"/>
          <a:stretch/>
        </p:blipFill>
        <p:spPr bwMode="auto">
          <a:xfrm>
            <a:off x="260471" y="1772816"/>
            <a:ext cx="8602583" cy="414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5" t="49619" r="27082" b="41173"/>
          <a:stretch/>
        </p:blipFill>
        <p:spPr bwMode="auto">
          <a:xfrm>
            <a:off x="-108518" y="188640"/>
            <a:ext cx="9361038" cy="104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216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60391" y="4221088"/>
            <a:ext cx="8902550" cy="264197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49619" r="21645" b="16060"/>
          <a:stretch/>
        </p:blipFill>
        <p:spPr bwMode="auto">
          <a:xfrm>
            <a:off x="229012" y="1484784"/>
            <a:ext cx="860097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5" t="49619" r="27082" b="41173"/>
          <a:stretch/>
        </p:blipFill>
        <p:spPr bwMode="auto">
          <a:xfrm>
            <a:off x="-108518" y="188640"/>
            <a:ext cx="9361038" cy="104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417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60391" y="4221088"/>
            <a:ext cx="8902550" cy="264197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7487" y="437530"/>
            <a:ext cx="770835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 exercise  :  Past continuous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14739" r="37275" b="30411"/>
          <a:stretch/>
        </p:blipFill>
        <p:spPr bwMode="auto">
          <a:xfrm>
            <a:off x="1475656" y="1340769"/>
            <a:ext cx="7052501" cy="479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676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60391" y="4221088"/>
            <a:ext cx="8902550" cy="2641976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7" name="Group 23"/>
          <p:cNvGrpSpPr/>
          <p:nvPr/>
        </p:nvGrpSpPr>
        <p:grpSpPr>
          <a:xfrm>
            <a:off x="2915815" y="1318180"/>
            <a:ext cx="3312368" cy="598652"/>
            <a:chOff x="5246688" y="4245798"/>
            <a:chExt cx="3789808" cy="598652"/>
          </a:xfrm>
        </p:grpSpPr>
        <p:sp>
          <p:nvSpPr>
            <p:cNvPr id="18" name="Rounded Rectangle 25"/>
            <p:cNvSpPr/>
            <p:nvPr/>
          </p:nvSpPr>
          <p:spPr>
            <a:xfrm>
              <a:off x="5353091" y="4268386"/>
              <a:ext cx="3638013" cy="576064"/>
            </a:xfrm>
            <a:prstGeom prst="roundRect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Rounded Rectangle 26"/>
            <p:cNvSpPr/>
            <p:nvPr/>
          </p:nvSpPr>
          <p:spPr>
            <a:xfrm>
              <a:off x="5246688" y="4245798"/>
              <a:ext cx="3789808" cy="57606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Suggested Answer</a:t>
              </a:r>
              <a:r>
                <a:rPr lang="en-US" sz="3600" b="1" i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 Key</a:t>
              </a:r>
              <a:endParaRPr lang="th-TH" sz="3600" b="1" i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</p:grpSp>
      <p:sp>
        <p:nvSpPr>
          <p:cNvPr id="21" name="Rounded Rectangle 11"/>
          <p:cNvSpPr/>
          <p:nvPr/>
        </p:nvSpPr>
        <p:spPr>
          <a:xfrm>
            <a:off x="1007602" y="2064504"/>
            <a:ext cx="7236806" cy="3452728"/>
          </a:xfrm>
          <a:prstGeom prst="roundRect">
            <a:avLst/>
          </a:prstGeom>
          <a:solidFill>
            <a:srgbClr val="FDE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149817" y="2602066"/>
            <a:ext cx="69505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ngsanaUPC" pitchFamily="18" charset="-34"/>
                <a:cs typeface="AngsanaUPC" pitchFamily="18" charset="-34"/>
              </a:rPr>
              <a:t>Example in the text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Action happening at a particular time in the past </a:t>
            </a:r>
          </a:p>
          <a:p>
            <a:pPr marL="457200" indent="-457200">
              <a:tabLst>
                <a:tab pos="3619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  I was having a picnic, in my dream I was falling out of the tree.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149816" y="4419109"/>
            <a:ext cx="6950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Actions happening at the same time in the past </a:t>
            </a:r>
          </a:p>
          <a:p>
            <a:pPr>
              <a:tabLst>
                <a:tab pos="3619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  My parents were relaxing while I was flying my kite.</a:t>
            </a:r>
            <a:endParaRPr lang="th-TH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3" name="รูปภาพ 22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309320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7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3" y="629685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80949" r="7736" b="13393"/>
          <a:stretch/>
        </p:blipFill>
        <p:spPr bwMode="auto">
          <a:xfrm>
            <a:off x="899592" y="692696"/>
            <a:ext cx="590609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รูปภาพ 46">
            <a:hlinkClick r:id="rId6" action="ppaction://hlinksldjump"/>
            <a:hlinkHover r:id="" action="ppaction://noaction">
              <a:snd r:embed="rId7" name="whoosh.wav"/>
            </a:hlinkHover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45-Track 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1" y="6298059"/>
            <a:ext cx="446087" cy="443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16035" r="29722" b="29290"/>
          <a:stretch/>
        </p:blipFill>
        <p:spPr bwMode="auto">
          <a:xfrm>
            <a:off x="1043608" y="1621098"/>
            <a:ext cx="6231815" cy="467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10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3" y="629685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80421" r="7735" b="13789"/>
          <a:stretch/>
        </p:blipFill>
        <p:spPr bwMode="auto">
          <a:xfrm>
            <a:off x="723027" y="612098"/>
            <a:ext cx="6082660" cy="88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95070" r="57662" b="2465"/>
          <a:stretch/>
        </p:blipFill>
        <p:spPr bwMode="auto">
          <a:xfrm>
            <a:off x="691866" y="2451253"/>
            <a:ext cx="2728686" cy="3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4" t="86031" b="10995"/>
          <a:stretch/>
        </p:blipFill>
        <p:spPr bwMode="auto">
          <a:xfrm>
            <a:off x="731071" y="3127157"/>
            <a:ext cx="3350242" cy="4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075925" y="2720121"/>
            <a:ext cx="7325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en-US" b="1" dirty="0" err="1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Mr</a:t>
            </a: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Smith wasn’t watching TV. He was listening to the radio.</a:t>
            </a:r>
          </a:p>
        </p:txBody>
      </p:sp>
      <p:pic>
        <p:nvPicPr>
          <p:cNvPr id="43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4" t="88977" b="8993"/>
          <a:stretch/>
        </p:blipFill>
        <p:spPr bwMode="auto">
          <a:xfrm>
            <a:off x="731071" y="3933580"/>
            <a:ext cx="3350242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91153" r="172" b="6947"/>
          <a:stretch/>
        </p:blipFill>
        <p:spPr bwMode="auto">
          <a:xfrm>
            <a:off x="723027" y="4613582"/>
            <a:ext cx="3358286" cy="2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7" t="93130" r="-462" b="4830"/>
          <a:stretch/>
        </p:blipFill>
        <p:spPr bwMode="auto">
          <a:xfrm>
            <a:off x="768945" y="5312635"/>
            <a:ext cx="3346284" cy="3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1056977" y="3440201"/>
            <a:ext cx="7763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en-US" b="1" dirty="0" err="1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Mrs</a:t>
            </a: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Smith wasn’t reading a magazine. She was talking on the phone.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056977" y="4160281"/>
            <a:ext cx="7325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Jack wasn’t surfing the Net. He was playing a computer game.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056977" y="4808353"/>
            <a:ext cx="6836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Jane’s grandparents weren’t sleeping. They were reading.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056977" y="5528433"/>
            <a:ext cx="7636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Jane’s cousins weren’t doing their homework. They were watching TV.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46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1" t="95170" r="24796" b="2790"/>
          <a:stretch/>
        </p:blipFill>
        <p:spPr bwMode="auto">
          <a:xfrm>
            <a:off x="3120342" y="5312635"/>
            <a:ext cx="1249003" cy="3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รูปภาพ 46">
            <a:hlinkClick r:id="rId6" action="ppaction://hlinksldjump"/>
            <a:hlinkHover r:id="" action="ppaction://noaction">
              <a:snd r:embed="rId7" name="whoosh.wav"/>
            </a:hlinkHover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91077" y="1556792"/>
            <a:ext cx="5954532" cy="750445"/>
            <a:chOff x="705700" y="1268760"/>
            <a:chExt cx="5954532" cy="750445"/>
          </a:xfrm>
        </p:grpSpPr>
        <p:pic>
          <p:nvPicPr>
            <p:cNvPr id="38" name="Picture 2" descr="C:\Users\Administrator\Desktop\งานพี่ตาล\ACCESS - Pictures\ACCESS 2\N4-52\43.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" t="86010" r="56180" b="11384"/>
            <a:stretch/>
          </p:blipFill>
          <p:spPr bwMode="auto">
            <a:xfrm>
              <a:off x="705700" y="1268760"/>
              <a:ext cx="2714172" cy="391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141989" y="1680393"/>
              <a:ext cx="5518243" cy="338812"/>
              <a:chOff x="3659467" y="1659979"/>
              <a:chExt cx="5518243" cy="338812"/>
            </a:xfrm>
          </p:grpSpPr>
          <p:pic>
            <p:nvPicPr>
              <p:cNvPr id="26" name="Picture 2" descr="C:\Users\Administrator\Desktop\งานพี่ตาล\ACCESS - Pictures\ACCESS 2\N4-52\43.1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5" t="88722" r="61970" b="9088"/>
              <a:stretch/>
            </p:blipFill>
            <p:spPr bwMode="auto">
              <a:xfrm>
                <a:off x="3659467" y="1659979"/>
                <a:ext cx="1992654" cy="32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Administrator\Desktop\งานพี่ตาล\ACCESS - Pictures\ACCESS 2\N4-52\43.1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5" t="91065" r="59576" b="7017"/>
              <a:stretch/>
            </p:blipFill>
            <p:spPr bwMode="auto">
              <a:xfrm>
                <a:off x="5662684" y="1680393"/>
                <a:ext cx="2159877" cy="288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C:\Users\Administrator\Desktop\งานพี่ตาล\ACCESS - Pictures\ACCESS 2\N4-52\43.1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5" t="93149" r="70419" b="4731"/>
              <a:stretch/>
            </p:blipFill>
            <p:spPr bwMode="auto">
              <a:xfrm>
                <a:off x="7775071" y="1680393"/>
                <a:ext cx="1402639" cy="318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3" name="45-Track 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1" y="6298059"/>
            <a:ext cx="446087" cy="443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7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90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/>
          <p:cNvSpPr/>
          <p:nvPr/>
        </p:nvSpPr>
        <p:spPr>
          <a:xfrm>
            <a:off x="60247" y="5090905"/>
            <a:ext cx="9024576" cy="1732351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" name="Flowchart: Manual Input 14"/>
          <p:cNvSpPr/>
          <p:nvPr/>
        </p:nvSpPr>
        <p:spPr>
          <a:xfrm rot="10800000">
            <a:off x="-142908" y="-230104"/>
            <a:ext cx="9429816" cy="1643073"/>
          </a:xfrm>
          <a:prstGeom prst="flowChartManualInput">
            <a:avLst/>
          </a:prstGeom>
          <a:solidFill>
            <a:srgbClr val="FF9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Flowchart: Manual Input 15"/>
          <p:cNvSpPr/>
          <p:nvPr/>
        </p:nvSpPr>
        <p:spPr>
          <a:xfrm rot="10800000">
            <a:off x="-142908" y="214289"/>
            <a:ext cx="9429816" cy="92968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" name="รูปภาพ 2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295118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923084" y="316378"/>
            <a:ext cx="3216868" cy="665579"/>
            <a:chOff x="923084" y="316378"/>
            <a:chExt cx="3216868" cy="665579"/>
          </a:xfrm>
        </p:grpSpPr>
        <p:pic>
          <p:nvPicPr>
            <p:cNvPr id="19" name="Picture 4" descr="C:\Users\Info_Nattaphon\Desktop\grammar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27" b="50000"/>
            <a:stretch/>
          </p:blipFill>
          <p:spPr bwMode="auto">
            <a:xfrm>
              <a:off x="923084" y="316378"/>
              <a:ext cx="2529948" cy="609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Administrator\Desktop\งานพี่ตาล\ACCESS - Pictures\ACCESS 2\N4-52\43.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4" t="18364" r="54909" b="76559"/>
            <a:stretch/>
          </p:blipFill>
          <p:spPr bwMode="auto">
            <a:xfrm>
              <a:off x="3453032" y="404664"/>
              <a:ext cx="686920" cy="57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23412" r="58598" b="74869"/>
          <a:stretch/>
        </p:blipFill>
        <p:spPr bwMode="auto">
          <a:xfrm>
            <a:off x="4139952" y="620688"/>
            <a:ext cx="2062825" cy="2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31664" r="5239" b="36324"/>
          <a:stretch/>
        </p:blipFill>
        <p:spPr bwMode="auto">
          <a:xfrm>
            <a:off x="1912411" y="2438013"/>
            <a:ext cx="5055179" cy="387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งานพี่ตาล\ACCESS - Pictures\ACCESS 2\N4-52\43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25560" r="10368" b="69256"/>
          <a:stretch/>
        </p:blipFill>
        <p:spPr bwMode="auto">
          <a:xfrm>
            <a:off x="580463" y="1484784"/>
            <a:ext cx="6367802" cy="8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รูปภาพ 38">
            <a:hlinkClick r:id="rId6" action="ppaction://hlinksldjump"/>
            <a:hlinkHover r:id="" action="ppaction://noaction">
              <a:snd r:embed="rId7" name="whoosh.wav"/>
            </a:hlinkHover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4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304" r="39959" b="79466"/>
          <a:stretch/>
        </p:blipFill>
        <p:spPr bwMode="auto">
          <a:xfrm rot="308808">
            <a:off x="4809525" y="1419118"/>
            <a:ext cx="3143716" cy="38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7" r="15930" b="73825"/>
          <a:stretch/>
        </p:blipFill>
        <p:spPr bwMode="auto">
          <a:xfrm>
            <a:off x="239061" y="620688"/>
            <a:ext cx="371124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3" r="35886" b="66127"/>
          <a:stretch/>
        </p:blipFill>
        <p:spPr bwMode="auto">
          <a:xfrm>
            <a:off x="228314" y="1484784"/>
            <a:ext cx="2994145" cy="10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33770" r="58663" b="64014"/>
          <a:stretch/>
        </p:blipFill>
        <p:spPr bwMode="auto">
          <a:xfrm>
            <a:off x="714348" y="2714620"/>
            <a:ext cx="1563255" cy="3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36039" r="23039" b="61692"/>
          <a:stretch/>
        </p:blipFill>
        <p:spPr bwMode="auto">
          <a:xfrm>
            <a:off x="571472" y="4500570"/>
            <a:ext cx="3282006" cy="3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785786" y="3143248"/>
            <a:ext cx="2457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A: 	Were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they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eating? 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4929198"/>
            <a:ext cx="4071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A: 	Were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they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wearing </a:t>
            </a:r>
            <a:r>
              <a:rPr lang="en-US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light clothes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?</a:t>
            </a:r>
          </a:p>
        </p:txBody>
      </p:sp>
      <p:pic>
        <p:nvPicPr>
          <p:cNvPr id="50" name="รูปภาพ 49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สี่เหลี่ยมผืนผ้า 24"/>
          <p:cNvSpPr/>
          <p:nvPr/>
        </p:nvSpPr>
        <p:spPr>
          <a:xfrm>
            <a:off x="785786" y="5429264"/>
            <a:ext cx="2081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B: 	Yes,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they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were.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785786" y="3714752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B: No,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they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weren’t.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945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304" r="39959" b="79466"/>
          <a:stretch/>
        </p:blipFill>
        <p:spPr bwMode="auto">
          <a:xfrm rot="308808">
            <a:off x="4995071" y="697110"/>
            <a:ext cx="4105320" cy="53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4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38308" r="48977" b="59717"/>
          <a:stretch/>
        </p:blipFill>
        <p:spPr bwMode="auto">
          <a:xfrm>
            <a:off x="642910" y="1428736"/>
            <a:ext cx="2070692" cy="3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40232" r="19639" b="57482"/>
          <a:stretch/>
        </p:blipFill>
        <p:spPr bwMode="auto">
          <a:xfrm>
            <a:off x="571472" y="3000372"/>
            <a:ext cx="3432759" cy="3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42597" r="40495" b="55117"/>
          <a:stretch/>
        </p:blipFill>
        <p:spPr bwMode="auto">
          <a:xfrm>
            <a:off x="571472" y="4643446"/>
            <a:ext cx="2488053" cy="3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642910" y="1928802"/>
            <a:ext cx="7373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A: 	Was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 dog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sleeping?	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42910" y="3500438"/>
            <a:ext cx="7417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A: 	Was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 little girl 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sitting on the grass?	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714348" y="5072074"/>
            <a:ext cx="704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A: 	Were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her parent</a:t>
            </a:r>
            <a:r>
              <a:rPr lang="en-US" b="1" u="sng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sleeping?	</a:t>
            </a:r>
            <a:endParaRPr lang="th-TH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0" name="รูปภาพ 49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สี่เหลี่ยมผืนผ้า 24"/>
          <p:cNvSpPr/>
          <p:nvPr/>
        </p:nvSpPr>
        <p:spPr>
          <a:xfrm>
            <a:off x="642910" y="242886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B: 	No,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it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wasn’t.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635197" y="4000504"/>
            <a:ext cx="2079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B: 	No,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she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wasn’t.</a:t>
            </a: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10955" y="5572140"/>
            <a:ext cx="2289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61950" algn="l"/>
                <a:tab pos="715963" algn="l"/>
                <a:tab pos="4489450" algn="l"/>
                <a:tab pos="4845050" algn="l"/>
              </a:tabLst>
            </a:pP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B: 	No, </a:t>
            </a:r>
            <a:r>
              <a:rPr lang="en-US" b="1" dirty="0"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they</a:t>
            </a:r>
            <a:r>
              <a:rPr lang="en-US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weren’t.</a:t>
            </a:r>
            <a:endParaRPr lang="th-TH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36" name="ลูกศรเชื่อมต่อแบบตรง 35"/>
          <p:cNvCxnSpPr/>
          <p:nvPr/>
        </p:nvCxnSpPr>
        <p:spPr>
          <a:xfrm rot="5400000">
            <a:off x="1607323" y="2250273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ลูกศรเชื่อมต่อแบบตรง 37"/>
          <p:cNvCxnSpPr/>
          <p:nvPr/>
        </p:nvCxnSpPr>
        <p:spPr>
          <a:xfrm rot="5400000">
            <a:off x="1678761" y="3893347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 rot="5400000">
            <a:off x="1821637" y="5464983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5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5" grpId="0"/>
      <p:bldP spid="26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46215" r="14717" b="48024"/>
          <a:stretch/>
        </p:blipFill>
        <p:spPr bwMode="auto">
          <a:xfrm>
            <a:off x="526284" y="644059"/>
            <a:ext cx="4138714" cy="9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52013" b="36317"/>
          <a:stretch/>
        </p:blipFill>
        <p:spPr bwMode="auto">
          <a:xfrm>
            <a:off x="395536" y="2117654"/>
            <a:ext cx="3486914" cy="14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3593" r="9292" b="19110"/>
          <a:stretch/>
        </p:blipFill>
        <p:spPr bwMode="auto">
          <a:xfrm>
            <a:off x="323528" y="3647690"/>
            <a:ext cx="3206541" cy="21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11"/>
          <p:cNvSpPr/>
          <p:nvPr/>
        </p:nvSpPr>
        <p:spPr>
          <a:xfrm>
            <a:off x="3512907" y="2179364"/>
            <a:ext cx="5249215" cy="3841924"/>
          </a:xfrm>
          <a:prstGeom prst="roundRect">
            <a:avLst/>
          </a:prstGeom>
          <a:solidFill>
            <a:srgbClr val="FDE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0" name="Group 23"/>
          <p:cNvGrpSpPr/>
          <p:nvPr/>
        </p:nvGrpSpPr>
        <p:grpSpPr>
          <a:xfrm>
            <a:off x="4572000" y="1678220"/>
            <a:ext cx="3312368" cy="598652"/>
            <a:chOff x="5246688" y="4245798"/>
            <a:chExt cx="3789808" cy="598652"/>
          </a:xfrm>
        </p:grpSpPr>
        <p:sp>
          <p:nvSpPr>
            <p:cNvPr id="31" name="Rounded Rectangle 25"/>
            <p:cNvSpPr/>
            <p:nvPr/>
          </p:nvSpPr>
          <p:spPr>
            <a:xfrm>
              <a:off x="5353091" y="4268386"/>
              <a:ext cx="3638013" cy="576064"/>
            </a:xfrm>
            <a:prstGeom prst="roundRect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ounded Rectangle 26"/>
            <p:cNvSpPr/>
            <p:nvPr/>
          </p:nvSpPr>
          <p:spPr>
            <a:xfrm>
              <a:off x="5246688" y="4245798"/>
              <a:ext cx="3789808" cy="57606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Suggested Answer</a:t>
              </a:r>
              <a:r>
                <a:rPr lang="en-US" sz="3600" b="1" i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 Key</a:t>
              </a:r>
              <a:endParaRPr lang="th-TH" sz="3600" b="1" i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3551460" y="2420888"/>
            <a:ext cx="5232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2 	A: 	Were you doing your homework yesterday 	  		afternoon?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Yes, I was.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34298" y="3699029"/>
            <a:ext cx="5249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3 	A: 	Were you sleeping at 10 o’clock last night?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No, I wasn’t. I was watching TV.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513271" y="4563125"/>
            <a:ext cx="5379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4 	A: 	Were you having a picnic last Sunday?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No, I wasn’t. I was doing my homework. 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	</a:t>
            </a:r>
            <a:r>
              <a:rPr lang="en-US" sz="2400" b="1" dirty="0" err="1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etc</a:t>
            </a:r>
            <a:endParaRPr lang="th-TH" sz="2400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41" name="รูปภาพ 40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8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 animBg="1"/>
      <p:bldP spid="3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4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46215" r="14717" b="48024"/>
          <a:stretch/>
        </p:blipFill>
        <p:spPr bwMode="auto">
          <a:xfrm>
            <a:off x="-32" y="-133012"/>
            <a:ext cx="4138714" cy="9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52013" b="36317"/>
          <a:stretch/>
        </p:blipFill>
        <p:spPr bwMode="auto">
          <a:xfrm>
            <a:off x="285720" y="785793"/>
            <a:ext cx="5072098" cy="21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42910" y="4371811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A: 	Were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you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doing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your homework 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yesterday afternoon?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Yes, I was.</a:t>
            </a:r>
          </a:p>
        </p:txBody>
      </p:sp>
      <p:pic>
        <p:nvPicPr>
          <p:cNvPr id="41" name="รูปภาพ 40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3593" r="9292" b="32282"/>
          <a:stretch/>
        </p:blipFill>
        <p:spPr bwMode="auto">
          <a:xfrm>
            <a:off x="357158" y="3414542"/>
            <a:ext cx="6322979" cy="10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4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928662" y="1214422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	A: 	Were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you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sleeping at 10 o’clock last night?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No,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wasn’t.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 I 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watching TV.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42976" y="3286124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	A: 	Were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you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having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a picnic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last Sunday?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No,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wasn’t.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 doing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my homework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. 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</a:t>
            </a:r>
            <a:endParaRPr lang="th-TH" sz="3600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41" name="รูปภาพ 40">
            <a:hlinkClick r:id="rId3" action="ppaction://hlinksldjump"/>
            <a:hlinkHover r:id="" action="ppaction://noaction">
              <a:snd r:embed="rId4" name="whoosh.wav"/>
            </a:hlinkHover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9781" r="9292" b="27928"/>
          <a:stretch/>
        </p:blipFill>
        <p:spPr bwMode="auto">
          <a:xfrm>
            <a:off x="357158" y="2571744"/>
            <a:ext cx="6929486" cy="6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7414" r="9292" b="29722"/>
          <a:stretch/>
        </p:blipFill>
        <p:spPr bwMode="auto">
          <a:xfrm>
            <a:off x="357158" y="428604"/>
            <a:ext cx="7054390" cy="7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3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76158" r="9292" b="19110"/>
          <a:stretch/>
        </p:blipFill>
        <p:spPr bwMode="auto">
          <a:xfrm>
            <a:off x="357158" y="3000372"/>
            <a:ext cx="7677496" cy="14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รูปภาพ 40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 descr="C:\Users\Administrator\Desktop\งานพี่ตาล\ACCESS - Pictures\ACCESS 2\N4-52\43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72149" r="9292" b="23346"/>
          <a:stretch/>
        </p:blipFill>
        <p:spPr bwMode="auto">
          <a:xfrm>
            <a:off x="357158" y="500042"/>
            <a:ext cx="7744597" cy="13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 17"/>
          <p:cNvSpPr/>
          <p:nvPr/>
        </p:nvSpPr>
        <p:spPr>
          <a:xfrm>
            <a:off x="357158" y="1785926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	A: 	Were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you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playing basketball at 10 o’clock last Saturday?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No,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wasn’t.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 __________________. 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</a:t>
            </a:r>
            <a:endParaRPr lang="th-TH" sz="3600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85720" y="4429132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	A: 	Were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you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surfing the Net all afternoon?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B: 	No,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wasn’t. </a:t>
            </a:r>
            <a:r>
              <a:rPr lang="en-US" sz="36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was going shopping at the mall. </a:t>
            </a:r>
          </a:p>
          <a:p>
            <a:pPr>
              <a:tabLst>
                <a:tab pos="361950" algn="l"/>
                <a:tab pos="7159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	</a:t>
            </a:r>
            <a:endParaRPr lang="th-TH" sz="3600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58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ผลการค้นหารูปภาพสำหรับ เรื่อผีสิ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83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C:\Users\Administrator\Desktop\งานพี่ตาล\ACCESS - Pictures\ACCESS 2\N4-52\44.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r="11521" b="59433"/>
          <a:stretch/>
        </p:blipFill>
        <p:spPr bwMode="auto">
          <a:xfrm rot="21283076">
            <a:off x="1422494" y="190685"/>
            <a:ext cx="5290269" cy="65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รูปภาพ 44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39"/>
          <p:cNvGrpSpPr/>
          <p:nvPr/>
        </p:nvGrpSpPr>
        <p:grpSpPr>
          <a:xfrm>
            <a:off x="241450" y="4216024"/>
            <a:ext cx="8902550" cy="2641976"/>
            <a:chOff x="132304" y="3271482"/>
            <a:chExt cx="8902550" cy="3573426"/>
          </a:xfrm>
        </p:grpSpPr>
        <p:sp>
          <p:nvSpPr>
            <p:cNvPr id="41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42954" r="19974" b="-199"/>
          <a:stretch/>
        </p:blipFill>
        <p:spPr>
          <a:xfrm>
            <a:off x="1357290" y="0"/>
            <a:ext cx="7572428" cy="7556683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312616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รูปภาพ 44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 rot="19058202">
            <a:off x="7774374" y="2238465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deck </a:t>
            </a:r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ดาดฟ้าเรือ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1406" y="3000372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on board </a:t>
            </a:r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บนเรือ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2285984" y="6519446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mast </a:t>
            </a:r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เสาเรือ</a:t>
            </a: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5500694" y="6357958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legend </a:t>
            </a:r>
            <a:r>
              <a:rPr lang="th-TH" sz="2000" dirty="0" err="1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เลจ</a:t>
            </a:r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'</a:t>
            </a:r>
            <a:r>
              <a:rPr lang="th-TH" sz="2000" dirty="0" err="1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เจินดฺ</a:t>
            </a:r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ตำนาน</a:t>
            </a:r>
          </a:p>
        </p:txBody>
      </p:sp>
      <p:pic>
        <p:nvPicPr>
          <p:cNvPr id="34" name="Picture 3" descr="C:\Users\Administrator\Desktop\งานพี่ตาล\ACCESS - Pictures\ACCESS 2\N4-52\44.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r="11521" b="59433"/>
          <a:stretch/>
        </p:blipFill>
        <p:spPr bwMode="auto">
          <a:xfrm rot="21283076">
            <a:off x="95242" y="4232211"/>
            <a:ext cx="1731694" cy="24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สี่เหลี่ยมผืนผ้า 27"/>
          <p:cNvSpPr/>
          <p:nvPr/>
        </p:nvSpPr>
        <p:spPr>
          <a:xfrm>
            <a:off x="4000496" y="633478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หายลับไป 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6929454" y="5143512"/>
            <a:ext cx="928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พายุ</a:t>
            </a:r>
          </a:p>
        </p:txBody>
      </p:sp>
      <p:sp>
        <p:nvSpPr>
          <p:cNvPr id="30" name="สี่เหลี่ยมผืนผ้า 29"/>
          <p:cNvSpPr/>
          <p:nvPr/>
        </p:nvSpPr>
        <p:spPr>
          <a:xfrm rot="18985607">
            <a:off x="7901917" y="424485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</a:rPr>
              <a:t>มักปรากฏขึ้นเสมอ</a:t>
            </a: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7858148" y="1643050"/>
            <a:ext cx="692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ฝั่งทะเล</a:t>
            </a:r>
          </a:p>
        </p:txBody>
      </p:sp>
    </p:spTree>
    <p:extLst>
      <p:ext uri="{BB962C8B-B14F-4D97-AF65-F5344CB8AC3E}">
        <p14:creationId xmlns:p14="http://schemas.microsoft.com/office/powerpoint/2010/main" val="4158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กลุ่ม 39"/>
          <p:cNvGrpSpPr/>
          <p:nvPr/>
        </p:nvGrpSpPr>
        <p:grpSpPr>
          <a:xfrm rot="5400000">
            <a:off x="4241280" y="1515008"/>
            <a:ext cx="6429928" cy="3608248"/>
            <a:chOff x="132304" y="3271482"/>
            <a:chExt cx="8902550" cy="3573426"/>
          </a:xfrm>
        </p:grpSpPr>
        <p:sp>
          <p:nvSpPr>
            <p:cNvPr id="41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29674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6" name="Picture 2" descr="C:\Users\Administrator\Desktop\งานพี่ตาล\ACCESS - Pictures\ACCESS 2\N4-52\44.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62664" r="11494" b="28657"/>
          <a:stretch/>
        </p:blipFill>
        <p:spPr bwMode="auto">
          <a:xfrm>
            <a:off x="915394" y="764704"/>
            <a:ext cx="3872629" cy="12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งานพี่ตาล\ACCESS - Pictures\ACCESS 2\N4-52\44.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70891" b="2501"/>
          <a:stretch/>
        </p:blipFill>
        <p:spPr bwMode="auto">
          <a:xfrm>
            <a:off x="1128610" y="2000709"/>
            <a:ext cx="4523510" cy="406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รูปภาพ 34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1669092" y="2065892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4</a:t>
            </a:r>
            <a:endParaRPr lang="th-TH" sz="3200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69092" y="2859991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6</a:t>
            </a:r>
            <a:endParaRPr lang="th-TH" sz="3200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669092" y="4432258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3</a:t>
            </a:r>
            <a:endParaRPr lang="th-TH" sz="3200" b="1" dirty="0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680929" y="4833756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7</a:t>
            </a:r>
            <a:endParaRPr lang="th-TH" sz="3200" b="1" dirty="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676999" y="5229200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2</a:t>
            </a:r>
            <a:endParaRPr lang="th-TH" sz="3200" b="1" dirty="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665161" y="5634531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5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23482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EB14C-7634-4807-B192-0491644F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87" y="4446669"/>
            <a:ext cx="6725995" cy="644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6C9A9-F8BD-4EAB-814F-6DCAAF00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88" y="3896155"/>
            <a:ext cx="983066" cy="566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B2B20-9662-428D-8C37-73993EE4E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11" y="3332667"/>
            <a:ext cx="7494158" cy="585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6EDC5-9488-4BFF-9F4A-4EEE19AE4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24" y="2680911"/>
            <a:ext cx="4837595" cy="566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C70C0-20A0-4978-9468-CDDB7ED26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83" y="1792975"/>
            <a:ext cx="6680271" cy="64470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16891067-6C1D-4E68-A58A-4446EEA638E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19397064_1501673763240492_5580692864476304277_n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12408" y="1846263"/>
            <a:ext cx="5363633" cy="4022725"/>
          </a:xfrm>
          <a:prstGeom prst="rect">
            <a:avLst/>
          </a:prstGeom>
          <a:noFill/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5857884" y="4429132"/>
            <a:ext cx="14287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/>
          <p:nvPr/>
        </p:nvCxnSpPr>
        <p:spPr>
          <a:xfrm>
            <a:off x="6072198" y="5141924"/>
            <a:ext cx="150019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/>
          <p:nvPr/>
        </p:nvCxnSpPr>
        <p:spPr>
          <a:xfrm>
            <a:off x="1857356" y="5786454"/>
            <a:ext cx="14287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5008" y="3143248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Little_Star" pitchFamily="2" charset="0"/>
                <a:cs typeface="Little_Star" pitchFamily="2" charset="0"/>
              </a:rPr>
              <a:t>Past simple</a:t>
            </a:r>
            <a:endParaRPr lang="th-TH" dirty="0">
              <a:solidFill>
                <a:srgbClr val="FF3399"/>
              </a:solidFill>
              <a:latin typeface="Little_Star" pitchFamily="2" charset="0"/>
              <a:cs typeface="Little_Star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8" y="5357826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Little_Star" pitchFamily="2" charset="0"/>
                <a:cs typeface="Little_Star" pitchFamily="2" charset="0"/>
              </a:rPr>
              <a:t>Past continuous</a:t>
            </a:r>
            <a:endParaRPr lang="th-TH" dirty="0">
              <a:solidFill>
                <a:srgbClr val="FF3399"/>
              </a:solidFill>
              <a:latin typeface="Little_Star" pitchFamily="2" charset="0"/>
              <a:cs typeface="Little_Star" pitchFamily="2" charset="0"/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 rot="5400000" flipH="1" flipV="1">
            <a:off x="6001554" y="3856834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rot="5400000">
            <a:off x="6714743" y="5357429"/>
            <a:ext cx="28575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19511227_1501673773240491_4862036297615237277_n 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12408" y="1846263"/>
            <a:ext cx="5363633" cy="4022725"/>
          </a:xfrm>
          <a:prstGeom prst="rect">
            <a:avLst/>
          </a:prstGeom>
          <a:noFill/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2143108" y="5572140"/>
            <a:ext cx="185738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 rot="5400000">
            <a:off x="2143108" y="4786322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14546" y="392906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Little_Star" pitchFamily="2" charset="0"/>
                <a:cs typeface="Little_Star" pitchFamily="2" charset="0"/>
              </a:rPr>
              <a:t>เกิดขึ้นอยู่ก่อน</a:t>
            </a:r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1571604" y="6215082"/>
            <a:ext cx="100013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86116" y="635795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Little_Star" pitchFamily="2" charset="0"/>
                <a:cs typeface="Little_Star" pitchFamily="2" charset="0"/>
              </a:rPr>
              <a:t>แทรกเข้ามา</a:t>
            </a:r>
          </a:p>
        </p:txBody>
      </p:sp>
      <p:cxnSp>
        <p:nvCxnSpPr>
          <p:cNvPr id="14" name="ตัวเชื่อมต่อหักมุม 13"/>
          <p:cNvCxnSpPr>
            <a:endCxn id="12" idx="1"/>
          </p:cNvCxnSpPr>
          <p:nvPr/>
        </p:nvCxnSpPr>
        <p:spPr>
          <a:xfrm>
            <a:off x="2071670" y="6215082"/>
            <a:ext cx="1214446" cy="32754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6000760" y="5572140"/>
            <a:ext cx="642942" cy="1588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00760" y="2714620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มีเหตุการณ์เกิดขึ้น </a:t>
            </a:r>
            <a:r>
              <a:rPr lang="en-US" sz="24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2 </a:t>
            </a:r>
            <a:r>
              <a:rPr lang="th-TH" sz="24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เหตุการณ์</a:t>
            </a:r>
          </a:p>
        </p:txBody>
      </p:sp>
      <p:pic>
        <p:nvPicPr>
          <p:cNvPr id="18" name="Picture 2" descr="C:\Users\Administrator\Downloads\19511227_1501673773240491_4862036297615237277_n (1).png"/>
          <p:cNvPicPr>
            <a:picLocks noChangeAspect="1" noChangeArrowheads="1"/>
          </p:cNvPicPr>
          <p:nvPr/>
        </p:nvPicPr>
        <p:blipFill>
          <a:blip r:embed="rId2"/>
          <a:srcRect l="32418" t="6314" r="35945" b="49422"/>
          <a:stretch>
            <a:fillRect/>
          </a:stretch>
        </p:blipFill>
        <p:spPr bwMode="auto">
          <a:xfrm>
            <a:off x="214282" y="928670"/>
            <a:ext cx="2286016" cy="239881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857487" y="1285860"/>
            <a:ext cx="585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While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she </a:t>
            </a:r>
            <a:r>
              <a:rPr lang="en-US" sz="3200" b="1" u="sng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was cleaning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the room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,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I </a:t>
            </a:r>
            <a:r>
              <a:rPr lang="en-US" sz="3200" b="1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called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 her.</a:t>
            </a:r>
            <a:endParaRPr lang="th-TH" sz="3200" b="1" dirty="0">
              <a:solidFill>
                <a:schemeClr val="tx2"/>
              </a:solidFill>
              <a:latin typeface="Little_Star" pitchFamily="2" charset="0"/>
              <a:cs typeface="Little_Star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4611" y="2071678"/>
            <a:ext cx="585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I </a:t>
            </a:r>
            <a:r>
              <a:rPr lang="en-US" sz="3200" b="1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called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 her 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while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she </a:t>
            </a:r>
            <a:r>
              <a:rPr lang="en-US" sz="3200" b="1" u="sng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was cleaning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the room.</a:t>
            </a:r>
            <a:endParaRPr lang="th-TH" sz="3200" b="1" dirty="0">
              <a:solidFill>
                <a:schemeClr val="tx2"/>
              </a:solidFill>
              <a:latin typeface="Little_Star" pitchFamily="2" charset="0"/>
              <a:cs typeface="Little_Star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4612" y="2928934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When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 I </a:t>
            </a:r>
            <a:r>
              <a:rPr lang="en-US" sz="3200" b="1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called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 her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,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she </a:t>
            </a:r>
            <a:r>
              <a:rPr lang="en-US" sz="3200" b="1" u="sng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was cleaning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the room.</a:t>
            </a:r>
            <a:endParaRPr lang="th-TH" sz="3200" b="1" dirty="0">
              <a:solidFill>
                <a:schemeClr val="tx2"/>
              </a:solidFill>
              <a:latin typeface="Little_Star" pitchFamily="2" charset="0"/>
              <a:cs typeface="Little_Star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4612" y="3786190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She </a:t>
            </a:r>
            <a:r>
              <a:rPr lang="en-US" sz="3200" b="1" u="sng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was cleaning 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the room 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when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 I </a:t>
            </a:r>
            <a:r>
              <a:rPr lang="en-US" sz="3200" b="1" dirty="0">
                <a:solidFill>
                  <a:srgbClr val="00B0F0"/>
                </a:solidFill>
                <a:latin typeface="Little_Star" pitchFamily="2" charset="0"/>
                <a:cs typeface="Little_Star" pitchFamily="2" charset="0"/>
              </a:rPr>
              <a:t>called</a:t>
            </a:r>
            <a:r>
              <a:rPr lang="en-US" sz="3200" b="1" dirty="0">
                <a:solidFill>
                  <a:schemeClr val="tx2"/>
                </a:solidFill>
                <a:latin typeface="Little_Star" pitchFamily="2" charset="0"/>
                <a:cs typeface="Little_Star" pitchFamily="2" charset="0"/>
              </a:rPr>
              <a:t> her.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</a:t>
            </a:r>
            <a:endParaRPr lang="th-TH" sz="3200" b="1" dirty="0">
              <a:solidFill>
                <a:schemeClr val="tx2"/>
              </a:solidFill>
              <a:latin typeface="Little_Star" pitchFamily="2" charset="0"/>
              <a:cs typeface="Little_St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7" grpId="0"/>
      <p:bldP spid="17" grpId="1"/>
      <p:bldP spid="19" grpId="0"/>
      <p:bldP spid="20" grpId="0"/>
      <p:bldP spid="21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C:\Users\Administrator\Downloads\19399103_1501673743240494_5055488885143745969_n 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12408" y="1846263"/>
            <a:ext cx="5363633" cy="4022725"/>
          </a:xfrm>
          <a:prstGeom prst="rect">
            <a:avLst/>
          </a:prstGeom>
          <a:noFill/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4643438" y="4429132"/>
            <a:ext cx="121444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/>
          <p:cNvPicPr>
            <a:picLocks noGrp="1"/>
          </p:cNvPicPr>
          <p:nvPr>
            <p:ph idx="1"/>
          </p:nvPr>
        </p:nvPicPr>
        <p:blipFill>
          <a:blip r:embed="rId2"/>
          <a:srcRect l="13441" t="14081" r="65801" b="67477"/>
          <a:stretch>
            <a:fillRect/>
          </a:stretch>
        </p:blipFill>
        <p:spPr bwMode="auto">
          <a:xfrm>
            <a:off x="428596" y="642918"/>
            <a:ext cx="2000264" cy="277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/>
          <p:cNvPicPr/>
          <p:nvPr/>
        </p:nvPicPr>
        <p:blipFill>
          <a:blip r:embed="rId2"/>
          <a:srcRect l="35049" t="14081" r="44189" b="67477"/>
          <a:stretch>
            <a:fillRect/>
          </a:stretch>
        </p:blipFill>
        <p:spPr bwMode="auto">
          <a:xfrm>
            <a:off x="2428860" y="642918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รูปภาพ 5"/>
          <p:cNvPicPr/>
          <p:nvPr/>
        </p:nvPicPr>
        <p:blipFill>
          <a:blip r:embed="rId2"/>
          <a:srcRect l="56650" t="14081" r="23414" b="67477"/>
          <a:stretch>
            <a:fillRect/>
          </a:stretch>
        </p:blipFill>
        <p:spPr bwMode="auto">
          <a:xfrm>
            <a:off x="4429124" y="642918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รูปภาพ 6"/>
          <p:cNvPicPr/>
          <p:nvPr/>
        </p:nvPicPr>
        <p:blipFill>
          <a:blip r:embed="rId2"/>
          <a:srcRect l="77741" t="14081" r="1509" b="67477"/>
          <a:stretch>
            <a:fillRect/>
          </a:stretch>
        </p:blipFill>
        <p:spPr bwMode="auto">
          <a:xfrm>
            <a:off x="6286512" y="642918"/>
            <a:ext cx="2143140" cy="255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/>
          <p:cNvPicPr/>
          <p:nvPr/>
        </p:nvPicPr>
        <p:blipFill>
          <a:blip r:embed="rId2"/>
          <a:srcRect l="11571" t="32885" r="39421" b="64559"/>
          <a:stretch>
            <a:fillRect/>
          </a:stretch>
        </p:blipFill>
        <p:spPr bwMode="auto">
          <a:xfrm>
            <a:off x="357158" y="3357562"/>
            <a:ext cx="642942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/>
          <p:cNvPicPr/>
          <p:nvPr/>
        </p:nvPicPr>
        <p:blipFill>
          <a:blip r:embed="rId2"/>
          <a:srcRect l="13805" t="35366" r="29852" b="60792"/>
          <a:stretch>
            <a:fillRect/>
          </a:stretch>
        </p:blipFill>
        <p:spPr bwMode="auto">
          <a:xfrm>
            <a:off x="642910" y="3929066"/>
            <a:ext cx="714380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รูปภาพ 10"/>
          <p:cNvPicPr/>
          <p:nvPr/>
        </p:nvPicPr>
        <p:blipFill>
          <a:blip r:embed="rId2"/>
          <a:srcRect l="13275" t="39351" r="28523" b="56434"/>
          <a:stretch>
            <a:fillRect/>
          </a:stretch>
        </p:blipFill>
        <p:spPr bwMode="auto">
          <a:xfrm>
            <a:off x="642910" y="4714884"/>
            <a:ext cx="7429552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รูปภาพ 11"/>
          <p:cNvPicPr/>
          <p:nvPr/>
        </p:nvPicPr>
        <p:blipFill>
          <a:blip r:embed="rId2"/>
          <a:srcRect l="11730" t="43151" r="46621" b="52467"/>
          <a:stretch>
            <a:fillRect/>
          </a:stretch>
        </p:blipFill>
        <p:spPr bwMode="auto">
          <a:xfrm>
            <a:off x="0" y="5429264"/>
            <a:ext cx="9144000" cy="1143008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/>
          <a:srcRect l="11730" t="47313" r="9213" b="44519"/>
          <a:stretch>
            <a:fillRect/>
          </a:stretch>
        </p:blipFill>
        <p:spPr bwMode="auto">
          <a:xfrm>
            <a:off x="0" y="1643050"/>
            <a:ext cx="9144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/>
          <p:nvPr/>
        </p:nvPicPr>
        <p:blipFill>
          <a:blip r:embed="rId2"/>
          <a:srcRect l="55374" t="77924" r="2280" b="15238"/>
          <a:stretch>
            <a:fillRect/>
          </a:stretch>
        </p:blipFill>
        <p:spPr bwMode="auto">
          <a:xfrm>
            <a:off x="4429124" y="3929066"/>
            <a:ext cx="45005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รูปภาพ 5"/>
          <p:cNvPicPr/>
          <p:nvPr/>
        </p:nvPicPr>
        <p:blipFill>
          <a:blip r:embed="rId2"/>
          <a:srcRect l="13029" t="77924" r="44563" b="15238"/>
          <a:stretch>
            <a:fillRect/>
          </a:stretch>
        </p:blipFill>
        <p:spPr bwMode="auto">
          <a:xfrm>
            <a:off x="285720" y="3786190"/>
            <a:ext cx="421484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รูปภาพ 6"/>
          <p:cNvPicPr/>
          <p:nvPr/>
        </p:nvPicPr>
        <p:blipFill>
          <a:blip r:embed="rId2"/>
          <a:srcRect l="55374" t="74274" r="2280" b="21311"/>
          <a:stretch>
            <a:fillRect/>
          </a:stretch>
        </p:blipFill>
        <p:spPr bwMode="auto">
          <a:xfrm>
            <a:off x="4429124" y="3071810"/>
            <a:ext cx="45005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/>
          <p:cNvPicPr/>
          <p:nvPr/>
        </p:nvPicPr>
        <p:blipFill>
          <a:blip r:embed="rId2"/>
          <a:srcRect l="55374" t="55848" r="2280" b="25844"/>
          <a:stretch>
            <a:fillRect/>
          </a:stretch>
        </p:blipFill>
        <p:spPr bwMode="auto">
          <a:xfrm>
            <a:off x="4429124" y="500042"/>
            <a:ext cx="450059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รูปภาพ 8"/>
          <p:cNvPicPr/>
          <p:nvPr/>
        </p:nvPicPr>
        <p:blipFill>
          <a:blip r:embed="rId2"/>
          <a:srcRect l="13029" t="74274" r="44563" b="21311"/>
          <a:stretch>
            <a:fillRect/>
          </a:stretch>
        </p:blipFill>
        <p:spPr bwMode="auto">
          <a:xfrm>
            <a:off x="285720" y="3071810"/>
            <a:ext cx="421484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/>
          <p:cNvPicPr/>
          <p:nvPr/>
        </p:nvPicPr>
        <p:blipFill>
          <a:blip r:embed="rId2"/>
          <a:srcRect l="13029" t="55848" r="44563" b="25844"/>
          <a:stretch>
            <a:fillRect/>
          </a:stretch>
        </p:blipFill>
        <p:spPr bwMode="auto">
          <a:xfrm>
            <a:off x="285720" y="500042"/>
            <a:ext cx="42148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932039" y="1727640"/>
            <a:ext cx="3749189" cy="3229974"/>
            <a:chOff x="5148064" y="1727640"/>
            <a:chExt cx="3749189" cy="3229974"/>
          </a:xfrm>
        </p:grpSpPr>
        <p:pic>
          <p:nvPicPr>
            <p:cNvPr id="26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2" t="26737" r="6466" b="50743"/>
            <a:stretch/>
          </p:blipFill>
          <p:spPr bwMode="auto">
            <a:xfrm>
              <a:off x="5148064" y="1727640"/>
              <a:ext cx="3360560" cy="292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1" t="49336" r="41398" b="48811"/>
            <a:stretch/>
          </p:blipFill>
          <p:spPr bwMode="auto">
            <a:xfrm>
              <a:off x="5443143" y="4667704"/>
              <a:ext cx="1661225" cy="24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91" t="49336" r="41311" b="48447"/>
            <a:stretch/>
          </p:blipFill>
          <p:spPr bwMode="auto">
            <a:xfrm>
              <a:off x="7021356" y="4669582"/>
              <a:ext cx="504056" cy="28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3" t="49336" r="6466" b="48777"/>
            <a:stretch/>
          </p:blipFill>
          <p:spPr bwMode="auto">
            <a:xfrm>
              <a:off x="7544462" y="4686754"/>
              <a:ext cx="1352791" cy="245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สี่เหลี่ยมผืนผ้า 27"/>
          <p:cNvSpPr/>
          <p:nvPr/>
        </p:nvSpPr>
        <p:spPr>
          <a:xfrm>
            <a:off x="204333" y="4908573"/>
            <a:ext cx="8712794" cy="1583766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54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237312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รูปภาพ 38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3731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C:\Users\Administrator\Desktop\งานพี่ตาล\ACCESS - Pictures\ACCESS 2\N4-52\45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6539" r="6466" b="72954"/>
          <a:stretch/>
        </p:blipFill>
        <p:spPr bwMode="auto">
          <a:xfrm>
            <a:off x="678732" y="1597734"/>
            <a:ext cx="3869451" cy="3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35696" y="908779"/>
            <a:ext cx="6470869" cy="531290"/>
            <a:chOff x="1835696" y="762738"/>
            <a:chExt cx="6470869" cy="531290"/>
          </a:xfrm>
        </p:grpSpPr>
        <p:pic>
          <p:nvPicPr>
            <p:cNvPr id="34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26" t="3508" r="21415" b="94019"/>
            <a:stretch/>
          </p:blipFill>
          <p:spPr bwMode="auto">
            <a:xfrm>
              <a:off x="5076056" y="826892"/>
              <a:ext cx="3230509" cy="467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26" t="1036" r="21415" b="96492"/>
            <a:stretch/>
          </p:blipFill>
          <p:spPr bwMode="auto">
            <a:xfrm>
              <a:off x="1835696" y="762738"/>
              <a:ext cx="3230509" cy="467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สี่เหลี่ยมผืนผ้า 1"/>
          <p:cNvSpPr/>
          <p:nvPr/>
        </p:nvSpPr>
        <p:spPr>
          <a:xfrm>
            <a:off x="2051719" y="1557804"/>
            <a:ext cx="78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sailed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014670" y="2236802"/>
            <a:ext cx="8598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heard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319739" y="2596842"/>
            <a:ext cx="1468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9388" algn="l"/>
                <a:tab pos="358775" algn="l"/>
                <a:tab pos="5381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was walking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339751" y="3244914"/>
            <a:ext cx="690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went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1797349" y="3892986"/>
            <a:ext cx="1544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was sleeping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2531664" y="4253026"/>
            <a:ext cx="920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started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5833714" y="1660738"/>
            <a:ext cx="1834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were you doing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5833714" y="2524834"/>
            <a:ext cx="1475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was playing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1504" name="สี่เหลี่ยมผืนผ้า 21503"/>
          <p:cNvSpPr/>
          <p:nvPr/>
        </p:nvSpPr>
        <p:spPr>
          <a:xfrm>
            <a:off x="6751423" y="2812866"/>
            <a:ext cx="1651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was watching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1505" name="สี่เหลี่ยมผืนผ้า 21504"/>
          <p:cNvSpPr/>
          <p:nvPr/>
        </p:nvSpPr>
        <p:spPr>
          <a:xfrm>
            <a:off x="5740074" y="3388930"/>
            <a:ext cx="866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locked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1507" name="สี่เหลี่ยมผืนผ้า 21506"/>
          <p:cNvSpPr/>
          <p:nvPr/>
        </p:nvSpPr>
        <p:spPr>
          <a:xfrm>
            <a:off x="5833714" y="3645024"/>
            <a:ext cx="5749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got</a:t>
            </a:r>
            <a:r>
              <a:rPr lang="en-US" sz="2000" dirty="0">
                <a:latin typeface="AngsanaUPC" pitchFamily="18" charset="-34"/>
                <a:cs typeface="AngsanaUPC" pitchFamily="18" charset="-34"/>
              </a:rPr>
              <a:t> </a:t>
            </a:r>
            <a:endParaRPr lang="th-TH" sz="2000" dirty="0"/>
          </a:p>
        </p:txBody>
      </p:sp>
      <p:sp>
        <p:nvSpPr>
          <p:cNvPr id="21508" name="สี่เหลี่ยมผืนผ้า 21507"/>
          <p:cNvSpPr/>
          <p:nvPr/>
        </p:nvSpPr>
        <p:spPr>
          <a:xfrm>
            <a:off x="6300181" y="3964994"/>
            <a:ext cx="588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left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1509" name="สี่เหลี่ยมผืนผ้า 21508"/>
          <p:cNvSpPr/>
          <p:nvPr/>
        </p:nvSpPr>
        <p:spPr>
          <a:xfrm>
            <a:off x="6140258" y="4253026"/>
            <a:ext cx="1022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arrived 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  <p:sp>
        <p:nvSpPr>
          <p:cNvPr id="21510" name="สี่เหลี่ยมผืนผ้า 21509"/>
          <p:cNvSpPr/>
          <p:nvPr/>
        </p:nvSpPr>
        <p:spPr>
          <a:xfrm>
            <a:off x="6229028" y="4643075"/>
            <a:ext cx="2303412" cy="37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</a:pPr>
            <a:r>
              <a:rPr lang="en-US" sz="2000" b="1" dirty="0">
                <a:solidFill>
                  <a:srgbClr val="FF0000"/>
                </a:solidFill>
                <a:latin typeface="5011_thE_Little_Uki_noworry" panose="02000000000000000000" pitchFamily="2" charset="0"/>
                <a:cs typeface="5011_thE_Little_Uki_noworry" panose="02000000000000000000" pitchFamily="2" charset="0"/>
              </a:rPr>
              <a:t>were watching</a:t>
            </a:r>
            <a:endParaRPr lang="th-TH" sz="2000" dirty="0">
              <a:latin typeface="5011_thE_Little_Uki_noworry" panose="02000000000000000000" pitchFamily="2" charset="0"/>
              <a:cs typeface="5011_thE_Little_Uki_noworr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0" grpId="0"/>
      <p:bldP spid="27" grpId="0"/>
      <p:bldP spid="29" grpId="0"/>
      <p:bldP spid="30" grpId="0"/>
      <p:bldP spid="31" grpId="0"/>
      <p:bldP spid="21504" grpId="0"/>
      <p:bldP spid="21505" grpId="0"/>
      <p:bldP spid="21507" grpId="0"/>
      <p:bldP spid="21508" grpId="0"/>
      <p:bldP spid="21509" grpId="0"/>
      <p:bldP spid="215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สี่เหลี่ยมผืนผ้า 27"/>
          <p:cNvSpPr/>
          <p:nvPr/>
        </p:nvSpPr>
        <p:spPr>
          <a:xfrm rot="16200000">
            <a:off x="2438632" y="386895"/>
            <a:ext cx="7029488" cy="6219136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54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29674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C:\Users\Administrator\Desktop\งานพี่ตาล\ACCESS - Pictures\ACCESS 2\N4-52\45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62241" r="13015" b="17182"/>
          <a:stretch/>
        </p:blipFill>
        <p:spPr bwMode="auto">
          <a:xfrm>
            <a:off x="899592" y="1897995"/>
            <a:ext cx="4697544" cy="41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691680" y="2257822"/>
            <a:ext cx="3475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79388" algn="l"/>
                <a:tab pos="35877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I forgot to take my umbrella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91680" y="3170783"/>
            <a:ext cx="3417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reading a book at home</a:t>
            </a:r>
            <a:endParaRPr lang="th-TH" sz="3200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812454" y="4073093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I went to the art gallery</a:t>
            </a:r>
            <a:endParaRPr lang="th-TH" sz="3200" b="1" dirty="0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902100" y="4504928"/>
            <a:ext cx="4310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washing the car, my friends arrived</a:t>
            </a:r>
            <a:endParaRPr lang="th-TH" sz="3200" b="1" dirty="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214297" y="4941168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watching TV </a:t>
            </a:r>
            <a:endParaRPr lang="th-TH" sz="3200" b="1" dirty="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643648" y="5392266"/>
            <a:ext cx="1931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the phone rang</a:t>
            </a:r>
            <a:endParaRPr lang="th-TH" sz="3200" b="1" dirty="0"/>
          </a:p>
        </p:txBody>
      </p:sp>
      <p:pic>
        <p:nvPicPr>
          <p:cNvPr id="29" name="รูปภาพ 28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1475656" y="764703"/>
            <a:ext cx="5668095" cy="839391"/>
            <a:chOff x="1475656" y="764703"/>
            <a:chExt cx="5668095" cy="839391"/>
          </a:xfrm>
        </p:grpSpPr>
        <p:pic>
          <p:nvPicPr>
            <p:cNvPr id="22530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0" t="54382" r="18713" b="43163"/>
            <a:stretch/>
          </p:blipFill>
          <p:spPr bwMode="auto">
            <a:xfrm>
              <a:off x="1475656" y="764703"/>
              <a:ext cx="3168352" cy="43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9" t="56917" r="30308" b="40913"/>
            <a:stretch/>
          </p:blipFill>
          <p:spPr bwMode="auto">
            <a:xfrm>
              <a:off x="4600477" y="814771"/>
              <a:ext cx="2543274" cy="3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0" t="59231" r="37725" b="38446"/>
            <a:stretch/>
          </p:blipFill>
          <p:spPr bwMode="auto">
            <a:xfrm>
              <a:off x="2305844" y="1172095"/>
              <a:ext cx="2144376" cy="409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Administrator\Desktop\งานพี่ตาล\ACCESS - Pictures\ACCESS 2\N4-52\45.2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27" t="56917" r="12612" b="40570"/>
            <a:stretch/>
          </p:blipFill>
          <p:spPr bwMode="auto">
            <a:xfrm>
              <a:off x="1475656" y="1161702"/>
              <a:ext cx="1003553" cy="4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6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5" name="Flowchart: Manual Input 24"/>
          <p:cNvSpPr/>
          <p:nvPr/>
        </p:nvSpPr>
        <p:spPr>
          <a:xfrm rot="10800000">
            <a:off x="-142908" y="-230104"/>
            <a:ext cx="9429816" cy="1643073"/>
          </a:xfrm>
          <a:prstGeom prst="flowChartManualInpu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Flowchart: Manual Input 26"/>
          <p:cNvSpPr/>
          <p:nvPr/>
        </p:nvSpPr>
        <p:spPr>
          <a:xfrm rot="10800000">
            <a:off x="-142908" y="-142899"/>
            <a:ext cx="9429816" cy="1286871"/>
          </a:xfrm>
          <a:prstGeom prst="flowChartManualInpu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477226" y="211651"/>
            <a:ext cx="2143140" cy="7143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ngsanaUPC" pitchFamily="18" charset="-34"/>
                <a:cs typeface="AngsanaUPC" pitchFamily="18" charset="-34"/>
              </a:rPr>
              <a:t>Unit 4c</a:t>
            </a:r>
            <a:endParaRPr lang="th-TH" sz="6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87824" y="280809"/>
            <a:ext cx="5184576" cy="576064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Stories</a:t>
            </a:r>
            <a:endParaRPr lang="th-TH" sz="66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3554" name="Picture 2" descr="C:\Users\Administrator\Desktop\งานพี่ตาล\ACCESS - Pictures\ACCESS 2\N4-52\46.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r="30580" b="91475"/>
          <a:stretch/>
        </p:blipFill>
        <p:spPr bwMode="auto">
          <a:xfrm>
            <a:off x="611561" y="4480568"/>
            <a:ext cx="2592288" cy="6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งานพี่ตาล\ACCESS - Pictures\ACCESS 2\N4-52\46.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8463" r="3036" b="82604"/>
          <a:stretch/>
        </p:blipFill>
        <p:spPr bwMode="auto">
          <a:xfrm>
            <a:off x="277438" y="5033152"/>
            <a:ext cx="5014642" cy="7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งานพี่ตาล\ACCESS - Pictures\ACCESS 2\N4-52\46.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18326" r="1963" b="74031"/>
          <a:stretch/>
        </p:blipFill>
        <p:spPr bwMode="auto">
          <a:xfrm>
            <a:off x="683568" y="5681318"/>
            <a:ext cx="4536504" cy="6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" t="18657" r="1949" b="23663"/>
          <a:stretch/>
        </p:blipFill>
        <p:spPr>
          <a:xfrm>
            <a:off x="1903964" y="1064246"/>
            <a:ext cx="7322681" cy="5974491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29674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รูปภาพ 37">
            <a:hlinkClick r:id="rId7" action="ppaction://hlinksldjump"/>
            <a:hlinkHover r:id="" action="ppaction://noaction">
              <a:snd r:embed="rId8" name="whoosh.wav"/>
            </a:hlinkHover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กลุ่ม 12"/>
          <p:cNvGrpSpPr/>
          <p:nvPr/>
        </p:nvGrpSpPr>
        <p:grpSpPr>
          <a:xfrm>
            <a:off x="262273" y="1844824"/>
            <a:ext cx="2509527" cy="2433463"/>
            <a:chOff x="110839" y="1844824"/>
            <a:chExt cx="2509527" cy="2433463"/>
          </a:xfrm>
        </p:grpSpPr>
        <p:sp>
          <p:nvSpPr>
            <p:cNvPr id="36" name="Rounded Rectangle 11"/>
            <p:cNvSpPr/>
            <p:nvPr/>
          </p:nvSpPr>
          <p:spPr>
            <a:xfrm>
              <a:off x="110839" y="2391271"/>
              <a:ext cx="2369323" cy="1887016"/>
            </a:xfrm>
            <a:prstGeom prst="roundRect">
              <a:avLst>
                <a:gd name="adj" fmla="val 6360"/>
              </a:avLst>
            </a:prstGeom>
            <a:solidFill>
              <a:srgbClr val="FDE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133422" y="2477214"/>
              <a:ext cx="2486944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165225" algn="l"/>
                </a:tabLst>
              </a:pPr>
              <a:r>
                <a:rPr lang="en-US" sz="2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1 foggy 	5 stairs</a:t>
              </a:r>
            </a:p>
            <a:p>
              <a:pPr>
                <a:tabLst>
                  <a:tab pos="1165225" algn="l"/>
                </a:tabLst>
              </a:pPr>
              <a:r>
                <a:rPr lang="en-US" sz="2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2 went out 	6 unplug</a:t>
              </a:r>
            </a:p>
            <a:p>
              <a:pPr>
                <a:tabLst>
                  <a:tab pos="1165225" algn="l"/>
                </a:tabLst>
              </a:pPr>
              <a:r>
                <a:rPr lang="en-US" sz="2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3 cry 	7 fuse box</a:t>
              </a:r>
            </a:p>
            <a:p>
              <a:pPr>
                <a:tabLst>
                  <a:tab pos="1165225" algn="l"/>
                </a:tabLst>
              </a:pPr>
              <a:r>
                <a:rPr lang="en-US" sz="2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4 candles 	8 thank</a:t>
              </a:r>
              <a:endParaRPr lang="th-TH" sz="2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33" name="Group 27"/>
            <p:cNvGrpSpPr/>
            <p:nvPr/>
          </p:nvGrpSpPr>
          <p:grpSpPr>
            <a:xfrm>
              <a:off x="172094" y="1844824"/>
              <a:ext cx="2143140" cy="617001"/>
              <a:chOff x="5744633" y="4227449"/>
              <a:chExt cx="2359568" cy="617001"/>
            </a:xfrm>
          </p:grpSpPr>
          <p:sp>
            <p:nvSpPr>
              <p:cNvPr id="34" name="Rounded Rectangle 28"/>
              <p:cNvSpPr/>
              <p:nvPr/>
            </p:nvSpPr>
            <p:spPr>
              <a:xfrm>
                <a:off x="5830379" y="4268386"/>
                <a:ext cx="2134090" cy="576064"/>
              </a:xfrm>
              <a:prstGeom prst="roundRect">
                <a:avLst/>
              </a:prstGeom>
              <a:solidFill>
                <a:srgbClr val="FFD4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Rounded Rectangle 29"/>
              <p:cNvSpPr/>
              <p:nvPr/>
            </p:nvSpPr>
            <p:spPr>
              <a:xfrm>
                <a:off x="5744633" y="4227449"/>
                <a:ext cx="2359568" cy="576064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AngsanaUPC" pitchFamily="18" charset="-34"/>
                    <a:cs typeface="AngsanaUPC" pitchFamily="18" charset="-34"/>
                  </a:rPr>
                  <a:t>Answer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ngsanaUPC" pitchFamily="18" charset="-34"/>
                    <a:cs typeface="AngsanaUPC" pitchFamily="18" charset="-34"/>
                  </a:rPr>
                  <a:t> Key</a:t>
                </a:r>
                <a:endParaRPr lang="th-TH" sz="4000" b="1" i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</p:grpSp>
      <p:pic>
        <p:nvPicPr>
          <p:cNvPr id="14" name="48-Track 4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2" y="6297259"/>
            <a:ext cx="446892" cy="44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9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3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8"/>
          <p:cNvGrpSpPr/>
          <p:nvPr/>
        </p:nvGrpSpPr>
        <p:grpSpPr>
          <a:xfrm>
            <a:off x="116393" y="260648"/>
            <a:ext cx="9012294" cy="6427696"/>
            <a:chOff x="116393" y="1059120"/>
            <a:chExt cx="9012294" cy="5629224"/>
          </a:xfrm>
        </p:grpSpPr>
        <p:pic>
          <p:nvPicPr>
            <p:cNvPr id="36" name="Picture 2" descr="C:\Users\Info_Nattaphon\Desktop\ACCESS M.1\Access1 ภาพต้นฉบับ\Unit 3a At home\Screen Shot 2014-06-06 at 4.59.50 PM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2" t="20510" b="50000"/>
            <a:stretch/>
          </p:blipFill>
          <p:spPr bwMode="auto">
            <a:xfrm>
              <a:off x="116393" y="1059120"/>
              <a:ext cx="9012294" cy="5629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Info_Nattaphon\Desktop\ACCESS M.1\Access1 ภาพต้นฉบับ\Unit 3a At home\Screen Shot 2014-06-06 at 4.59.50 PM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88"/>
            <a:stretch/>
          </p:blipFill>
          <p:spPr bwMode="auto">
            <a:xfrm>
              <a:off x="209963" y="1412970"/>
              <a:ext cx="3353925" cy="23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Info_Nattaphon\Desktop\ACCESS M.1\Access1 ภาพต้นฉบับ\Unit 3a At home\Screen Shot 2014-06-06 at 4.59.50 PM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88"/>
            <a:stretch/>
          </p:blipFill>
          <p:spPr bwMode="auto">
            <a:xfrm>
              <a:off x="3673517" y="1412970"/>
              <a:ext cx="3353925" cy="23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Info_Nattaphon\Desktop\ACCESS M.1\Access1 ภาพต้นฉบับ\Unit 3a At home\Screen Shot 2014-06-06 at 4.59.50 PM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31" b="81288"/>
            <a:stretch/>
          </p:blipFill>
          <p:spPr bwMode="auto">
            <a:xfrm>
              <a:off x="7123812" y="1412970"/>
              <a:ext cx="1793315" cy="23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3" name="Rounded Rectangle 11"/>
          <p:cNvSpPr/>
          <p:nvPr/>
        </p:nvSpPr>
        <p:spPr>
          <a:xfrm>
            <a:off x="539552" y="1052736"/>
            <a:ext cx="8136904" cy="5112568"/>
          </a:xfrm>
          <a:prstGeom prst="roundRect">
            <a:avLst>
              <a:gd name="adj" fmla="val 6360"/>
            </a:avLst>
          </a:prstGeom>
          <a:solidFill>
            <a:srgbClr val="FDE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0" name="Group 23"/>
          <p:cNvGrpSpPr/>
          <p:nvPr/>
        </p:nvGrpSpPr>
        <p:grpSpPr>
          <a:xfrm>
            <a:off x="2912450" y="620688"/>
            <a:ext cx="3312368" cy="598652"/>
            <a:chOff x="5246688" y="4245798"/>
            <a:chExt cx="3789808" cy="598652"/>
          </a:xfrm>
        </p:grpSpPr>
        <p:sp>
          <p:nvSpPr>
            <p:cNvPr id="41" name="Rounded Rectangle 25"/>
            <p:cNvSpPr/>
            <p:nvPr/>
          </p:nvSpPr>
          <p:spPr>
            <a:xfrm>
              <a:off x="5353091" y="4268386"/>
              <a:ext cx="3638013" cy="576064"/>
            </a:xfrm>
            <a:prstGeom prst="roundRect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Rounded Rectangle 26"/>
            <p:cNvSpPr/>
            <p:nvPr/>
          </p:nvSpPr>
          <p:spPr>
            <a:xfrm>
              <a:off x="5246688" y="4245798"/>
              <a:ext cx="3789808" cy="57606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Suggested Answer</a:t>
              </a:r>
              <a:r>
                <a:rPr lang="en-US" sz="3600" b="1" i="1" dirty="0">
                  <a:solidFill>
                    <a:srgbClr val="FF0000"/>
                  </a:solidFill>
                  <a:latin typeface="AngsanaUPC" pitchFamily="18" charset="-34"/>
                  <a:cs typeface="AngsanaUPC" pitchFamily="18" charset="-34"/>
                </a:rPr>
                <a:t> Key</a:t>
              </a:r>
              <a:endParaRPr lang="th-TH" sz="3600" b="1" i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752074" y="1333212"/>
            <a:ext cx="78523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	It was a Saturday morning last winter. I was at home with my family. I woke up, got dressed and went downstairs to make breakfast. </a:t>
            </a:r>
          </a:p>
          <a:p>
            <a:r>
              <a:rPr lang="en-US" sz="24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	I heard the TV in the living room so I popped my head around the door to see who was there. My mum was sitting  in her armchair watching TV. I asked her if she wanted a cup of tea, but she didn’t answer. I asked her again but still there was no answer. She didn’t even look at me. I decided to make her one anyway and went into the kitchen. My mum was standing there making breakfast. I was confused. I ran back into the living room but now it was empty and the TV was off. </a:t>
            </a:r>
          </a:p>
          <a:p>
            <a:r>
              <a:rPr lang="en-US" sz="24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	I felt scared and frustrated, but I decided not to tell anyone. After all it could have been my imagination. Who can tell? </a:t>
            </a:r>
            <a:endParaRPr lang="th-TH" sz="2400" dirty="0">
              <a:solidFill>
                <a:srgbClr val="FF0000"/>
              </a:solidFill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pic>
        <p:nvPicPr>
          <p:cNvPr id="44" name="รูปภาพ 43">
            <a:hlinkClick r:id="rId4" action="ppaction://hlinksldjump"/>
            <a:hlinkHover r:id="" action="ppaction://noaction">
              <a:snd r:embed="rId5" name="whoosh.wav"/>
            </a:hlinkHover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3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69D23-1D82-40DF-B2FA-A7CD24D1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53" y="3929658"/>
            <a:ext cx="4531245" cy="101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2D0CB-19D9-4E1D-81DD-2CCA7DD2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53" y="3282717"/>
            <a:ext cx="983066" cy="562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73CB00-E4CA-407E-ADA0-5452140AF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73" y="2746182"/>
            <a:ext cx="6803726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1342EB45-DA41-4055-8720-1D96AA4EBB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กลุ่ม 31"/>
          <p:cNvGrpSpPr/>
          <p:nvPr/>
        </p:nvGrpSpPr>
        <p:grpSpPr>
          <a:xfrm>
            <a:off x="120724" y="4293097"/>
            <a:ext cx="8902550" cy="2353414"/>
            <a:chOff x="132304" y="3271482"/>
            <a:chExt cx="8902550" cy="3573426"/>
          </a:xfrm>
        </p:grpSpPr>
        <p:sp>
          <p:nvSpPr>
            <p:cNvPr id="33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43408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84" y="6293553"/>
            <a:ext cx="451793" cy="453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8" name="Picture 2" descr="C:\Users\Administrator\Desktop\งานพี่ตาล\ACCESS - Pictures\ACCESS 2\N4-52\48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33947" r="5677" b="57292"/>
          <a:stretch/>
        </p:blipFill>
        <p:spPr bwMode="auto">
          <a:xfrm>
            <a:off x="666263" y="764704"/>
            <a:ext cx="4010260" cy="9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งานพี่ตาล\ACCESS - Pictures\ACCESS 2\N4-52\48.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44695" r="6237" b="2610"/>
          <a:stretch/>
        </p:blipFill>
        <p:spPr bwMode="auto">
          <a:xfrm>
            <a:off x="987672" y="1844824"/>
            <a:ext cx="317509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23435" r="3421" b="33200"/>
          <a:stretch/>
        </p:blipFill>
        <p:spPr>
          <a:xfrm>
            <a:off x="4090345" y="-459432"/>
            <a:ext cx="5090167" cy="3888432"/>
          </a:xfrm>
          <a:prstGeom prst="rect">
            <a:avLst/>
          </a:prstGeom>
        </p:spPr>
      </p:pic>
      <p:pic>
        <p:nvPicPr>
          <p:cNvPr id="40" name="รูปภาพ 39">
            <a:hlinkClick r:id="rId7" action="ppaction://hlinksldjump"/>
            <a:hlinkHover r:id="" action="ppaction://noaction">
              <a:snd r:embed="rId8" name="whoosh.wav"/>
            </a:hlinkHover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51-Track 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03" y="6293554"/>
            <a:ext cx="456758" cy="453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1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C:\Users\Administrator\Desktop\งานพี่ตาล\ACCESS - Pictures\ACCESS 2\N4-52\50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73667" r="1832" b="5065"/>
          <a:stretch/>
        </p:blipFill>
        <p:spPr bwMode="auto">
          <a:xfrm>
            <a:off x="1259632" y="2054803"/>
            <a:ext cx="5576961" cy="35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กลุ่ม 25"/>
          <p:cNvGrpSpPr/>
          <p:nvPr/>
        </p:nvGrpSpPr>
        <p:grpSpPr>
          <a:xfrm>
            <a:off x="180446" y="5672262"/>
            <a:ext cx="8902550" cy="1285130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69901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รูปภาพ 37">
            <a:hlinkClick r:id="rId3" action="ppaction://hlinksldjump"/>
            <a:hlinkHover r:id="" action="ppaction://noaction">
              <a:snd r:embed="rId4" name="whoosh.wav"/>
            </a:hlinkHover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4" y="630932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2" descr="C:\Users\Administrator\Desktop\งานพี่ตาล\ACCESS - Pictures\ACCESS 2\N4-52\50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5" t="71784" r="3917" b="26137"/>
          <a:stretch/>
        </p:blipFill>
        <p:spPr bwMode="auto">
          <a:xfrm>
            <a:off x="4953655" y="1700808"/>
            <a:ext cx="2554390" cy="3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istrator\Desktop\งานพี่ตาล\ACCESS - Pictures\ACCESS 2\N4-52\50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71723" r="44128" b="25730"/>
          <a:stretch/>
        </p:blipFill>
        <p:spPr bwMode="auto">
          <a:xfrm>
            <a:off x="1259632" y="1727759"/>
            <a:ext cx="2947395" cy="4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istrator\Desktop\งานพี่ตาล\ACCESS - Pictures\ACCESS 2\N4-52\50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6" t="72082" r="45865" b="25730"/>
          <a:stretch/>
        </p:blipFill>
        <p:spPr bwMode="auto">
          <a:xfrm>
            <a:off x="4123669" y="1772816"/>
            <a:ext cx="731667" cy="3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งานพี่ตาล\ACCESS - Pictures\ACCESS 2\N4-52\50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69176" r="1832" b="28277"/>
          <a:stretch/>
        </p:blipFill>
        <p:spPr bwMode="auto">
          <a:xfrm>
            <a:off x="1263179" y="1303501"/>
            <a:ext cx="5576961" cy="4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411760" y="1249596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raining </a:t>
            </a:r>
            <a:endParaRPr lang="th-TH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475597" y="1609636"/>
            <a:ext cx="1436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waiting </a:t>
            </a:r>
            <a:endParaRPr lang="th-TH" b="1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531381" y="2329716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were watching </a:t>
            </a:r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232985" y="2329716"/>
            <a:ext cx="1410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surfing </a:t>
            </a:r>
            <a:endParaRPr lang="th-TH" b="1" dirty="0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426766" y="3049796"/>
            <a:ext cx="197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Were you playing</a:t>
            </a:r>
            <a:endParaRPr lang="th-TH" b="1" dirty="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514666" y="3429000"/>
            <a:ext cx="125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playing </a:t>
            </a:r>
            <a:endParaRPr lang="th-TH" sz="2400" b="1" dirty="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41800" y="3717032"/>
            <a:ext cx="1765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weren’t having </a:t>
            </a:r>
            <a:endParaRPr lang="th-TH" b="1" dirty="0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877501" y="4077072"/>
            <a:ext cx="1550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were sleeping</a:t>
            </a:r>
            <a:endParaRPr lang="th-TH" b="1" dirty="0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504994" y="4777988"/>
            <a:ext cx="1252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doing </a:t>
            </a:r>
            <a:endParaRPr lang="th-TH" b="1" dirty="0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3331581" y="5168805"/>
            <a:ext cx="13324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skating </a:t>
            </a:r>
            <a:endParaRPr lang="th-TH" sz="26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80612" y="567569"/>
            <a:ext cx="6227433" cy="583610"/>
            <a:chOff x="821151" y="656414"/>
            <a:chExt cx="6227433" cy="583610"/>
          </a:xfrm>
        </p:grpSpPr>
        <p:pic>
          <p:nvPicPr>
            <p:cNvPr id="3074" name="Picture 2" descr="C:\Users\Administrator\Desktop\งานพี่ตาล\ACCESS - Pictures\ACCESS 2\N4-52\50.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6" t="64138" r="26561" b="33177"/>
            <a:stretch/>
          </p:blipFill>
          <p:spPr bwMode="auto">
            <a:xfrm>
              <a:off x="821151" y="656414"/>
              <a:ext cx="3708466" cy="459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Administrator\Desktop\งานพี่ตาล\ACCESS - Pictures\ACCESS 2\N4-52\50.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0" t="66261" r="44695" b="30492"/>
            <a:stretch/>
          </p:blipFill>
          <p:spPr bwMode="auto">
            <a:xfrm>
              <a:off x="4447034" y="683734"/>
              <a:ext cx="2601550" cy="55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99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180446" y="5561789"/>
            <a:ext cx="8902550" cy="1320988"/>
            <a:chOff x="132304" y="3271482"/>
            <a:chExt cx="8902550" cy="3573426"/>
          </a:xfrm>
        </p:grpSpPr>
        <p:sp>
          <p:nvSpPr>
            <p:cNvPr id="34" name="Freeform 14"/>
            <p:cNvSpPr/>
            <p:nvPr/>
          </p:nvSpPr>
          <p:spPr>
            <a:xfrm>
              <a:off x="132304" y="5226406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132304" y="4248944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Freeform 14"/>
            <p:cNvSpPr/>
            <p:nvPr/>
          </p:nvSpPr>
          <p:spPr>
            <a:xfrm>
              <a:off x="132304" y="3271482"/>
              <a:ext cx="8902550" cy="1618502"/>
            </a:xfrm>
            <a:custGeom>
              <a:avLst/>
              <a:gdLst>
                <a:gd name="connsiteX0" fmla="*/ 0 w 20"/>
                <a:gd name="connsiteY0" fmla="*/ 2 h 20"/>
                <a:gd name="connsiteX1" fmla="*/ 5 w 20"/>
                <a:gd name="connsiteY1" fmla="*/ 4 h 20"/>
                <a:gd name="connsiteX2" fmla="*/ 10 w 20"/>
                <a:gd name="connsiteY2" fmla="*/ 2 h 20"/>
                <a:gd name="connsiteX3" fmla="*/ 14 w 20"/>
                <a:gd name="connsiteY3" fmla="*/ 0 h 20"/>
                <a:gd name="connsiteX4" fmla="*/ 16 w 20"/>
                <a:gd name="connsiteY4" fmla="*/ 0 h 20"/>
                <a:gd name="connsiteX5" fmla="*/ 20 w 20"/>
                <a:gd name="connsiteY5" fmla="*/ 2 h 20"/>
                <a:gd name="connsiteX6" fmla="*/ 20 w 20"/>
                <a:gd name="connsiteY6" fmla="*/ 18 h 20"/>
                <a:gd name="connsiteX7" fmla="*/ 15 w 20"/>
                <a:gd name="connsiteY7" fmla="*/ 16 h 20"/>
                <a:gd name="connsiteX8" fmla="*/ 10 w 20"/>
                <a:gd name="connsiteY8" fmla="*/ 18 h 20"/>
                <a:gd name="connsiteX9" fmla="*/ 6 w 20"/>
                <a:gd name="connsiteY9" fmla="*/ 20 h 20"/>
                <a:gd name="connsiteX10" fmla="*/ 4 w 20"/>
                <a:gd name="connsiteY10" fmla="*/ 20 h 20"/>
                <a:gd name="connsiteX11" fmla="*/ 0 w 20"/>
                <a:gd name="connsiteY11" fmla="*/ 18 h 20"/>
                <a:gd name="connsiteX12" fmla="*/ 0 w 20"/>
                <a:gd name="connsiteY12" fmla="*/ 2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" h="20">
                  <a:moveTo>
                    <a:pt x="0" y="2"/>
                  </a:moveTo>
                  <a:cubicBezTo>
                    <a:pt x="0" y="3"/>
                    <a:pt x="2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12" y="0"/>
                    <a:pt x="14" y="0"/>
                  </a:cubicBezTo>
                  <a:lnTo>
                    <a:pt x="16" y="0"/>
                  </a:lnTo>
                  <a:cubicBezTo>
                    <a:pt x="18" y="0"/>
                    <a:pt x="20" y="1"/>
                    <a:pt x="20" y="2"/>
                  </a:cubicBezTo>
                  <a:lnTo>
                    <a:pt x="20" y="18"/>
                  </a:lnTo>
                  <a:cubicBezTo>
                    <a:pt x="20" y="17"/>
                    <a:pt x="18" y="16"/>
                    <a:pt x="15" y="16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8" y="20"/>
                    <a:pt x="6" y="20"/>
                  </a:cubicBezTo>
                  <a:lnTo>
                    <a:pt x="4" y="20"/>
                  </a:lnTo>
                  <a:cubicBezTo>
                    <a:pt x="2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-108520" y="-269901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รูปภาพ 37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4" y="6309320"/>
            <a:ext cx="442549" cy="44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:\Users\Administrator\Desktop\งานพี่ตาล\ACCESS - Pictures\ACCESS 2\N4-52\50.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1633" r="22377" b="93403"/>
          <a:stretch/>
        </p:blipFill>
        <p:spPr bwMode="auto">
          <a:xfrm>
            <a:off x="1358726" y="731409"/>
            <a:ext cx="4077369" cy="8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งานพี่ตาล\ACCESS - Pictures\ACCESS 2\N4-52\50.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6960" r="5714" b="72810"/>
          <a:stretch/>
        </p:blipFill>
        <p:spPr bwMode="auto">
          <a:xfrm>
            <a:off x="1358727" y="1628800"/>
            <a:ext cx="6237609" cy="37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19"/>
          <p:cNvSpPr/>
          <p:nvPr/>
        </p:nvSpPr>
        <p:spPr>
          <a:xfrm>
            <a:off x="3374951" y="1609636"/>
            <a:ext cx="134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sailing </a:t>
            </a:r>
            <a:endParaRPr lang="th-TH" b="1" dirty="0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4482302" y="1988840"/>
            <a:ext cx="659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sank</a:t>
            </a:r>
            <a:endParaRPr lang="th-TH" b="1" dirty="0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942903" y="234888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crossing </a:t>
            </a:r>
            <a:endParaRPr lang="th-TH" b="1" dirty="0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354729" y="2708920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hit</a:t>
            </a:r>
            <a:endParaRPr lang="th-TH" b="1" dirty="0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2942903" y="3068960"/>
            <a:ext cx="1436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playing </a:t>
            </a:r>
            <a:endParaRPr lang="th-TH" b="1" dirty="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134970" y="3429000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watching </a:t>
            </a:r>
            <a:endParaRPr lang="th-TH" b="1" dirty="0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3086919" y="3789040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was sleeping </a:t>
            </a:r>
            <a:endParaRPr lang="th-TH" b="1" dirty="0"/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4023023" y="4201924"/>
            <a:ext cx="896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started</a:t>
            </a:r>
            <a:endParaRPr lang="th-TH" b="1" dirty="0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3690098" y="4561964"/>
            <a:ext cx="1595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were walking </a:t>
            </a:r>
            <a:endParaRPr lang="th-TH" b="1" dirty="0"/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446959" y="4933150"/>
            <a:ext cx="777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heard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5953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  <p:bldP spid="31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183CAC7-C378-8F67-D45A-F4A5C1CC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27" y="0"/>
            <a:ext cx="513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1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>
            <a:off x="-108520" y="-269901"/>
            <a:ext cx="9361039" cy="7299301"/>
            <a:chOff x="-108520" y="-243408"/>
            <a:chExt cx="9361039" cy="7299301"/>
          </a:xfrm>
          <a:solidFill>
            <a:srgbClr val="FF9966"/>
          </a:solidFill>
        </p:grpSpPr>
        <p:grpSp>
          <p:nvGrpSpPr>
            <p:cNvPr id="5" name="Group 1"/>
            <p:cNvGrpSpPr/>
            <p:nvPr/>
          </p:nvGrpSpPr>
          <p:grpSpPr>
            <a:xfrm>
              <a:off x="-108520" y="-243408"/>
              <a:ext cx="9361039" cy="7238769"/>
              <a:chOff x="-108520" y="1552696"/>
              <a:chExt cx="9361039" cy="5414900"/>
            </a:xfrm>
            <a:grpFill/>
          </p:grpSpPr>
          <p:sp>
            <p:nvSpPr>
              <p:cNvPr id="8" name="Flowchart: Process 7"/>
              <p:cNvSpPr/>
              <p:nvPr/>
            </p:nvSpPr>
            <p:spPr>
              <a:xfrm>
                <a:off x="-108519" y="1563329"/>
                <a:ext cx="337532" cy="530530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Flowchart: Process 8"/>
              <p:cNvSpPr/>
              <p:nvPr/>
            </p:nvSpPr>
            <p:spPr>
              <a:xfrm>
                <a:off x="8917127" y="1552696"/>
                <a:ext cx="335392" cy="531289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-108520" y="6508274"/>
                <a:ext cx="9361039" cy="459322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Flowchart: Punched Tape 10"/>
              <p:cNvSpPr/>
              <p:nvPr/>
            </p:nvSpPr>
            <p:spPr>
              <a:xfrm>
                <a:off x="-108520" y="1563328"/>
                <a:ext cx="9361039" cy="498738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-108520" y="-242842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08520" y="6826699"/>
              <a:ext cx="9361039" cy="229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รูปภาพ 37">
            <a:hlinkClick r:id="rId2" action="ppaction://hlinksldjump"/>
            <a:hlinkHover r:id="" action="ppaction://noaction">
              <a:snd r:embed="rId3" name="whoosh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57607" r="22532" b="12529"/>
          <a:stretch/>
        </p:blipFill>
        <p:spPr>
          <a:xfrm>
            <a:off x="2492209" y="1"/>
            <a:ext cx="6561346" cy="40926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6653" y="3789040"/>
            <a:ext cx="6337168" cy="2565795"/>
            <a:chOff x="576023" y="621039"/>
            <a:chExt cx="5868185" cy="2375913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81" r="42095" b="38683"/>
            <a:stretch/>
          </p:blipFill>
          <p:spPr>
            <a:xfrm>
              <a:off x="576023" y="1601415"/>
              <a:ext cx="5868185" cy="1395537"/>
            </a:xfrm>
            <a:prstGeom prst="rect">
              <a:avLst/>
            </a:prstGeom>
          </p:spPr>
        </p:pic>
        <p:pic>
          <p:nvPicPr>
            <p:cNvPr id="31" name="รูปภาพ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00" r="72418" b="48107"/>
            <a:stretch/>
          </p:blipFill>
          <p:spPr>
            <a:xfrm>
              <a:off x="589118" y="621039"/>
              <a:ext cx="2795218" cy="1074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50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C4E34-49CB-41C5-AEBA-54E64F99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9" y="3859244"/>
            <a:ext cx="6812870" cy="6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B01217-C253-4B87-9279-2E58FB0E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20" y="3194407"/>
            <a:ext cx="983066" cy="562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B647D-C329-45E3-9713-BE9443758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73" y="2743607"/>
            <a:ext cx="6803726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3CFE585-9139-4EFB-B146-DC58A0E40E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EF5EB-8EA8-4C0C-85B9-A20A36527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31" y="2033095"/>
            <a:ext cx="6602540" cy="1595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E77070-C158-40B4-B452-218F0A60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013" y="5392459"/>
            <a:ext cx="6003557" cy="61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6C8D70-9A1A-4877-82A6-B4116626E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445" y="4890904"/>
            <a:ext cx="7347841" cy="644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5E4B3-6029-42BB-A1F9-AB7C9573C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445" y="4371835"/>
            <a:ext cx="6822015" cy="59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C90EC-11BF-44A0-8917-83E65878F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998" y="3858457"/>
            <a:ext cx="5514310" cy="644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D2596-16DC-49EB-A64B-85E734C0A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170" y="3410700"/>
            <a:ext cx="983066" cy="566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79AA4-57D7-45DA-9BF9-9E4103F43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364" y="2141119"/>
            <a:ext cx="1390009" cy="5669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8BB7E5-B4E6-4F44-B66F-56E10318C0B4}"/>
              </a:ext>
            </a:extLst>
          </p:cNvPr>
          <p:cNvSpPr/>
          <p:nvPr/>
        </p:nvSpPr>
        <p:spPr>
          <a:xfrm>
            <a:off x="1753214" y="3903160"/>
            <a:ext cx="1272048" cy="452209"/>
          </a:xfrm>
          <a:prstGeom prst="roundRect">
            <a:avLst>
              <a:gd name="adj" fmla="val 2278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D1BE8F-C186-478C-8E46-BE59343E4607}"/>
              </a:ext>
            </a:extLst>
          </p:cNvPr>
          <p:cNvSpPr/>
          <p:nvPr/>
        </p:nvSpPr>
        <p:spPr>
          <a:xfrm>
            <a:off x="1686847" y="4949079"/>
            <a:ext cx="3091630" cy="452209"/>
          </a:xfrm>
          <a:prstGeom prst="roundRect">
            <a:avLst>
              <a:gd name="adj" fmla="val 2278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8C897BC-8E01-4F77-BC70-330CA4DD500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87D452-E17C-4351-8E59-10D0E6426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15" y="4819765"/>
            <a:ext cx="5029636" cy="64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7FEF0-E944-400D-A726-7EB4B94E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2" y="4222977"/>
            <a:ext cx="983066" cy="566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7738F-3923-4257-898F-C61C0EA3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36" y="3646906"/>
            <a:ext cx="7023201" cy="608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B257-0E77-4584-B3EF-49DFA8AE4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36" y="3282552"/>
            <a:ext cx="7023201" cy="56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4E402-2998-4D69-B076-09CC8707E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30" y="2744825"/>
            <a:ext cx="923624" cy="603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67AF2-4D96-4800-88A2-C1BE8031E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30" y="2157000"/>
            <a:ext cx="7055207" cy="635563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470FF5B-AE36-4303-8DAF-16D33C3A9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7867291" cy="2141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E027F-BA15-4093-8F4F-4506A9D08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53" y="2355087"/>
            <a:ext cx="7046063" cy="3507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03021A-B446-4EC5-A4E0-CCA1A206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0" y="1838605"/>
            <a:ext cx="7055207" cy="6447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5A81BDC7-8666-4B26-8F1C-123C3246FC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50" y="5464473"/>
            <a:ext cx="343221" cy="3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ย้อนยุค">
  <a:themeElements>
    <a:clrScheme name="ย้อนยุค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ย้อนยุค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ย้อนยุค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5123</TotalTime>
  <Words>1129</Words>
  <Application>Microsoft Office PowerPoint</Application>
  <PresentationFormat>นำเสนอทางหน้าจอ (4:3)</PresentationFormat>
  <Paragraphs>179</Paragraphs>
  <Slides>54</Slides>
  <Notes>4</Notes>
  <HiddenSlides>0</HiddenSlides>
  <MMClips>5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54</vt:i4>
      </vt:variant>
    </vt:vector>
  </HeadingPairs>
  <TitlesOfParts>
    <vt:vector size="64" baseType="lpstr">
      <vt:lpstr>_Layiji MaHaNiYom V 1.2</vt:lpstr>
      <vt:lpstr>5011_thE_Little_Uki_noworry</vt:lpstr>
      <vt:lpstr>AngsanaUPC</vt:lpstr>
      <vt:lpstr>Arial</vt:lpstr>
      <vt:lpstr>Calibri</vt:lpstr>
      <vt:lpstr>Calibri Light</vt:lpstr>
      <vt:lpstr>JasmineUPC</vt:lpstr>
      <vt:lpstr>Little_Star</vt:lpstr>
      <vt:lpstr>MinionPro-It</vt:lpstr>
      <vt:lpstr>ย้อนยุค</vt:lpstr>
      <vt:lpstr>I was playing tennis at 5 o’clock yesterday afternoon. But I played tennis yesterday afternoon.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At 4 o’clock she wasn’t at home. She was at the sports club.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ลัดดาภรณ์ มิ่งขวัญ</cp:lastModifiedBy>
  <cp:revision>302</cp:revision>
  <dcterms:created xsi:type="dcterms:W3CDTF">2014-07-30T05:12:03Z</dcterms:created>
  <dcterms:modified xsi:type="dcterms:W3CDTF">2024-08-29T15:16:37Z</dcterms:modified>
</cp:coreProperties>
</file>