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8" r:id="rId6"/>
    <p:sldId id="264" r:id="rId7"/>
    <p:sldId id="266" r:id="rId8"/>
    <p:sldId id="276" r:id="rId9"/>
    <p:sldId id="267" r:id="rId10"/>
    <p:sldId id="269" r:id="rId11"/>
    <p:sldId id="260" r:id="rId12"/>
    <p:sldId id="271" r:id="rId13"/>
    <p:sldId id="277" r:id="rId14"/>
    <p:sldId id="270" r:id="rId15"/>
    <p:sldId id="275" r:id="rId16"/>
    <p:sldId id="272" r:id="rId17"/>
    <p:sldId id="274" r:id="rId18"/>
    <p:sldId id="273" r:id="rId19"/>
  </p:sldIdLst>
  <p:sldSz cx="12192000" cy="6858000"/>
  <p:notesSz cx="6858000" cy="9144000"/>
  <p:embeddedFontLst>
    <p:embeddedFont>
      <p:font typeface="AngsanaUPC" panose="02020603050405020304" pitchFamily="18" charset="-34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H SarabunPSK" panose="020B0500040200020003" pitchFamily="34" charset="-34"/>
      <p:regular r:id="rId28"/>
      <p:bold r:id="rId29"/>
      <p:italic r:id="rId30"/>
      <p:boldItalic r:id="rId31"/>
    </p:embeddedFont>
    <p:embeddedFont>
      <p:font typeface="Trebuchet MS" panose="020B0603020202020204" pitchFamily="34" charset="0"/>
      <p:regular r:id="rId32"/>
      <p:bold r:id="rId33"/>
      <p:italic r:id="rId34"/>
      <p:boldItalic r:id="rId35"/>
    </p:embeddedFont>
    <p:embeddedFont>
      <p:font typeface="Wingdings 3" panose="05040102010807070707" pitchFamily="18" charset="2"/>
      <p:regular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: มุมตัดด้านทแยง 2">
            <a:extLst>
              <a:ext uri="{FF2B5EF4-FFF2-40B4-BE49-F238E27FC236}">
                <a16:creationId xmlns:a16="http://schemas.microsoft.com/office/drawing/2014/main" id="{54FDB976-9EC7-4CE5-0E9C-C9E065F65AB0}"/>
              </a:ext>
            </a:extLst>
          </p:cNvPr>
          <p:cNvSpPr/>
          <p:nvPr/>
        </p:nvSpPr>
        <p:spPr>
          <a:xfrm>
            <a:off x="3160294" y="365245"/>
            <a:ext cx="5871411" cy="879921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71FAC4C-7F63-2C71-D8B2-C5BA01ED6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105" y="498663"/>
            <a:ext cx="7766936" cy="1514324"/>
          </a:xfrm>
        </p:spPr>
        <p:txBody>
          <a:bodyPr/>
          <a:lstStyle/>
          <a:p>
            <a:r>
              <a:rPr lang="th-TH" sz="48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หลักการเขียนตัวเลขทางบัญชี 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endParaRPr lang="th-TH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4EA32504-8E7E-FBB5-D5BA-86A6D5A8305F}"/>
              </a:ext>
            </a:extLst>
          </p:cNvPr>
          <p:cNvSpPr txBox="1"/>
          <p:nvPr/>
        </p:nvSpPr>
        <p:spPr>
          <a:xfrm>
            <a:off x="2829924" y="1111747"/>
            <a:ext cx="5850192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</a:t>
            </a:r>
          </a:p>
          <a:p>
            <a:r>
              <a:rPr lang="th-TH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-  หลักการเขียนตัวเลขทางบัญชี</a:t>
            </a:r>
          </a:p>
          <a:p>
            <a:pPr>
              <a:spcBef>
                <a:spcPts val="600"/>
              </a:spcBef>
            </a:pPr>
            <a:r>
              <a:rPr lang="th-TH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ทักษะ/กระบวนการ </a:t>
            </a:r>
          </a:p>
          <a:p>
            <a:r>
              <a:rPr lang="th-TH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-  เขียนตัวเลขได้ถูกต้องตามหลักการบัญชี</a:t>
            </a:r>
          </a:p>
          <a:p>
            <a:pPr>
              <a:spcBef>
                <a:spcPts val="600"/>
              </a:spcBef>
            </a:pPr>
            <a:r>
              <a:rPr lang="th-TH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คุณลักษณะอันพึงประสงค์ </a:t>
            </a:r>
          </a:p>
          <a:p>
            <a:r>
              <a:rPr lang="th-TH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-  มีวินัย</a:t>
            </a:r>
          </a:p>
          <a:p>
            <a:r>
              <a:rPr lang="th-TH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-  ใฝ่เรียนรู้</a:t>
            </a:r>
          </a:p>
          <a:p>
            <a:pPr>
              <a:spcBef>
                <a:spcPts val="600"/>
              </a:spcBef>
            </a:pPr>
            <a:r>
              <a:rPr lang="th-TH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สมรรถนะสำคัญผู้เรียน </a:t>
            </a:r>
          </a:p>
          <a:p>
            <a:r>
              <a:rPr lang="th-TH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-  ความสามารถในการคิด</a:t>
            </a:r>
          </a:p>
          <a:p>
            <a:r>
              <a:rPr lang="th-TH" sz="48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-  ความสามรถในการใช้ทักษะชีวิต</a:t>
            </a:r>
          </a:p>
        </p:txBody>
      </p:sp>
    </p:spTree>
    <p:extLst>
      <p:ext uri="{BB962C8B-B14F-4D97-AF65-F5344CB8AC3E}">
        <p14:creationId xmlns:p14="http://schemas.microsoft.com/office/powerpoint/2010/main" val="1880379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ตัดด้านทแยง 3">
            <a:extLst>
              <a:ext uri="{FF2B5EF4-FFF2-40B4-BE49-F238E27FC236}">
                <a16:creationId xmlns:a16="http://schemas.microsoft.com/office/drawing/2014/main" id="{EB79D81C-BF4E-68C6-6E86-4A50E2890CC2}"/>
              </a:ext>
            </a:extLst>
          </p:cNvPr>
          <p:cNvSpPr/>
          <p:nvPr/>
        </p:nvSpPr>
        <p:spPr>
          <a:xfrm>
            <a:off x="2689601" y="638452"/>
            <a:ext cx="5302812" cy="681631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Oval 2"/>
          <p:cNvSpPr/>
          <p:nvPr/>
        </p:nvSpPr>
        <p:spPr>
          <a:xfrm>
            <a:off x="9810776" y="6000768"/>
            <a:ext cx="571504" cy="4286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12</a:t>
            </a:r>
            <a:endParaRPr lang="en-US" sz="16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2775" y="674624"/>
            <a:ext cx="8258204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หลักการเขียนตัวเลขทางบัญชี</a:t>
            </a:r>
          </a:p>
        </p:txBody>
      </p:sp>
      <p:sp>
        <p:nvSpPr>
          <p:cNvPr id="14" name="Content Placeholder 7"/>
          <p:cNvSpPr txBox="1">
            <a:spLocks/>
          </p:cNvSpPr>
          <p:nvPr/>
        </p:nvSpPr>
        <p:spPr>
          <a:xfrm>
            <a:off x="1938366" y="1517742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361950"/>
            <a:r>
              <a:rPr lang="th-TH" sz="3000" b="1" dirty="0">
                <a:latin typeface="AngsanaUPC" pitchFamily="18" charset="-34"/>
                <a:cs typeface="AngsanaUPC" pitchFamily="18" charset="-34"/>
              </a:rPr>
              <a:t>6. ห้ามเขียนตัวเลขย้ำจนเป็นสีเข้ม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6E09066-24B1-019C-761D-C354B4448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2089246"/>
            <a:ext cx="2882104" cy="256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1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970AC6E-1DD7-279F-8850-21D86B341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661" y="479258"/>
            <a:ext cx="8596668" cy="677779"/>
          </a:xfrm>
        </p:spPr>
        <p:txBody>
          <a:bodyPr>
            <a:normAutofit fontScale="90000"/>
          </a:bodyPr>
          <a:lstStyle/>
          <a:p>
            <a:pPr algn="ctr"/>
            <a:r>
              <a:rPr lang="th-TH" sz="53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ใบงานที่ 1.3 หลักการเขียนตัวเลข</a:t>
            </a:r>
            <a:br>
              <a:rPr lang="th-TH" b="1" dirty="0">
                <a:solidFill>
                  <a:schemeClr val="tx1"/>
                </a:solidFill>
              </a:rPr>
            </a:br>
            <a:r>
              <a:rPr lang="th-TH" b="1" dirty="0">
                <a:solidFill>
                  <a:schemeClr val="tx1"/>
                </a:solidFill>
              </a:rPr>
              <a:t> ข้อ 1</a:t>
            </a:r>
            <a:br>
              <a:rPr lang="th-TH" b="1" dirty="0">
                <a:solidFill>
                  <a:schemeClr val="tx1"/>
                </a:solidFill>
              </a:rPr>
            </a:br>
            <a:endParaRPr lang="th-T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การซูมสไลด์ 4">
                <a:extLst>
                  <a:ext uri="{FF2B5EF4-FFF2-40B4-BE49-F238E27FC236}">
                    <a16:creationId xmlns:a16="http://schemas.microsoft.com/office/drawing/2014/main" id="{AFE01D2C-D8B6-CACD-D238-73EDB5AC2A4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19064376"/>
                  </p:ext>
                </p:extLst>
              </p:nvPr>
            </p:nvGraphicFramePr>
            <p:xfrm>
              <a:off x="-4280138" y="7227971"/>
              <a:ext cx="3048000" cy="1714500"/>
            </p:xfrm>
            <a:graphic>
              <a:graphicData uri="http://schemas.microsoft.com/office/powerpoint/2016/slidezoom">
                <pslz:sldZm>
                  <pslz:sldZmObj sldId="260" cId="3744819076">
                    <pslz:zmPr id="{42EF0157-2FAF-4892-A876-AB3D48B533BA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การซูมสไลด์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FE01D2C-D8B6-CACD-D238-73EDB5AC2A4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280138" y="7227971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0946619C-57A5-9E14-2F03-FC2B24A9F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050" y="1299411"/>
            <a:ext cx="7814099" cy="4961021"/>
          </a:xfrm>
          <a:prstGeom prst="rect">
            <a:avLst/>
          </a:prstGeom>
        </p:spPr>
      </p:pic>
      <p:sp>
        <p:nvSpPr>
          <p:cNvPr id="11" name="ชื่อเรื่อง 1">
            <a:extLst>
              <a:ext uri="{FF2B5EF4-FFF2-40B4-BE49-F238E27FC236}">
                <a16:creationId xmlns:a16="http://schemas.microsoft.com/office/drawing/2014/main" id="{CEC9F1D7-DF08-FA4F-9D01-CFB3A38D2D0C}"/>
              </a:ext>
            </a:extLst>
          </p:cNvPr>
          <p:cNvSpPr txBox="1">
            <a:spLocks/>
          </p:cNvSpPr>
          <p:nvPr/>
        </p:nvSpPr>
        <p:spPr>
          <a:xfrm>
            <a:off x="172007" y="154806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th-TH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19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970AC6E-1DD7-279F-8850-21D86B341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เฉลยใบงานที่ 1.3 หลักการเขียนตัวเลข</a:t>
            </a:r>
            <a:b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1</a:t>
            </a:r>
            <a:b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การซูมสไลด์ 4">
                <a:extLst>
                  <a:ext uri="{FF2B5EF4-FFF2-40B4-BE49-F238E27FC236}">
                    <a16:creationId xmlns:a16="http://schemas.microsoft.com/office/drawing/2014/main" id="{AFE01D2C-D8B6-CACD-D238-73EDB5AC2A4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4280138" y="7227971"/>
              <a:ext cx="3048000" cy="1714500"/>
            </p:xfrm>
            <a:graphic>
              <a:graphicData uri="http://schemas.microsoft.com/office/powerpoint/2016/slidezoom">
                <pslz:sldZm>
                  <pslz:sldZmObj sldId="260" cId="3744819076">
                    <pslz:zmPr id="{42EF0157-2FAF-4892-A876-AB3D48B533BA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การซูมสไลด์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FE01D2C-D8B6-CACD-D238-73EDB5AC2A4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280138" y="7227971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9" name="ตัวแทนเนื้อหา 8">
            <a:extLst>
              <a:ext uri="{FF2B5EF4-FFF2-40B4-BE49-F238E27FC236}">
                <a16:creationId xmlns:a16="http://schemas.microsoft.com/office/drawing/2014/main" id="{1E31CFF3-B908-D4A1-5298-223858629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779715" y="1930400"/>
            <a:ext cx="7376318" cy="4728410"/>
          </a:xfrm>
        </p:spPr>
      </p:pic>
    </p:spTree>
    <p:extLst>
      <p:ext uri="{BB962C8B-B14F-4D97-AF65-F5344CB8AC3E}">
        <p14:creationId xmlns:p14="http://schemas.microsoft.com/office/powerpoint/2010/main" val="4088083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EB9F2B59-02AE-B3D8-F98F-FFF9560DCCC3}"/>
              </a:ext>
            </a:extLst>
          </p:cNvPr>
          <p:cNvSpPr/>
          <p:nvPr/>
        </p:nvSpPr>
        <p:spPr>
          <a:xfrm>
            <a:off x="3826042" y="701846"/>
            <a:ext cx="3344778" cy="746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6C2EEDAC-9017-22F1-DDBD-40DA9EDC640E}"/>
              </a:ext>
            </a:extLst>
          </p:cNvPr>
          <p:cNvSpPr txBox="1"/>
          <p:nvPr/>
        </p:nvSpPr>
        <p:spPr>
          <a:xfrm>
            <a:off x="4007678" y="701846"/>
            <a:ext cx="4264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แลกเปลี่ยนเรียนรู้</a:t>
            </a:r>
          </a:p>
        </p:txBody>
      </p:sp>
      <p:sp>
        <p:nvSpPr>
          <p:cNvPr id="5" name="ตัวแทนเนื้อหา 4">
            <a:extLst>
              <a:ext uri="{FF2B5EF4-FFF2-40B4-BE49-F238E27FC236}">
                <a16:creationId xmlns:a16="http://schemas.microsoft.com/office/drawing/2014/main" id="{9A3D6FCB-17F7-FD7F-9E97-3E4CEB3AB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027" y="1787610"/>
            <a:ext cx="9044183" cy="3880773"/>
          </a:xfrm>
        </p:spPr>
        <p:txBody>
          <a:bodyPr/>
          <a:lstStyle/>
          <a:p>
            <a:pPr marL="0" indent="0">
              <a:buNone/>
            </a:pPr>
            <a:r>
              <a:rPr lang="th-TH" dirty="0"/>
              <a:t>	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ในชีวิตประจำวัน  นักเรียนมีการเขียนตัวเลขทำอะไรบ้าง    และจากการเขียนนักเรียนเขียนตัวเลขได้ถูกต้องหรือไม่ 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ดาว: 5 แฉก 6">
            <a:extLst>
              <a:ext uri="{FF2B5EF4-FFF2-40B4-BE49-F238E27FC236}">
                <a16:creationId xmlns:a16="http://schemas.microsoft.com/office/drawing/2014/main" id="{6F318B5C-4ED2-6F2C-216F-3AA1DB1C6DE2}"/>
              </a:ext>
            </a:extLst>
          </p:cNvPr>
          <p:cNvSpPr/>
          <p:nvPr/>
        </p:nvSpPr>
        <p:spPr>
          <a:xfrm>
            <a:off x="7387389" y="930938"/>
            <a:ext cx="577516" cy="51735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9751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EB9F2B59-02AE-B3D8-F98F-FFF9560DCCC3}"/>
              </a:ext>
            </a:extLst>
          </p:cNvPr>
          <p:cNvSpPr/>
          <p:nvPr/>
        </p:nvSpPr>
        <p:spPr>
          <a:xfrm>
            <a:off x="3826042" y="701846"/>
            <a:ext cx="3344778" cy="746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6C2EEDAC-9017-22F1-DDBD-40DA9EDC640E}"/>
              </a:ext>
            </a:extLst>
          </p:cNvPr>
          <p:cNvSpPr txBox="1"/>
          <p:nvPr/>
        </p:nvSpPr>
        <p:spPr>
          <a:xfrm>
            <a:off x="4007678" y="701846"/>
            <a:ext cx="4264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สรุปความรู้</a:t>
            </a:r>
          </a:p>
        </p:txBody>
      </p:sp>
      <p:sp>
        <p:nvSpPr>
          <p:cNvPr id="5" name="ตัวแทนเนื้อหา 4">
            <a:extLst>
              <a:ext uri="{FF2B5EF4-FFF2-40B4-BE49-F238E27FC236}">
                <a16:creationId xmlns:a16="http://schemas.microsoft.com/office/drawing/2014/main" id="{9A3D6FCB-17F7-FD7F-9E97-3E4CEB3AB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027" y="1787610"/>
            <a:ext cx="9418298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ตัวเลขตั้งแต่ 3 หลักขึ้นไปให้ใส่เครื่องหมาย “ , ” เพื่อช่วยแบ่งจำนวนตัวเลข</a:t>
            </a:r>
          </a:p>
          <a:p>
            <a:pPr marL="0" indent="0">
              <a:buNone/>
            </a:pPr>
            <a:r>
              <a:rPr lang="th-TH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การเขียนตัวเลขหลายจำนวน  ต้องเขียนหลักให้ตรงกัน</a:t>
            </a:r>
          </a:p>
          <a:p>
            <a:pPr marL="0" indent="0">
              <a:buNone/>
            </a:pPr>
            <a:r>
              <a:rPr lang="th-TH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การเขียนตัวเลขทั้งจำนวนบาทและจำนวนสตางค์ ให้เขียนชิดด้านขวามือของช่อง</a:t>
            </a:r>
          </a:p>
          <a:p>
            <a:pPr marL="0" indent="0">
              <a:buNone/>
            </a:pPr>
            <a:r>
              <a:rPr lang="th-TH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จำนวนเงิน</a:t>
            </a:r>
          </a:p>
          <a:p>
            <a:pPr marL="0" indent="0">
              <a:buNone/>
            </a:pPr>
            <a:r>
              <a:rPr lang="th-TH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จำนวนสตางค์ถ้าไม่มีให้ใส่ “00” หรือใส่ “ - ” </a:t>
            </a:r>
          </a:p>
          <a:p>
            <a:pPr marL="0" indent="0">
              <a:buNone/>
            </a:pPr>
            <a:r>
              <a:rPr lang="th-TH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ถ้าเขียนตัวเลขผิดให้ใช้ปากกาขีดฆ่า</a:t>
            </a:r>
          </a:p>
          <a:p>
            <a:pPr marL="0" indent="0">
              <a:buNone/>
            </a:pPr>
            <a:r>
              <a:rPr lang="th-TH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ห้ามเขียนตัวเลขย้ำจนเป็นสีเข้ม</a:t>
            </a:r>
          </a:p>
          <a:p>
            <a:pPr marL="0" indent="0">
              <a:buNone/>
            </a:pPr>
            <a:endParaRPr lang="th-TH" sz="1800" b="1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  <a:p>
            <a:pPr marL="0" indent="0">
              <a:buNone/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ดาว: 5 แฉก 6">
            <a:extLst>
              <a:ext uri="{FF2B5EF4-FFF2-40B4-BE49-F238E27FC236}">
                <a16:creationId xmlns:a16="http://schemas.microsoft.com/office/drawing/2014/main" id="{6F318B5C-4ED2-6F2C-216F-3AA1DB1C6DE2}"/>
              </a:ext>
            </a:extLst>
          </p:cNvPr>
          <p:cNvSpPr/>
          <p:nvPr/>
        </p:nvSpPr>
        <p:spPr>
          <a:xfrm>
            <a:off x="7387389" y="930938"/>
            <a:ext cx="577516" cy="51735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5963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A3435E60-E10E-D431-0A61-1AA61437C533}"/>
              </a:ext>
            </a:extLst>
          </p:cNvPr>
          <p:cNvSpPr/>
          <p:nvPr/>
        </p:nvSpPr>
        <p:spPr>
          <a:xfrm>
            <a:off x="2899611" y="701846"/>
            <a:ext cx="5257800" cy="769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6C2EEDAC-9017-22F1-DDBD-40DA9EDC640E}"/>
              </a:ext>
            </a:extLst>
          </p:cNvPr>
          <p:cNvSpPr txBox="1"/>
          <p:nvPr/>
        </p:nvSpPr>
        <p:spPr>
          <a:xfrm>
            <a:off x="2918240" y="701846"/>
            <a:ext cx="61009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หลักการเขียนตัวเลขทางบัญชี 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1778544A-B2AA-96B2-B0E9-7665ABEC1CEA}"/>
              </a:ext>
            </a:extLst>
          </p:cNvPr>
          <p:cNvSpPr txBox="1"/>
          <p:nvPr/>
        </p:nvSpPr>
        <p:spPr>
          <a:xfrm>
            <a:off x="1600200" y="2928084"/>
            <a:ext cx="8506326" cy="1409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548640" algn="l"/>
                <a:tab pos="777240" algn="l"/>
                <a:tab pos="1005840" algn="l"/>
                <a:tab pos="1234440" algn="l"/>
              </a:tabLst>
            </a:pPr>
            <a:r>
              <a:rPr lang="th-TH" sz="4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นักเรียนใช้หลักการเขียนตัวเลขทางบัญชีไปใช้ในชีวิตประจำวันได้อย่างไร  </a:t>
            </a:r>
            <a:endParaRPr lang="en-US" sz="2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9" name="แผนผังลำดับงาน: เทปเจาะรู 8">
            <a:extLst>
              <a:ext uri="{FF2B5EF4-FFF2-40B4-BE49-F238E27FC236}">
                <a16:creationId xmlns:a16="http://schemas.microsoft.com/office/drawing/2014/main" id="{40A0A670-058F-60E9-1233-CB371241EDBC}"/>
              </a:ext>
            </a:extLst>
          </p:cNvPr>
          <p:cNvSpPr/>
          <p:nvPr/>
        </p:nvSpPr>
        <p:spPr>
          <a:xfrm>
            <a:off x="1130968" y="1876926"/>
            <a:ext cx="2755232" cy="76944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ศึกษาค้นคว้าเพิ่มเติม</a:t>
            </a:r>
          </a:p>
        </p:txBody>
      </p:sp>
    </p:spTree>
    <p:extLst>
      <p:ext uri="{BB962C8B-B14F-4D97-AF65-F5344CB8AC3E}">
        <p14:creationId xmlns:p14="http://schemas.microsoft.com/office/powerpoint/2010/main" val="1202149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970AC6E-1DD7-279F-8850-21D86B341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ใบงานที่ 1.3 หลักการเขียนตัวเลข</a:t>
            </a:r>
            <a:b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2</a:t>
            </a:r>
            <a:b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4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การซูมสไลด์ 4">
                <a:extLst>
                  <a:ext uri="{FF2B5EF4-FFF2-40B4-BE49-F238E27FC236}">
                    <a16:creationId xmlns:a16="http://schemas.microsoft.com/office/drawing/2014/main" id="{AFE01D2C-D8B6-CACD-D238-73EDB5AC2A4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4280138" y="7227971"/>
              <a:ext cx="3048000" cy="1714500"/>
            </p:xfrm>
            <a:graphic>
              <a:graphicData uri="http://schemas.microsoft.com/office/powerpoint/2016/slidezoom">
                <pslz:sldZm>
                  <pslz:sldZmObj sldId="260" cId="3744819076">
                    <pslz:zmPr id="{42EF0157-2FAF-4892-A876-AB3D48B533BA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การซูมสไลด์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FE01D2C-D8B6-CACD-D238-73EDB5AC2A4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280138" y="7227971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2" name="ตัวแทนเนื้อหา 7">
            <a:extLst>
              <a:ext uri="{FF2B5EF4-FFF2-40B4-BE49-F238E27FC236}">
                <a16:creationId xmlns:a16="http://schemas.microsoft.com/office/drawing/2014/main" id="{78105736-5297-0B76-6B8E-DBBF35F86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2015288"/>
            <a:ext cx="9692391" cy="3279275"/>
          </a:xfrm>
        </p:spPr>
      </p:pic>
    </p:spTree>
    <p:extLst>
      <p:ext uri="{BB962C8B-B14F-4D97-AF65-F5344CB8AC3E}">
        <p14:creationId xmlns:p14="http://schemas.microsoft.com/office/powerpoint/2010/main" val="2053881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970AC6E-1DD7-279F-8850-21D86B341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7076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เฉลยใบงานที่ 1.3 หลักการเขียนตัวเลข</a:t>
            </a:r>
            <a:b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ข้อ 2 เดือน มกราคม  </a:t>
            </a:r>
            <a:b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4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การซูมสไลด์ 4">
                <a:extLst>
                  <a:ext uri="{FF2B5EF4-FFF2-40B4-BE49-F238E27FC236}">
                    <a16:creationId xmlns:a16="http://schemas.microsoft.com/office/drawing/2014/main" id="{AFE01D2C-D8B6-CACD-D238-73EDB5AC2A4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4280138" y="7227971"/>
              <a:ext cx="3048000" cy="1714500"/>
            </p:xfrm>
            <a:graphic>
              <a:graphicData uri="http://schemas.microsoft.com/office/powerpoint/2016/slidezoom">
                <pslz:sldZm>
                  <pslz:sldZmObj sldId="260" cId="3744819076">
                    <pslz:zmPr id="{42EF0157-2FAF-4892-A876-AB3D48B533BA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การซูมสไลด์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FE01D2C-D8B6-CACD-D238-73EDB5AC2A4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280138" y="7227971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9" name="ตัวแทนเนื้อหา 8">
            <a:extLst>
              <a:ext uri="{FF2B5EF4-FFF2-40B4-BE49-F238E27FC236}">
                <a16:creationId xmlns:a16="http://schemas.microsoft.com/office/drawing/2014/main" id="{A85F85AF-F2E1-88C0-034D-3B413253A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062955" y="1707876"/>
            <a:ext cx="5471503" cy="5098051"/>
          </a:xfrm>
        </p:spPr>
      </p:pic>
    </p:spTree>
    <p:extLst>
      <p:ext uri="{BB962C8B-B14F-4D97-AF65-F5344CB8AC3E}">
        <p14:creationId xmlns:p14="http://schemas.microsoft.com/office/powerpoint/2010/main" val="117880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970AC6E-1DD7-279F-8850-21D86B341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03" y="164553"/>
            <a:ext cx="8596668" cy="1676400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เฉลยใบงานที่ 1.3 หลักการเขียนตัวเลข</a:t>
            </a:r>
            <a:b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ข้อ 2  เดือนกุมภาพันธ์</a:t>
            </a:r>
            <a:b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4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การซูมสไลด์ 4">
                <a:extLst>
                  <a:ext uri="{FF2B5EF4-FFF2-40B4-BE49-F238E27FC236}">
                    <a16:creationId xmlns:a16="http://schemas.microsoft.com/office/drawing/2014/main" id="{AFE01D2C-D8B6-CACD-D238-73EDB5AC2A4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4919768"/>
                  </p:ext>
                </p:extLst>
              </p:nvPr>
            </p:nvGraphicFramePr>
            <p:xfrm>
              <a:off x="-4352327" y="7288129"/>
              <a:ext cx="3048000" cy="1714500"/>
            </p:xfrm>
            <a:graphic>
              <a:graphicData uri="http://schemas.microsoft.com/office/powerpoint/2016/slidezoom">
                <pslz:sldZm>
                  <pslz:sldZmObj sldId="260" cId="3744819076">
                    <pslz:zmPr id="{42EF0157-2FAF-4892-A876-AB3D48B533BA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การซูมสไลด์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FE01D2C-D8B6-CACD-D238-73EDB5AC2A4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352327" y="7288129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8" name="ตัวแทนเนื้อหา 7">
            <a:extLst>
              <a:ext uri="{FF2B5EF4-FFF2-40B4-BE49-F238E27FC236}">
                <a16:creationId xmlns:a16="http://schemas.microsoft.com/office/drawing/2014/main" id="{8DD54AD7-384D-2D7B-D3BA-F833DA2B6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693998" y="1452429"/>
            <a:ext cx="5958087" cy="1976571"/>
          </a:xfr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BD5CF230-A2B8-B2BB-1DC3-BFCA985EF5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9455" y="3356810"/>
            <a:ext cx="5426844" cy="350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3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ตัดด้านทแยง 3">
            <a:extLst>
              <a:ext uri="{FF2B5EF4-FFF2-40B4-BE49-F238E27FC236}">
                <a16:creationId xmlns:a16="http://schemas.microsoft.com/office/drawing/2014/main" id="{B913DD40-AB8E-739F-7536-DFADEF0B7D18}"/>
              </a:ext>
            </a:extLst>
          </p:cNvPr>
          <p:cNvSpPr/>
          <p:nvPr/>
        </p:nvSpPr>
        <p:spPr>
          <a:xfrm>
            <a:off x="2069427" y="503710"/>
            <a:ext cx="5871411" cy="879921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57F6270-E35D-BA6E-628C-E0A9BFE91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4032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ทบทวนความรู้ในบทเรียนที่ผ่านมา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F7FE58B-A2B3-1909-B52E-D1D2ABEB8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692" y="1383632"/>
            <a:ext cx="8851675" cy="4759787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สินทรัพย์ </a:t>
            </a:r>
            <a:endParaRPr lang="en-US" sz="2800" b="1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หนี้สิน </a:t>
            </a:r>
            <a:endParaRPr lang="en-US" sz="2800" b="1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ส่วนของเจ้าของ (ทุน)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รายได้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ค่าใช้จ่าย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3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การบันทึกรายการ  จากเหตุการณ์ที่ก่อให้เกิดการเปลี่ยนแปลงประโยชน์ทางเศรษฐกิจที่มีมูลค่าเป็นตัวเงิน  เช่น การซื้อขายสินค้า  การจ่ายค่าน้ำค่าไฟ  </a:t>
            </a:r>
          </a:p>
        </p:txBody>
      </p:sp>
    </p:spTree>
    <p:extLst>
      <p:ext uri="{BB962C8B-B14F-4D97-AF65-F5344CB8AC3E}">
        <p14:creationId xmlns:p14="http://schemas.microsoft.com/office/powerpoint/2010/main" val="2593939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3B6393CD-3C2E-3C67-9454-D0B35763B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875" y="548981"/>
            <a:ext cx="5889246" cy="902286"/>
          </a:xfrm>
          <a:prstGeom prst="rect">
            <a:avLst/>
          </a:prstGeom>
        </p:spPr>
      </p:pic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0BB7E3F-AED5-35A8-DAD2-710090BDA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41" y="1968348"/>
            <a:ext cx="10360057" cy="2830922"/>
          </a:xfrm>
        </p:spPr>
        <p:txBody>
          <a:bodyPr>
            <a:normAutofit/>
          </a:bodyPr>
          <a:lstStyle/>
          <a:p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 การเขียนตัวเลขในทางบัญชี  ควรใช้ตัวเลขไทยหรือตัวเลขอารบ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ิก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 หากเราเขียนตัวเลขผิด  เราจะแก้ไขตัวเลขอย่างไร</a:t>
            </a: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 จำนวนเงิน  222.25  บาท  อ่านว่า  ...........................................</a:t>
            </a:r>
          </a:p>
          <a:p>
            <a:endParaRPr lang="th-TH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6C2EEDAC-9017-22F1-DDBD-40DA9EDC640E}"/>
              </a:ext>
            </a:extLst>
          </p:cNvPr>
          <p:cNvSpPr txBox="1"/>
          <p:nvPr/>
        </p:nvSpPr>
        <p:spPr>
          <a:xfrm>
            <a:off x="2942303" y="615798"/>
            <a:ext cx="61009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หลักการเขียนตัวเลขทางบัญชี </a:t>
            </a:r>
          </a:p>
        </p:txBody>
      </p:sp>
      <p:sp>
        <p:nvSpPr>
          <p:cNvPr id="2" name="ดาว: 5 แฉก 1">
            <a:extLst>
              <a:ext uri="{FF2B5EF4-FFF2-40B4-BE49-F238E27FC236}">
                <a16:creationId xmlns:a16="http://schemas.microsoft.com/office/drawing/2014/main" id="{5D55285C-94F0-DDE0-22EB-0C4251720A1A}"/>
              </a:ext>
            </a:extLst>
          </p:cNvPr>
          <p:cNvSpPr/>
          <p:nvPr/>
        </p:nvSpPr>
        <p:spPr>
          <a:xfrm>
            <a:off x="8131531" y="376710"/>
            <a:ext cx="618139" cy="46923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คำบรรยายภาพ: สี่เหลี่ยมมุมมน 6">
            <a:extLst>
              <a:ext uri="{FF2B5EF4-FFF2-40B4-BE49-F238E27FC236}">
                <a16:creationId xmlns:a16="http://schemas.microsoft.com/office/drawing/2014/main" id="{22341473-9422-D1B8-61CF-7F53D5553758}"/>
              </a:ext>
            </a:extLst>
          </p:cNvPr>
          <p:cNvSpPr/>
          <p:nvPr/>
        </p:nvSpPr>
        <p:spPr>
          <a:xfrm>
            <a:off x="842211" y="1552849"/>
            <a:ext cx="2100092" cy="83099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/>
              <a:t>คำถามชวนคิด</a:t>
            </a:r>
          </a:p>
        </p:txBody>
      </p:sp>
    </p:spTree>
    <p:extLst>
      <p:ext uri="{BB962C8B-B14F-4D97-AF65-F5344CB8AC3E}">
        <p14:creationId xmlns:p14="http://schemas.microsoft.com/office/powerpoint/2010/main" val="3054545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: มุมตัดด้านทแยง 6">
            <a:extLst>
              <a:ext uri="{FF2B5EF4-FFF2-40B4-BE49-F238E27FC236}">
                <a16:creationId xmlns:a16="http://schemas.microsoft.com/office/drawing/2014/main" id="{4A29BC4F-5C95-DAF7-50DD-74FF5A633682}"/>
              </a:ext>
            </a:extLst>
          </p:cNvPr>
          <p:cNvSpPr/>
          <p:nvPr/>
        </p:nvSpPr>
        <p:spPr>
          <a:xfrm>
            <a:off x="3043989" y="684185"/>
            <a:ext cx="3814011" cy="639289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565FAC8-4A75-C2B4-3A09-953529B28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แบบทดสอบก่อนเรียน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endParaRPr lang="th-TH" dirty="0"/>
          </a:p>
        </p:txBody>
      </p:sp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8E18CA0C-FC2F-598A-A07C-833B3FD07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3605" y="1457659"/>
            <a:ext cx="7781382" cy="4790741"/>
          </a:xfrm>
        </p:spPr>
      </p:pic>
    </p:spTree>
    <p:extLst>
      <p:ext uri="{BB962C8B-B14F-4D97-AF65-F5344CB8AC3E}">
        <p14:creationId xmlns:p14="http://schemas.microsoft.com/office/powerpoint/2010/main" val="284937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: มุมตัดด้านทแยง 7">
            <a:extLst>
              <a:ext uri="{FF2B5EF4-FFF2-40B4-BE49-F238E27FC236}">
                <a16:creationId xmlns:a16="http://schemas.microsoft.com/office/drawing/2014/main" id="{A15033AF-58E8-B764-E4C4-A6A9E4FB3264}"/>
              </a:ext>
            </a:extLst>
          </p:cNvPr>
          <p:cNvSpPr/>
          <p:nvPr/>
        </p:nvSpPr>
        <p:spPr>
          <a:xfrm>
            <a:off x="2189747" y="684184"/>
            <a:ext cx="5871411" cy="879921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21828" y="787486"/>
            <a:ext cx="5158067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หลักการเขียนตัวเลขทางบัญชี</a:t>
            </a: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1266795" y="1926573"/>
            <a:ext cx="9044047" cy="1758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361950"/>
            <a:r>
              <a:rPr lang="th-TH" sz="3000" b="1" dirty="0">
                <a:latin typeface="AngsanaUPC" pitchFamily="18" charset="-34"/>
                <a:cs typeface="AngsanaUPC" pitchFamily="18" charset="-34"/>
              </a:rPr>
              <a:t>    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หลักการเขียนตัวเลขทางบัญชี เป็นหลักสากลที่ใช้กันทั่วโลกเพื่อช่วยให้การเก็บข้อมูลมีความรวดเร็ว และไม่ผิดพลาด  </a:t>
            </a:r>
          </a:p>
        </p:txBody>
      </p:sp>
    </p:spTree>
    <p:extLst>
      <p:ext uri="{BB962C8B-B14F-4D97-AF65-F5344CB8AC3E}">
        <p14:creationId xmlns:p14="http://schemas.microsoft.com/office/powerpoint/2010/main" val="405560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ตัดด้านทแยง 3">
            <a:extLst>
              <a:ext uri="{FF2B5EF4-FFF2-40B4-BE49-F238E27FC236}">
                <a16:creationId xmlns:a16="http://schemas.microsoft.com/office/drawing/2014/main" id="{AF3AE722-3B58-FE2A-F92E-C684D73780A7}"/>
              </a:ext>
            </a:extLst>
          </p:cNvPr>
          <p:cNvSpPr/>
          <p:nvPr/>
        </p:nvSpPr>
        <p:spPr>
          <a:xfrm>
            <a:off x="3073034" y="558819"/>
            <a:ext cx="5361101" cy="874459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2596" y="703265"/>
            <a:ext cx="8258204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z="4800" b="1" dirty="0">
                <a:latin typeface="AngsanaUPC" pitchFamily="18" charset="-34"/>
                <a:cs typeface="AngsanaUPC" pitchFamily="18" charset="-34"/>
              </a:rPr>
              <a:t>             หลักการเขียนตัวเลขทางบัญชี</a:t>
            </a: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1143000" y="1658274"/>
            <a:ext cx="9239280" cy="54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361950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ตัวเลขตั้งแต่ 3 หลักขึ้นไปให้ใส่เครื่องหมาย “ , ” เพื่อช่วยแบ่งจำนวนตัวเลข 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7D46E951-D6BE-AA27-62D4-FECFDD7DD3B3}"/>
              </a:ext>
            </a:extLst>
          </p:cNvPr>
          <p:cNvSpPr txBox="1">
            <a:spLocks/>
          </p:cNvSpPr>
          <p:nvPr/>
        </p:nvSpPr>
        <p:spPr>
          <a:xfrm>
            <a:off x="1981200" y="4788575"/>
            <a:ext cx="8229600" cy="13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361950"/>
            <a:endParaRPr lang="th-TH" sz="3000" b="1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20994682-0A71-A0D2-77B0-014207FE6495}"/>
              </a:ext>
            </a:extLst>
          </p:cNvPr>
          <p:cNvSpPr txBox="1">
            <a:spLocks/>
          </p:cNvSpPr>
          <p:nvPr/>
        </p:nvSpPr>
        <p:spPr>
          <a:xfrm>
            <a:off x="1143000" y="2965934"/>
            <a:ext cx="8467288" cy="2562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361950"/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3,000.00  (อ่านว่า 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สามพันบาทถ้วน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pPr indent="361950"/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300,000.00  (อ่านว่า 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สามแสนบาทถ้วน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indent="361950"/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320,000.25  (อ่านว่า 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สามแสนสองหมื่นบาทยี่สิบห้าสตางค์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indent="361950"/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2,222.50  (อ่านว่า 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สองพันสองร้อยยี่สิบสองบาทห้าสิบสตางค์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810776" y="6000768"/>
            <a:ext cx="571504" cy="4286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12</a:t>
            </a:r>
            <a:endParaRPr lang="en-US" sz="16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1638784" y="1620085"/>
            <a:ext cx="8229600" cy="641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361950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 การเขียนตัวเลขหลายจำนวน  ต้องเขียนหลักให้ตรงกัน</a:t>
            </a:r>
          </a:p>
          <a:p>
            <a:pPr indent="361950"/>
            <a:endParaRPr lang="th-TH" sz="3000" b="1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7D46E951-D6BE-AA27-62D4-FECFDD7DD3B3}"/>
              </a:ext>
            </a:extLst>
          </p:cNvPr>
          <p:cNvSpPr txBox="1">
            <a:spLocks/>
          </p:cNvSpPr>
          <p:nvPr/>
        </p:nvSpPr>
        <p:spPr>
          <a:xfrm>
            <a:off x="1981200" y="4788575"/>
            <a:ext cx="8229600" cy="13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361950"/>
            <a:endParaRPr lang="th-TH" sz="3000" b="1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8" name="ตาราง 7">
            <a:extLst>
              <a:ext uri="{FF2B5EF4-FFF2-40B4-BE49-F238E27FC236}">
                <a16:creationId xmlns:a16="http://schemas.microsoft.com/office/drawing/2014/main" id="{9ED791CC-1D3C-B30F-28AB-D9B15FF9F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072699"/>
              </p:ext>
            </p:extLst>
          </p:nvPr>
        </p:nvGraphicFramePr>
        <p:xfrm>
          <a:off x="2983832" y="2337204"/>
          <a:ext cx="5737087" cy="40428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8035">
                  <a:extLst>
                    <a:ext uri="{9D8B030D-6E8A-4147-A177-3AD203B41FA5}">
                      <a16:colId xmlns:a16="http://schemas.microsoft.com/office/drawing/2014/main" val="4088772653"/>
                    </a:ext>
                  </a:extLst>
                </a:gridCol>
                <a:gridCol w="2209526">
                  <a:extLst>
                    <a:ext uri="{9D8B030D-6E8A-4147-A177-3AD203B41FA5}">
                      <a16:colId xmlns:a16="http://schemas.microsoft.com/office/drawing/2014/main" val="299327176"/>
                    </a:ext>
                  </a:extLst>
                </a:gridCol>
                <a:gridCol w="2209526">
                  <a:extLst>
                    <a:ext uri="{9D8B030D-6E8A-4147-A177-3AD203B41FA5}">
                      <a16:colId xmlns:a16="http://schemas.microsoft.com/office/drawing/2014/main" val="3246846147"/>
                    </a:ext>
                  </a:extLst>
                </a:gridCol>
              </a:tblGrid>
              <a:tr h="103214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สรุปยอดขายประจำเดือน</a:t>
                      </a:r>
                      <a:r>
                        <a:rPr lang="en-US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มกราคม - กุมภาพันธ์</a:t>
                      </a:r>
                      <a:r>
                        <a:rPr lang="en-US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2565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968821"/>
                  </a:ext>
                </a:extLst>
              </a:tr>
              <a:tr h="258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1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1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1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74126439"/>
                  </a:ext>
                </a:extLst>
              </a:tr>
              <a:tr h="5505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สัปดาห์ที่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มกราคม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กุมภาพันธ์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211628"/>
                  </a:ext>
                </a:extLst>
              </a:tr>
              <a:tr h="5505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807.97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149,999.99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9606501"/>
                  </a:ext>
                </a:extLst>
              </a:tr>
              <a:tr h="5505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2,800.12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205,009.00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597264"/>
                  </a:ext>
                </a:extLst>
              </a:tr>
              <a:tr h="5505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3,005.05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99.01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1720845"/>
                  </a:ext>
                </a:extLst>
              </a:tr>
              <a:tr h="5505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25,460</a:t>
                      </a:r>
                      <a:endParaRPr lang="en-US" sz="1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8,550,668.00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0435716"/>
                  </a:ext>
                </a:extLst>
              </a:tr>
            </a:tbl>
          </a:graphicData>
        </a:graphic>
      </p:graphicFrame>
      <p:sp>
        <p:nvSpPr>
          <p:cNvPr id="4" name="สี่เหลี่ยมผืนผ้า: มุมตัดด้านทแยง 3">
            <a:extLst>
              <a:ext uri="{FF2B5EF4-FFF2-40B4-BE49-F238E27FC236}">
                <a16:creationId xmlns:a16="http://schemas.microsoft.com/office/drawing/2014/main" id="{07EFBBDB-8FE4-A3D4-E6F8-D766698E765A}"/>
              </a:ext>
            </a:extLst>
          </p:cNvPr>
          <p:cNvSpPr/>
          <p:nvPr/>
        </p:nvSpPr>
        <p:spPr>
          <a:xfrm>
            <a:off x="3073034" y="558819"/>
            <a:ext cx="5361101" cy="874459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752AA1-A4AA-1067-CDD4-11395E192A7E}"/>
              </a:ext>
            </a:extLst>
          </p:cNvPr>
          <p:cNvSpPr txBox="1">
            <a:spLocks/>
          </p:cNvSpPr>
          <p:nvPr/>
        </p:nvSpPr>
        <p:spPr>
          <a:xfrm>
            <a:off x="1952596" y="703265"/>
            <a:ext cx="8258204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z="4800" b="1" dirty="0">
                <a:latin typeface="AngsanaUPC" pitchFamily="18" charset="-34"/>
                <a:cs typeface="AngsanaUPC" pitchFamily="18" charset="-34"/>
              </a:rPr>
              <a:t>             หลักการเขียนตัวเลขทางบัญชี</a:t>
            </a:r>
          </a:p>
        </p:txBody>
      </p:sp>
    </p:spTree>
    <p:extLst>
      <p:ext uri="{BB962C8B-B14F-4D97-AF65-F5344CB8AC3E}">
        <p14:creationId xmlns:p14="http://schemas.microsoft.com/office/powerpoint/2010/main" val="417527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ตัดด้านทแยง 3">
            <a:extLst>
              <a:ext uri="{FF2B5EF4-FFF2-40B4-BE49-F238E27FC236}">
                <a16:creationId xmlns:a16="http://schemas.microsoft.com/office/drawing/2014/main" id="{2CD65A03-452E-BDF1-B10F-7009F8C1451C}"/>
              </a:ext>
            </a:extLst>
          </p:cNvPr>
          <p:cNvSpPr/>
          <p:nvPr/>
        </p:nvSpPr>
        <p:spPr>
          <a:xfrm>
            <a:off x="2980348" y="581932"/>
            <a:ext cx="5361101" cy="651657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58813" y="644897"/>
            <a:ext cx="8258204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z="4000" b="1" dirty="0">
                <a:latin typeface="AngsanaUPC" pitchFamily="18" charset="-34"/>
                <a:cs typeface="AngsanaUPC" pitchFamily="18" charset="-34"/>
              </a:rPr>
              <a:t>หลักการเขียนตัวเลขทางบัญชี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76849" y="1309957"/>
            <a:ext cx="9159022" cy="313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361950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การเขียนตัวเลขทั้งจำนวนบาทและจำนวนสตางค์ ให้เขียนชิดด้านขวามือของช่องจำนวนเงิน</a:t>
            </a:r>
          </a:p>
          <a:p>
            <a:pPr indent="361950"/>
            <a:endParaRPr lang="th-TH" sz="1600" b="1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  <a:p>
            <a:pPr indent="361950"/>
            <a:endParaRPr lang="th-TH" sz="3000" b="1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  <a:p>
            <a:pPr indent="361950"/>
            <a:endParaRPr lang="th-TH" sz="3000" b="1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  <a:p>
            <a:pPr indent="361950"/>
            <a:endParaRPr lang="th-TH" sz="3000" b="1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  <a:p>
            <a:pPr indent="361950"/>
            <a:endParaRPr lang="th-TH" sz="3000" b="1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761747" y="2341219"/>
            <a:ext cx="8229600" cy="494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indent="361950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4. จำนวนสตางค์ถ้าไม่มีให้ใส่ “00” หรือใส่ “ - ” 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1952596" y="4775294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361950"/>
            <a:endParaRPr lang="th-TH" sz="3000" b="1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4" name="Content Placeholder 7"/>
          <p:cNvSpPr txBox="1">
            <a:spLocks/>
          </p:cNvSpPr>
          <p:nvPr/>
        </p:nvSpPr>
        <p:spPr>
          <a:xfrm>
            <a:off x="1952596" y="5357826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361950"/>
            <a:endParaRPr lang="th-TH" sz="3000" b="1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8" name="ตาราง 7">
            <a:extLst>
              <a:ext uri="{FF2B5EF4-FFF2-40B4-BE49-F238E27FC236}">
                <a16:creationId xmlns:a16="http://schemas.microsoft.com/office/drawing/2014/main" id="{690DF1D7-1AAC-211B-F4C2-326838B45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461150"/>
              </p:ext>
            </p:extLst>
          </p:nvPr>
        </p:nvGraphicFramePr>
        <p:xfrm>
          <a:off x="483945" y="3443165"/>
          <a:ext cx="4210949" cy="205057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895558">
                  <a:extLst>
                    <a:ext uri="{9D8B030D-6E8A-4147-A177-3AD203B41FA5}">
                      <a16:colId xmlns:a16="http://schemas.microsoft.com/office/drawing/2014/main" val="2357105331"/>
                    </a:ext>
                  </a:extLst>
                </a:gridCol>
                <a:gridCol w="1683042">
                  <a:extLst>
                    <a:ext uri="{9D8B030D-6E8A-4147-A177-3AD203B41FA5}">
                      <a16:colId xmlns:a16="http://schemas.microsoft.com/office/drawing/2014/main" val="2836355817"/>
                    </a:ext>
                  </a:extLst>
                </a:gridCol>
                <a:gridCol w="632349">
                  <a:extLst>
                    <a:ext uri="{9D8B030D-6E8A-4147-A177-3AD203B41FA5}">
                      <a16:colId xmlns:a16="http://schemas.microsoft.com/office/drawing/2014/main" val="852135745"/>
                    </a:ext>
                  </a:extLst>
                </a:gridCol>
              </a:tblGrid>
              <a:tr h="329489"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เดือน/สัปดาห์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ยอดขาย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332153"/>
                  </a:ext>
                </a:extLst>
              </a:tr>
              <a:tr h="32948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สตางค์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9827899"/>
                  </a:ext>
                </a:extLst>
              </a:tr>
              <a:tr h="329489"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มีนาคม/สัปดาห์ที่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20,500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9168865"/>
                  </a:ext>
                </a:extLst>
              </a:tr>
              <a:tr h="329489"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มีนาคม/สัปดาห์ที่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9,240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89016"/>
                  </a:ext>
                </a:extLst>
              </a:tr>
              <a:tr h="366307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มีนาคม/สัปดาห์ที่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20,000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2590045"/>
                  </a:ext>
                </a:extLst>
              </a:tr>
              <a:tr h="366307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มีนาคม/สัปดาห์ที่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55,250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149849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846C310D-B77D-0110-33FA-56AD1357E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588" y="2925095"/>
            <a:ext cx="362631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ตารางสรุปยอดขาย</a:t>
            </a:r>
            <a:r>
              <a:rPr lang="en-US" altLang="th-TH" sz="2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r>
              <a:rPr lang="th-TH" altLang="th-TH" sz="2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มีนาคม  2565   </a:t>
            </a:r>
            <a:endParaRPr lang="en-US" altLang="th-TH" sz="2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th-TH" sz="2800" dirty="0">
              <a:latin typeface="Arial" panose="020B0604020202020204" pitchFamily="34" charset="0"/>
            </a:endParaRPr>
          </a:p>
        </p:txBody>
      </p:sp>
      <p:graphicFrame>
        <p:nvGraphicFramePr>
          <p:cNvPr id="19" name="ตาราง 18">
            <a:extLst>
              <a:ext uri="{FF2B5EF4-FFF2-40B4-BE49-F238E27FC236}">
                <a16:creationId xmlns:a16="http://schemas.microsoft.com/office/drawing/2014/main" id="{9EA8E37D-08F2-59A2-4F69-03CDA0140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663649"/>
              </p:ext>
            </p:extLst>
          </p:nvPr>
        </p:nvGraphicFramePr>
        <p:xfrm>
          <a:off x="5388208" y="3439537"/>
          <a:ext cx="4537845" cy="210850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84681">
                  <a:extLst>
                    <a:ext uri="{9D8B030D-6E8A-4147-A177-3AD203B41FA5}">
                      <a16:colId xmlns:a16="http://schemas.microsoft.com/office/drawing/2014/main" val="2258558802"/>
                    </a:ext>
                  </a:extLst>
                </a:gridCol>
                <a:gridCol w="1661574">
                  <a:extLst>
                    <a:ext uri="{9D8B030D-6E8A-4147-A177-3AD203B41FA5}">
                      <a16:colId xmlns:a16="http://schemas.microsoft.com/office/drawing/2014/main" val="434962921"/>
                    </a:ext>
                  </a:extLst>
                </a:gridCol>
                <a:gridCol w="691590">
                  <a:extLst>
                    <a:ext uri="{9D8B030D-6E8A-4147-A177-3AD203B41FA5}">
                      <a16:colId xmlns:a16="http://schemas.microsoft.com/office/drawing/2014/main" val="417313098"/>
                    </a:ext>
                  </a:extLst>
                </a:gridCol>
              </a:tblGrid>
              <a:tr h="338798"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เดือน/สัปดาห์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ยอดขาย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154851"/>
                  </a:ext>
                </a:extLst>
              </a:tr>
              <a:tr h="33879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สตางค์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4115211"/>
                  </a:ext>
                </a:extLst>
              </a:tr>
              <a:tr h="338798"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มีนาคม/สัปดาห์ที่ 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20,500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8228760"/>
                  </a:ext>
                </a:extLst>
              </a:tr>
              <a:tr h="338798"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มีนาคม/สัปดาห์ที่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9,240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8584339"/>
                  </a:ext>
                </a:extLst>
              </a:tr>
              <a:tr h="376657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มีนาคม/สัปดาห์ที่ 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20,000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6906557"/>
                  </a:ext>
                </a:extLst>
              </a:tr>
              <a:tr h="376657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มีนาคม/สัปดาห์ที่ 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55,250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2123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99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ตัดด้านทแยง 3">
            <a:extLst>
              <a:ext uri="{FF2B5EF4-FFF2-40B4-BE49-F238E27FC236}">
                <a16:creationId xmlns:a16="http://schemas.microsoft.com/office/drawing/2014/main" id="{E18656B7-6030-D3ED-4891-5233BB58EA30}"/>
              </a:ext>
            </a:extLst>
          </p:cNvPr>
          <p:cNvSpPr/>
          <p:nvPr/>
        </p:nvSpPr>
        <p:spPr>
          <a:xfrm>
            <a:off x="2689601" y="638452"/>
            <a:ext cx="5302812" cy="681631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Oval 2"/>
          <p:cNvSpPr/>
          <p:nvPr/>
        </p:nvSpPr>
        <p:spPr>
          <a:xfrm>
            <a:off x="9810776" y="6000768"/>
            <a:ext cx="571504" cy="4286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12</a:t>
            </a:r>
            <a:endParaRPr lang="en-US" sz="16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1571" y="721708"/>
            <a:ext cx="7952723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z="4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หลักการเขียนตัวเลขทางบัญชี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1176537" y="1386825"/>
            <a:ext cx="7499176" cy="1635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361950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การแก้ไขตัวเลขที่เขียนผิด  </a:t>
            </a:r>
          </a:p>
          <a:p>
            <a:pPr marL="457200" indent="-457200">
              <a:buFontTx/>
              <a:buChar char="-"/>
            </a:pPr>
            <a:endParaRPr lang="th-TH" sz="3000" b="1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EB160217-4324-A0E1-03B2-97FED7E37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585" y="2392973"/>
            <a:ext cx="41044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FAED2BFB-612B-A428-18B1-A4227E60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356" y="2283019"/>
            <a:ext cx="184731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350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350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350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350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350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350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350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350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350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endParaRPr lang="en-US" altLang="th-TH" sz="600"/>
          </a:p>
          <a:p>
            <a:pPr defTabSz="914400"/>
            <a:br>
              <a:rPr lang="en-US" altLang="th-TH"/>
            </a:br>
            <a:endParaRPr lang="en-US" altLang="th-TH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F10D6E26-93C7-9518-F8CC-609D5A033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356" y="2557787"/>
            <a:ext cx="1847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th-TH" sz="2800"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th-TH" sz="2800">
              <a:latin typeface="Arial" panose="020B0604020202020204" pitchFamily="34" charset="0"/>
            </a:endParaRPr>
          </a:p>
        </p:txBody>
      </p: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C096E320-E4CD-A44E-BB5A-17AA22158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937" y="3825993"/>
            <a:ext cx="8090213" cy="2799738"/>
          </a:xfrm>
          <a:prstGeom prst="rect">
            <a:avLst/>
          </a:prstGeom>
        </p:spPr>
      </p:pic>
      <p:sp>
        <p:nvSpPr>
          <p:cNvPr id="29" name="Content Placeholder 7">
            <a:extLst>
              <a:ext uri="{FF2B5EF4-FFF2-40B4-BE49-F238E27FC236}">
                <a16:creationId xmlns:a16="http://schemas.microsoft.com/office/drawing/2014/main" id="{BD588D4D-B8C5-AAA8-6829-3A2C3C9A9954}"/>
              </a:ext>
            </a:extLst>
          </p:cNvPr>
          <p:cNvSpPr txBox="1">
            <a:spLocks/>
          </p:cNvSpPr>
          <p:nvPr/>
        </p:nvSpPr>
        <p:spPr>
          <a:xfrm>
            <a:off x="1263937" y="1992702"/>
            <a:ext cx="8749743" cy="1458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indent="361950"/>
            <a:r>
              <a:rPr lang="th-TH" sz="1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 ใช้ปากกาขีดฆ่า โดยใช้ไม้บรรทัดขีดเป็นเส้นตรงทับตัวเลขทั้งจำนวน            ในช่องบาท  และช่องสตางค์</a:t>
            </a:r>
          </a:p>
          <a:p>
            <a:r>
              <a:rPr lang="th-TH" sz="1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-  เขียนตัวเลขที่ถูกต้องด้านบนหรือด้านข้าง</a:t>
            </a:r>
          </a:p>
          <a:p>
            <a:r>
              <a:rPr lang="th-TH" sz="1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-  เซ็นชื่อกำกับตัวเลขที่แก้ไข</a:t>
            </a:r>
          </a:p>
          <a:p>
            <a:pPr marL="457200" indent="-457200">
              <a:buFontTx/>
              <a:buChar char="-"/>
            </a:pPr>
            <a:endParaRPr lang="th-TH" sz="3000" b="1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924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29" grpId="0"/>
    </p:bldLst>
  </p:timing>
</p:sld>
</file>

<file path=ppt/theme/theme1.xml><?xml version="1.0" encoding="utf-8"?>
<a:theme xmlns:a="http://schemas.openxmlformats.org/drawingml/2006/main" name="เหลี่ยมเพชร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1059</TotalTime>
  <Words>699</Words>
  <Application>Microsoft Office PowerPoint</Application>
  <PresentationFormat>แบบจอกว้าง</PresentationFormat>
  <Paragraphs>120</Paragraphs>
  <Slides>18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5" baseType="lpstr">
      <vt:lpstr>Calibri</vt:lpstr>
      <vt:lpstr>AngsanaUPC</vt:lpstr>
      <vt:lpstr>Wingdings 3</vt:lpstr>
      <vt:lpstr>Trebuchet MS</vt:lpstr>
      <vt:lpstr>Arial</vt:lpstr>
      <vt:lpstr>TH SarabunPSK</vt:lpstr>
      <vt:lpstr>เหลี่ยมเพชร</vt:lpstr>
      <vt:lpstr>หลักการเขียนตัวเลขทางบัญชี   </vt:lpstr>
      <vt:lpstr>ทบทวนความรู้ในบทเรียนที่ผ่านมา</vt:lpstr>
      <vt:lpstr>งานนำเสนอ PowerPoint</vt:lpstr>
      <vt:lpstr>แบบทดสอบก่อนเรียน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ใบงานที่ 1.3 หลักการเขียนตัวเลข  ข้อ 1 </vt:lpstr>
      <vt:lpstr>เฉลยใบงานที่ 1.3 หลักการเขียนตัวเลข  ข้อ 1 </vt:lpstr>
      <vt:lpstr>งานนำเสนอ PowerPoint</vt:lpstr>
      <vt:lpstr>งานนำเสนอ PowerPoint</vt:lpstr>
      <vt:lpstr>งานนำเสนอ PowerPoint</vt:lpstr>
      <vt:lpstr>   ใบงานที่ 1.3 หลักการเขียนตัวเลข  ข้อ 2 </vt:lpstr>
      <vt:lpstr>เฉลยใบงานที่ 1.3 หลักการเขียนตัวเลข  ข้อ 2 เดือน มกราคม   </vt:lpstr>
      <vt:lpstr>เฉลยใบงานที่ 1.3 หลักการเขียนตัวเลข  ข้อ 2  เดือนกุมภาพันธ์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หลักการเขียนตัวเลขทางบัญชี   </dc:title>
  <dc:creator>chaiwat</dc:creator>
  <cp:lastModifiedBy>User</cp:lastModifiedBy>
  <cp:revision>11</cp:revision>
  <cp:lastPrinted>2022-08-19T03:06:22Z</cp:lastPrinted>
  <dcterms:created xsi:type="dcterms:W3CDTF">2022-08-15T12:51:30Z</dcterms:created>
  <dcterms:modified xsi:type="dcterms:W3CDTF">2022-08-26T02:31:58Z</dcterms:modified>
</cp:coreProperties>
</file>