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855" r:id="rId2"/>
    <p:sldId id="854" r:id="rId3"/>
    <p:sldId id="613" r:id="rId4"/>
    <p:sldId id="685" r:id="rId5"/>
    <p:sldId id="703" r:id="rId6"/>
    <p:sldId id="704" r:id="rId7"/>
    <p:sldId id="716" r:id="rId8"/>
    <p:sldId id="717" r:id="rId9"/>
    <p:sldId id="705" r:id="rId10"/>
    <p:sldId id="706" r:id="rId11"/>
    <p:sldId id="707" r:id="rId12"/>
    <p:sldId id="708" r:id="rId13"/>
    <p:sldId id="709" r:id="rId14"/>
    <p:sldId id="710" r:id="rId15"/>
    <p:sldId id="711" r:id="rId16"/>
    <p:sldId id="712" r:id="rId17"/>
    <p:sldId id="713" r:id="rId18"/>
    <p:sldId id="714" r:id="rId19"/>
    <p:sldId id="715" r:id="rId20"/>
  </p:sldIdLst>
  <p:sldSz cx="9144000" cy="6858000" type="screen4x3"/>
  <p:notesSz cx="6858000" cy="9144000"/>
  <p:embeddedFontLst>
    <p:embeddedFont>
      <p:font typeface="AngsanaUPC" panose="02020603050405020304" pitchFamily="18" charset="-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H Sarabun New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1B0"/>
    <a:srgbClr val="CC0066"/>
    <a:srgbClr val="FFE7EF"/>
    <a:srgbClr val="FFFFCC"/>
    <a:srgbClr val="DCFFB9"/>
    <a:srgbClr val="CCECFF"/>
    <a:srgbClr val="FFCC66"/>
    <a:srgbClr val="FF993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82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4F18F-48E9-41D1-A79C-5EC6EBFA7713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4B0DF-9B6F-4559-8C39-76108122C0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244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11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16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17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18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19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3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23C-F581-4A76-8DAB-5C2FC96A7F61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38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5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6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7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8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9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10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608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6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677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437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704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114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975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85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96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31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E6CD-F6A9-4A10-BC1B-96E32A09E177}" type="datetimeFigureOut">
              <a:rPr lang="th-TH" smtClean="0"/>
              <a:t>27/10/66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4E67-9841-4A00-8673-BE49AC62ED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79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4_Clip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607;&#3637;&#3656;&#3605;&#3633;&#3657;&#3591;&#3649;&#3621;&#3632;&#3626;&#3616;&#3634;&#3614;&#3616;&#3641;&#3617;&#3636;&#3624;&#3634;&#3626;&#3605;&#3619;&#3660;&#3607;&#3637;&#3656;&#3617;&#3637;&#3612;&#3621;&#3605;&#3656;&#3629;&#3585;&#3634;&#3619;&#3614;&#3633;&#3602;&#3609;&#3634;&#3607;&#3623;&#3637;&#3611;&#3648;&#3629;&#3648;&#3594;&#3637;&#3618;.pptx" TargetMode="External"/><Relationship Id="rId3" Type="http://schemas.openxmlformats.org/officeDocument/2006/relationships/image" Target="../media/image2.png"/><Relationship Id="rId7" Type="http://schemas.openxmlformats.org/officeDocument/2006/relationships/hyperlink" Target="../../3_PowerPoint_&#3611;&#3619;&#3632;&#3585;&#3629;&#3610;&#3585;&#3634;&#3619;&#3626;&#3629;&#3609;" TargetMode="External"/><Relationship Id="rId12" Type="http://schemas.openxmlformats.org/officeDocument/2006/relationships/hyperlink" Target="../../8_&#3648;&#3626;&#3619;&#3636;&#3617;&#3626;&#3634;&#3619;&#3632;" TargetMode="External"/><Relationship Id="rId17" Type="http://schemas.openxmlformats.org/officeDocument/2006/relationships/hyperlink" Target="../&#3627;&#3609;&#3656;&#3623;&#3618;1/&#3627;&#3609;&#3656;&#3623;&#3618;1_&#3588;&#3623;&#3634;&#3617;&#3626;&#3635;&#3588;&#3633;&#3597;&#3586;&#3629;&#3591;&#3627;&#3621;&#3633;&#3585;&#3600;&#3634;&#3609;&#3607;&#3634;&#3591;&#3611;&#3619;&#3632;&#3623;&#3633;&#3605;&#3636;&#3624;&#3634;&#3626;&#3605;&#3619;&#3660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4/&#3627;&#3609;&#3656;&#3623;&#3618;4_&#3611;&#3619;&#3632;&#3623;&#3633;&#3605;&#3636;&#3649;&#3621;&#3632;&#3612;&#3621;&#3591;&#3634;&#3609;&#3586;&#3629;&#3591;&#3610;&#3640;&#3588;&#3588;&#3621;&#3626;&#3635;&#3588;&#3633;&#3597;&#3651;&#3609;&#3585;&#3634;&#3619;&#3626;&#3619;&#3657;&#3634;&#3591;&#3626;&#3619;&#3619;&#3588;&#3660;&#3594;&#3634;&#3605;&#3636;&#3652;&#3607;&#3618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1" Type="http://schemas.openxmlformats.org/officeDocument/2006/relationships/hyperlink" Target="../../7_&#3585;&#3634;&#3619;&#3623;&#3633;&#3604;&#3649;&#3621;&#3632;&#3611;&#3619;&#3632;&#3648;&#3617;&#3636;&#3609;&#3612;&#3621;" TargetMode="External"/><Relationship Id="rId5" Type="http://schemas.openxmlformats.org/officeDocument/2006/relationships/hyperlink" Target="../../1_&#3627;&#3621;&#3633;&#3585;&#3626;&#3641;&#3605;&#3619;&#3623;&#3636;&#3594;&#3634;&#3611;&#3619;&#3632;&#3623;&#3633;&#3605;&#3636;&#3624;&#3634;&#3626;&#3605;&#3619;&#3660;" TargetMode="External"/><Relationship Id="rId15" Type="http://schemas.openxmlformats.org/officeDocument/2006/relationships/hyperlink" Target="../&#3627;&#3609;&#3656;&#3623;&#3618;3/&#3627;&#3609;&#3656;&#3623;&#3618;3_&#3614;&#3633;&#3602;&#3609;&#3634;&#3585;&#3634;&#3619;&#3586;&#3629;&#3591;&#3629;&#3634;&#3603;&#3634;&#3592;&#3633;&#3585;&#3619;&#3608;&#3609;&#3610;&#3640;&#3619;&#3637;.pptx" TargetMode="External"/><Relationship Id="rId10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9" Type="http://schemas.openxmlformats.org/officeDocument/2006/relationships/hyperlink" Target="../&#3627;&#3609;&#3656;&#3623;&#3618;6/&#3627;&#3609;&#3656;&#3623;&#3618;6_&#3649;&#3627;&#3621;&#3656;&#3591;&#3629;&#3634;&#3619;&#3618;&#3608;&#3619;&#3619;&#3617;&#3651;&#3609;&#3607;&#3623;&#3637;&#3611;&#3648;&#3629;&#3648;&#3594;&#3637;&#3618;.pptx" TargetMode="External"/><Relationship Id="rId4" Type="http://schemas.openxmlformats.org/officeDocument/2006/relationships/image" Target="../media/image3.png"/><Relationship Id="rId9" Type="http://schemas.openxmlformats.org/officeDocument/2006/relationships/hyperlink" Target="../../5_&#3651;&#3610;&#3591;&#3634;&#3609;_&#3648;&#3593;&#3621;&#3618;" TargetMode="External"/><Relationship Id="rId14" Type="http://schemas.openxmlformats.org/officeDocument/2006/relationships/hyperlink" Target="../&#3627;&#3609;&#3656;&#3623;&#3618;2/&#3627;&#3609;&#3656;&#3623;&#3618;2_&#3614;&#3633;&#3602;&#3609;&#3634;&#3585;&#3634;&#3619;&#3586;&#3629;&#3591;&#3629;&#3634;&#3603;&#3634;&#3592;&#3633;&#3585;&#3619;&#3629;&#3618;&#3640;&#3608;&#3618;&#3634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/>
          <a:stretch/>
        </p:blipFill>
        <p:spPr bwMode="auto">
          <a:xfrm>
            <a:off x="2400759" y="2000796"/>
            <a:ext cx="6523037" cy="3998135"/>
          </a:xfrm>
          <a:prstGeom prst="roundRect">
            <a:avLst>
              <a:gd name="adj" fmla="val 40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72865"/>
            <a:chOff x="-252538" y="0"/>
            <a:chExt cx="9396538" cy="1272865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72865"/>
              <a:chOff x="0" y="0"/>
              <a:chExt cx="9144000" cy="1272865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6540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 ๒</a:t>
                </a:r>
                <a:endParaRPr lang="en-US" sz="24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algn="r"/>
                <a:r>
                  <a:rPr lang="th-TH" sz="4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ประวัติศาสตร์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02953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algn="r"/>
                <a:r>
                  <a:rPr lang="th-TH" sz="1800" b="1" dirty="0">
                    <a:solidFill>
                      <a:srgbClr val="0070C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กลุ่มสาระการเรียนรู้สังคมศึกษา ศาสนา และวัฒนธรรม</a:t>
                </a: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44824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203823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563863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923903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283943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643983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005064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00796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หลักสูตรวิชาประวัติศาสตร์</a:t>
            </a:r>
          </a:p>
        </p:txBody>
      </p:sp>
      <p:sp>
        <p:nvSpPr>
          <p:cNvPr id="74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3687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40212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081782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443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8061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417160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54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365104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24">
            <a:hlinkClick r:id="rId12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453164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56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725144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489168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58" name="สี่เหลี่ยมผืนผ้า 28"/>
          <p:cNvSpPr/>
          <p:nvPr/>
        </p:nvSpPr>
        <p:spPr>
          <a:xfrm>
            <a:off x="-1" y="1335490"/>
            <a:ext cx="1123379" cy="298587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2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2722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91" name="สี่เหลี่ยมผืนผ้า 31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416056" y="1335490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92" name="สี่เหลี่ยมผืนผ้า 32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59056" y="133549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93" name="สี่เหลี่ยมผืนผ้า 33"/>
          <p:cNvSpPr/>
          <p:nvPr/>
        </p:nvSpPr>
        <p:spPr>
          <a:xfrm>
            <a:off x="8003618" y="1338128"/>
            <a:ext cx="1140381" cy="29067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4" name="สี่เหลี่ยมผืนผ้า 29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129264" y="133549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95" name="สี่เหลี่ยมผืนผ้า 31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712302" y="1338128"/>
            <a:ext cx="1143000" cy="29067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97" name="สี่เหลี่ยมผืนผ้า 32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855302" y="1338128"/>
            <a:ext cx="1148316" cy="29067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</p:spTree>
    <p:extLst>
      <p:ext uri="{BB962C8B-B14F-4D97-AF65-F5344CB8AC3E}">
        <p14:creationId xmlns:p14="http://schemas.microsoft.com/office/powerpoint/2010/main" val="87929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9592" y="1427751"/>
            <a:ext cx="7313376" cy="5177729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3440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พัฒนาการด้านสังคม</a:t>
            </a:r>
          </a:p>
        </p:txBody>
      </p:sp>
      <p:sp>
        <p:nvSpPr>
          <p:cNvPr id="21" name="Rectangle 2"/>
          <p:cNvSpPr/>
          <p:nvPr/>
        </p:nvSpPr>
        <p:spPr>
          <a:xfrm>
            <a:off x="2839304" y="1504895"/>
            <a:ext cx="3433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องค์ประกอบของโครงสร้างทางสังคมสมัยธนบุรี</a:t>
            </a:r>
          </a:p>
        </p:txBody>
      </p:sp>
      <p:sp>
        <p:nvSpPr>
          <p:cNvPr id="24" name="Rounded Rectangle 7"/>
          <p:cNvSpPr/>
          <p:nvPr/>
        </p:nvSpPr>
        <p:spPr>
          <a:xfrm>
            <a:off x="1117994" y="2034764"/>
            <a:ext cx="3206542" cy="1211700"/>
          </a:xfrm>
          <a:prstGeom prst="roundRect">
            <a:avLst>
              <a:gd name="adj" fmla="val 0"/>
            </a:avLst>
          </a:prstGeom>
          <a:solidFill>
            <a:srgbClr val="D5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พระมหากษัตริย์</a:t>
            </a:r>
          </a:p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ทรงเป็นพระประมุขของราชอาณาจักรมีพระราชอำนาจสูงสุด มีสถานะเป็นสมมติเทพและธรรมราชาเช่นเดียวกับสมัยอยุธยา</a:t>
            </a:r>
          </a:p>
        </p:txBody>
      </p:sp>
      <p:sp>
        <p:nvSpPr>
          <p:cNvPr id="25" name="Rounded Rectangle 14"/>
          <p:cNvSpPr/>
          <p:nvPr/>
        </p:nvSpPr>
        <p:spPr>
          <a:xfrm>
            <a:off x="4828592" y="2048412"/>
            <a:ext cx="3213956" cy="1178211"/>
          </a:xfrm>
          <a:prstGeom prst="roundRect">
            <a:avLst>
              <a:gd name="adj" fmla="val 0"/>
            </a:avLst>
          </a:prstGeom>
          <a:solidFill>
            <a:srgbClr val="D5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พระบรมวงศานุวงศ์</a:t>
            </a:r>
          </a:p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พระญาติใหญ่น้อยของพระมหากษัตริย์ เรียกว่า เจ้านาย มีศักดินาแตกต่างกันออกไป</a:t>
            </a:r>
          </a:p>
        </p:txBody>
      </p:sp>
      <p:sp>
        <p:nvSpPr>
          <p:cNvPr id="26" name="Rounded Rectangle 16"/>
          <p:cNvSpPr/>
          <p:nvPr/>
        </p:nvSpPr>
        <p:spPr>
          <a:xfrm>
            <a:off x="4828593" y="3246464"/>
            <a:ext cx="3213956" cy="1060280"/>
          </a:xfrm>
          <a:prstGeom prst="roundRect">
            <a:avLst>
              <a:gd name="adj" fmla="val 0"/>
            </a:avLst>
          </a:prstGeom>
          <a:solidFill>
            <a:srgbClr val="D5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ขุนนาง</a:t>
            </a:r>
          </a:p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บุคคลที่รับราชการแผ่นดิน มีทั้งศักดินา ยศ       ราชทินนาม และตำแหน่ง</a:t>
            </a:r>
          </a:p>
        </p:txBody>
      </p:sp>
      <p:sp>
        <p:nvSpPr>
          <p:cNvPr id="27" name="Rounded Rectangle 28"/>
          <p:cNvSpPr/>
          <p:nvPr/>
        </p:nvSpPr>
        <p:spPr>
          <a:xfrm>
            <a:off x="4828592" y="4337808"/>
            <a:ext cx="3213957" cy="1008112"/>
          </a:xfrm>
          <a:prstGeom prst="roundRect">
            <a:avLst>
              <a:gd name="adj" fmla="val 0"/>
            </a:avLst>
          </a:prstGeom>
          <a:solidFill>
            <a:srgbClr val="D5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ไพร่</a:t>
            </a:r>
          </a:p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ราษฎรที่ต้องถูกเกณฑ์แรงงานให้กับราชการทั้งในยามปกติและยามสงคราม ต้องสังกัดมูลนาย</a:t>
            </a:r>
          </a:p>
        </p:txBody>
      </p:sp>
      <p:sp>
        <p:nvSpPr>
          <p:cNvPr id="28" name="Rounded Rectangle 66"/>
          <p:cNvSpPr/>
          <p:nvPr/>
        </p:nvSpPr>
        <p:spPr>
          <a:xfrm>
            <a:off x="4834053" y="5371553"/>
            <a:ext cx="3208495" cy="1181506"/>
          </a:xfrm>
          <a:prstGeom prst="roundRect">
            <a:avLst>
              <a:gd name="adj" fmla="val 0"/>
            </a:avLst>
          </a:prstGeom>
          <a:solidFill>
            <a:srgbClr val="D5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ทาส</a:t>
            </a:r>
          </a:p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ชนชั้นต่ำที่สุดในสังคม ไม่มีกรรมสิทธิ์ในแรงงานและชีวิตตนเอง ต้องตกเป็นของนายจนกว่าจะ     ได้ไถ่ตัว</a:t>
            </a:r>
          </a:p>
        </p:txBody>
      </p:sp>
      <p:sp>
        <p:nvSpPr>
          <p:cNvPr id="29" name="Rounded Rectangle 66"/>
          <p:cNvSpPr/>
          <p:nvPr/>
        </p:nvSpPr>
        <p:spPr>
          <a:xfrm>
            <a:off x="1116039" y="4077072"/>
            <a:ext cx="3208497" cy="10081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พระภิกษุสงฆ์</a:t>
            </a:r>
          </a:p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เป็นบุคคลที่สืบทอดพระพุทธศาสนา ได้รับการ</a:t>
            </a:r>
          </a:p>
          <a:p>
            <a:r>
              <a:rPr lang="th-TH" sz="1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ยกย่อง และศรัทธาจากบุคคลทุกชนชั้น</a:t>
            </a:r>
          </a:p>
        </p:txBody>
      </p:sp>
      <p:pic>
        <p:nvPicPr>
          <p:cNvPr id="15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9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4103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พัฒนาการด้านความสัมพันธ์ระหว่างประเทศ</a:t>
            </a:r>
          </a:p>
        </p:txBody>
      </p:sp>
      <p:sp>
        <p:nvSpPr>
          <p:cNvPr id="15" name="Rectangle 33"/>
          <p:cNvSpPr/>
          <p:nvPr/>
        </p:nvSpPr>
        <p:spPr>
          <a:xfrm>
            <a:off x="452842" y="2053080"/>
            <a:ext cx="8203097" cy="3176120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32"/>
          <p:cNvSpPr/>
          <p:nvPr/>
        </p:nvSpPr>
        <p:spPr>
          <a:xfrm>
            <a:off x="452842" y="1591415"/>
            <a:ext cx="8203097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452847" y="1591415"/>
            <a:ext cx="217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ความสัมพันธ์กับล้านนา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ectangle 31"/>
          <p:cNvSpPr/>
          <p:nvPr/>
        </p:nvSpPr>
        <p:spPr>
          <a:xfrm>
            <a:off x="601550" y="2150854"/>
            <a:ext cx="7905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เป็นการเผชิญหน้าทางทหารและการขยายอำนาจ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พ.ศ. ๒๓๑๓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๒๓๑๔  สมเด็จพระเจ้าตากสินมหาราช ทรงส่งกองทัพไปตีเมืองเชียงใหม่ แต่ไม่สำเร็จ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พ.ศ. ๒๓๑๗  สมเด็จพระเจ้าตากสินมหาราช ทรงส่งกองทัพไปตีเชียงใหม่ครั้งที่ ๒ ได้สำเร็จ และทรงให้เจ้านายล้านนาเป็นผู้ปกครองล้านนากันเอง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พ.ศ. ๒๓๑๙ พม่ายกทัพมาตีเชียงใหม่ เจ้าพระยา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สุร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สีห์ได้คุมทัพหัวเมืองเหนือ ยกไปตีเชียงใหม่คืนได้สำเร็จ</a:t>
            </a:r>
          </a:p>
        </p:txBody>
      </p:sp>
      <p:pic>
        <p:nvPicPr>
          <p:cNvPr id="12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60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452842" y="2053080"/>
            <a:ext cx="8203097" cy="3176120"/>
          </a:xfrm>
          <a:prstGeom prst="rect">
            <a:avLst/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452842" y="1591415"/>
            <a:ext cx="8203097" cy="46166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452847" y="1591415"/>
            <a:ext cx="217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ความสัมพันธ์กับพม่า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1550" y="2150854"/>
            <a:ext cx="7905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ส่วนใหญ่จะเป็นการเผชิญหน้าทางทหาร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สมัยธนบุรี พม่าพยายามโจมตีไทยต่อโดยมีการทำสงครามต่อกันถึง ๑๐ ครั้ง ครั้งสำคัญเช่น</a:t>
            </a:r>
          </a:p>
        </p:txBody>
      </p:sp>
      <p:grpSp>
        <p:nvGrpSpPr>
          <p:cNvPr id="2" name="กลุ่ม 1"/>
          <p:cNvGrpSpPr/>
          <p:nvPr/>
        </p:nvGrpSpPr>
        <p:grpSpPr>
          <a:xfrm>
            <a:off x="2568512" y="3098392"/>
            <a:ext cx="3947705" cy="1784416"/>
            <a:chOff x="2568512" y="3098392"/>
            <a:chExt cx="3947705" cy="1784416"/>
          </a:xfrm>
        </p:grpSpPr>
        <p:sp>
          <p:nvSpPr>
            <p:cNvPr id="12" name="Rectangle 2"/>
            <p:cNvSpPr/>
            <p:nvPr/>
          </p:nvSpPr>
          <p:spPr>
            <a:xfrm>
              <a:off x="2568513" y="3098392"/>
              <a:ext cx="3947704" cy="40072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3"/>
            <p:cNvSpPr/>
            <p:nvPr/>
          </p:nvSpPr>
          <p:spPr>
            <a:xfrm>
              <a:off x="2843808" y="3125688"/>
              <a:ext cx="33969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5425" indent="-225425">
                <a:spcBef>
                  <a:spcPts val="0"/>
                </a:spcBef>
                <a:buClr>
                  <a:schemeClr val="accent6">
                    <a:lumMod val="75000"/>
                  </a:schemeClr>
                </a:buClr>
              </a:pP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ศึกค่ายโพธิ์สามต้น 	พ</a:t>
              </a:r>
              <a:r>
                <a:rPr lang="en-US" sz="1800" b="1" dirty="0"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ศ</a:t>
              </a:r>
              <a:r>
                <a:rPr lang="en-US" sz="1800" b="1" dirty="0"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 ๒๓๑๐ </a:t>
              </a:r>
            </a:p>
          </p:txBody>
        </p:sp>
        <p:sp>
          <p:nvSpPr>
            <p:cNvPr id="14" name="Rectangle 17"/>
            <p:cNvSpPr/>
            <p:nvPr/>
          </p:nvSpPr>
          <p:spPr>
            <a:xfrm>
              <a:off x="2568513" y="3560694"/>
              <a:ext cx="3947704" cy="40072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8"/>
            <p:cNvSpPr/>
            <p:nvPr/>
          </p:nvSpPr>
          <p:spPr>
            <a:xfrm>
              <a:off x="2843808" y="3587990"/>
              <a:ext cx="33969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5425" indent="-225425">
                <a:spcBef>
                  <a:spcPts val="0"/>
                </a:spcBef>
                <a:buClr>
                  <a:schemeClr val="accent6">
                    <a:lumMod val="75000"/>
                  </a:schemeClr>
                </a:buClr>
              </a:pP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ศึกเชียงใหม่ (ครั้งที่ ๒) 	พ</a:t>
              </a:r>
              <a:r>
                <a:rPr lang="en-US" sz="1800" b="1" dirty="0"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ศ</a:t>
              </a:r>
              <a:r>
                <a:rPr lang="en-US" sz="1800" b="1" dirty="0"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 ๒๓๑๗ </a:t>
              </a:r>
            </a:p>
          </p:txBody>
        </p:sp>
        <p:sp>
          <p:nvSpPr>
            <p:cNvPr id="19" name="Rectangle 19"/>
            <p:cNvSpPr/>
            <p:nvPr/>
          </p:nvSpPr>
          <p:spPr>
            <a:xfrm>
              <a:off x="2568512" y="4019780"/>
              <a:ext cx="3947704" cy="40072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Rectangle 20"/>
            <p:cNvSpPr/>
            <p:nvPr/>
          </p:nvSpPr>
          <p:spPr>
            <a:xfrm>
              <a:off x="2843808" y="4047076"/>
              <a:ext cx="33969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5425" indent="-225425">
                <a:spcBef>
                  <a:spcPts val="0"/>
                </a:spcBef>
                <a:buClr>
                  <a:schemeClr val="accent6">
                    <a:lumMod val="75000"/>
                  </a:schemeClr>
                </a:buClr>
              </a:pP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ศึกบางแก้ว เมืองราชบุรี 	พ</a:t>
              </a:r>
              <a:r>
                <a:rPr lang="en-US" sz="1800" b="1" dirty="0"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ศ</a:t>
              </a:r>
              <a:r>
                <a:rPr lang="en-US" sz="1800" b="1" dirty="0"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 ๒๓๑๗</a:t>
              </a:r>
            </a:p>
          </p:txBody>
        </p:sp>
        <p:sp>
          <p:nvSpPr>
            <p:cNvPr id="21" name="Rectangle 21"/>
            <p:cNvSpPr/>
            <p:nvPr/>
          </p:nvSpPr>
          <p:spPr>
            <a:xfrm>
              <a:off x="2568512" y="4482082"/>
              <a:ext cx="3947704" cy="40072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3"/>
            <p:cNvSpPr/>
            <p:nvPr/>
          </p:nvSpPr>
          <p:spPr>
            <a:xfrm>
              <a:off x="2843809" y="4509378"/>
              <a:ext cx="33969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5425" indent="-225425">
                <a:spcBef>
                  <a:spcPts val="0"/>
                </a:spcBef>
                <a:buClr>
                  <a:schemeClr val="accent6">
                    <a:lumMod val="75000"/>
                  </a:schemeClr>
                </a:buClr>
              </a:pPr>
              <a:r>
                <a:rPr lang="th-TH" sz="1800" b="1" dirty="0" err="1">
                  <a:latin typeface="TH Sarabun New" pitchFamily="34" charset="-34"/>
                  <a:cs typeface="TH Sarabun New" pitchFamily="34" charset="-34"/>
                </a:rPr>
                <a:t>ศึกอะแซห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วุ่นกี้ 	พ</a:t>
              </a:r>
              <a:r>
                <a:rPr lang="en-US" sz="1800" b="1" dirty="0"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ศ</a:t>
              </a:r>
              <a:r>
                <a:rPr lang="en-US" sz="1800" b="1" dirty="0">
                  <a:latin typeface="TH Sarabun New" pitchFamily="34" charset="-34"/>
                  <a:cs typeface="TH Sarabun New" pitchFamily="34" charset="-34"/>
                </a:rPr>
                <a:t>.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 ๒๓๑๘ </a:t>
              </a:r>
              <a:r>
                <a:rPr lang="en-US" sz="1800" b="1" dirty="0">
                  <a:latin typeface="TH Sarabun New" pitchFamily="34" charset="-34"/>
                  <a:cs typeface="TH Sarabun New" pitchFamily="34" charset="-34"/>
                </a:rPr>
                <a:t>-</a:t>
              </a:r>
              <a:r>
                <a:rPr lang="th-TH" sz="1800" b="1" dirty="0">
                  <a:latin typeface="TH Sarabun New" pitchFamily="34" charset="-34"/>
                  <a:cs typeface="TH Sarabun New" pitchFamily="34" charset="-34"/>
                </a:rPr>
                <a:t> ๒๓๑๙</a:t>
              </a:r>
            </a:p>
          </p:txBody>
        </p:sp>
      </p:grpSp>
      <p:pic>
        <p:nvPicPr>
          <p:cNvPr id="2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46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EA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452842" y="2053080"/>
            <a:ext cx="8203097" cy="3176120"/>
          </a:xfrm>
          <a:prstGeom prst="rect">
            <a:avLst/>
          </a:prstGeom>
          <a:solidFill>
            <a:srgbClr val="EA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452842" y="1591415"/>
            <a:ext cx="8203097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452847" y="1591415"/>
            <a:ext cx="239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ความสัมพันธ์กับล้านช้าง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1550" y="2150854"/>
            <a:ext cx="7905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เป็นการให้ความช่วยเหลือเกื้อกูลและการขยายอำนาจ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พ.ศ. ๒๓๑๙ เจ้าเมืองนางรองเป็นกบฏหันไปสวามิภักดิ์ต่อจำปาศักดิ์ สมเด็จพระเจ้าตากสินมหาราชจึงโปรดให้ยกทัพไปปราบเจ้าเมืองนางรอง และตีจำปาศักดิ์ ทำให้ลาวตอนใต้ขึ้นกับไทย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พ.ศ. ๒๓๒๑ เจ้านครเวียงจันทน์ส่งกองทัพมาจับพระวอ เสนาบดีเมืองเวียงจันทน์ที่ขอสวามิภักดิ์ต่อไทย โดยหนีมาอยู่ที่ดอน มดแดง จนพระวอเสียชีวิต สมเด็จเจ้าพระยามหากษัตริย์ศึกได้เป็นแม่ทัพไปตีเวียงจันทน์ได้สำเร็จ พร้อมทั้งได้อัญเชิญองค์พระแก้วมรกตกับพระบางมายังกรุงธนบุรี</a:t>
            </a:r>
          </a:p>
        </p:txBody>
      </p:sp>
      <p:pic>
        <p:nvPicPr>
          <p:cNvPr id="1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76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452842" y="2053080"/>
            <a:ext cx="8203097" cy="3176120"/>
          </a:xfrm>
          <a:prstGeom prst="rect">
            <a:avLst/>
          </a:prstGeom>
          <a:solidFill>
            <a:srgbClr val="FF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452842" y="1591415"/>
            <a:ext cx="8203097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452847" y="1591415"/>
            <a:ext cx="239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ความสัมพันธ์กับเขมร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1550" y="2150854"/>
            <a:ext cx="7905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เป็นการให้ความช่วยเหลือและการขยายอำนาจ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ศ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๒๓๑๒ เขมรไม่ยอมสวามิภักดิ์ต่อไทย ไทยจึงยกทัพไปตีได้เมืองเสียม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ราฐ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และพระตะบอง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ศ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๒๓๑๓ เขมรยกทัพโจมตีเมืองตราด จันทบุรี แต่ถูกไทยตีแตกพ่ายไป ต่อมาไทยยกทัพไปตีเขมรอีกจนได้ตีอีกหลายเมือง และแต่งตั้งให้สมเด็จพระรามราชาครองเขมรและขึ้นตรงต่อธนบุรี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ศ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๒๓๒๓ เกิดกบฏขึ้นในเขมร สมเด็จพระเจ้าตากสินมหาราชจึงโปรดให้เจ้าพระยามหากษัตริย์ศึกเป็นแม่ทัพ  ไปตีเขมร แต่ทางกรุงธนบุรีเกิดจลาจล จึงต้องยกทัพกลับ</a:t>
            </a:r>
          </a:p>
        </p:txBody>
      </p:sp>
      <p:pic>
        <p:nvPicPr>
          <p:cNvPr id="1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99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2842" y="787697"/>
            <a:ext cx="8203097" cy="1447928"/>
          </a:xfrm>
          <a:prstGeom prst="rect">
            <a:avLst/>
          </a:prstGeom>
          <a:solidFill>
            <a:srgbClr val="EB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452842" y="326032"/>
            <a:ext cx="8203097" cy="461665"/>
          </a:xfrm>
          <a:prstGeom prst="rect">
            <a:avLst/>
          </a:prstGeom>
          <a:solidFill>
            <a:srgbClr val="AF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452847" y="326032"/>
            <a:ext cx="318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ความสัมพันธ์กับหัวเมืองมลายู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1550" y="885471"/>
            <a:ext cx="790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46088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สมเด็จพระเจ้าตากสินมหาราชทรงไม่มีเวลาพอที่จะไปปราบหัวเมืองมลายูให้มาอ่อนน้อมได้ มีเพียงคิดอุบายให้เจ้าพระยานครศรีธรรมราชไปขอยืมเงินเมืองไทรบุรีและเมืองปัตตานี  สำหรับซื้อเครื่องอาวุธยุทโธปกรณ์ เมืองละ  ๑,๐๐๐ ชั่ง เพื่อหยั่งท่าทีของเมืองมลายูทั้ง ๒ เมือง แต่ทั้งเมืองไทรบุรีและเมืองปัตตานีก็ไม่ยอมให้ยืม  สมเด็จพระเจ้าตากสินมหาราชก็มิได้ทรง   ยกทัพ ไปตีหัวเมืองมลายูแต่อย่างใด</a:t>
            </a:r>
          </a:p>
        </p:txBody>
      </p:sp>
      <p:sp>
        <p:nvSpPr>
          <p:cNvPr id="12" name="Rectangle 33"/>
          <p:cNvSpPr/>
          <p:nvPr/>
        </p:nvSpPr>
        <p:spPr>
          <a:xfrm>
            <a:off x="452841" y="2947937"/>
            <a:ext cx="8203097" cy="1447928"/>
          </a:xfrm>
          <a:prstGeom prst="rect">
            <a:avLst/>
          </a:prstGeom>
          <a:solidFill>
            <a:srgbClr val="FF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32"/>
          <p:cNvSpPr/>
          <p:nvPr/>
        </p:nvSpPr>
        <p:spPr>
          <a:xfrm>
            <a:off x="452841" y="2486272"/>
            <a:ext cx="8203097" cy="46166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452846" y="2486272"/>
            <a:ext cx="318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ความสัมพันธ์กับจีน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ectangle 31"/>
          <p:cNvSpPr/>
          <p:nvPr/>
        </p:nvSpPr>
        <p:spPr>
          <a:xfrm>
            <a:off x="601549" y="3045711"/>
            <a:ext cx="790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ความสัมพันธ์เป็นการค้าในระบบบรรณาการ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ภายหลังสมเด็จพระเจ้าตากสินมหาราชขึ้นครองราชสมบัติแล้วทรงส่งทูตไปจีนหลายครั้ง ใน พ.ศ. ๒๓๑๔ และ พ.ศ. ๒๓๑๘  แต่จีนไม่ได้ให้การรับรองฐานะของพระองค์ เพราะเห็นว่าการขึ้นครองราชสมบัติไม่ถูกต้องและไม่ชอบธรรม แต่ก็ยอมขายกำมะถันและกระทะเหล็กให้ไทยนำมาทำดินปืนและหล่อปืนใหญ่ กระทั่งใน พ.ศ. ๒๓๒๔ จีนจึงยอมรับรองฐานะ</a:t>
            </a:r>
          </a:p>
        </p:txBody>
      </p:sp>
      <p:sp>
        <p:nvSpPr>
          <p:cNvPr id="19" name="Rectangle 33"/>
          <p:cNvSpPr/>
          <p:nvPr/>
        </p:nvSpPr>
        <p:spPr>
          <a:xfrm>
            <a:off x="443998" y="5077416"/>
            <a:ext cx="8203097" cy="1447928"/>
          </a:xfrm>
          <a:prstGeom prst="rect">
            <a:avLst/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32"/>
          <p:cNvSpPr/>
          <p:nvPr/>
        </p:nvSpPr>
        <p:spPr>
          <a:xfrm>
            <a:off x="443998" y="4615751"/>
            <a:ext cx="8203097" cy="46166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/>
          <p:cNvSpPr txBox="1"/>
          <p:nvPr/>
        </p:nvSpPr>
        <p:spPr>
          <a:xfrm>
            <a:off x="444003" y="4615751"/>
            <a:ext cx="318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ความสัมพันธ์กับอังกฤษ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Rectangle 31"/>
          <p:cNvSpPr/>
          <p:nvPr/>
        </p:nvSpPr>
        <p:spPr>
          <a:xfrm>
            <a:off x="592706" y="5175190"/>
            <a:ext cx="7905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ไทยในสมัยธนบุรี  มีความสัมพันธ์กับอังกฤษ โดยพ่อค้าอังกฤษชื่อ ร้อย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เอกฟ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ราน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ซิส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ไลต์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หรือไทยเรียกว่ากปิตันเหล็ก ได้จัดหาอาวุธมาให้ไทยใช้ต่อสู้กับพม่า ภายหลัง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ฟรานซิส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ไลต์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ได้รับพระราชทานยศเป็นพระยาราชกปิตัน</a:t>
            </a:r>
          </a:p>
        </p:txBody>
      </p:sp>
      <p:pic>
        <p:nvPicPr>
          <p:cNvPr id="2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76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3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3"/>
          <p:cNvSpPr/>
          <p:nvPr/>
        </p:nvSpPr>
        <p:spPr>
          <a:xfrm>
            <a:off x="452845" y="260648"/>
            <a:ext cx="3975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การเสื่อมอำนาจของอาณาจักรธนบุรี</a:t>
            </a:r>
          </a:p>
        </p:txBody>
      </p:sp>
      <p:sp>
        <p:nvSpPr>
          <p:cNvPr id="12" name="Rectangle 1"/>
          <p:cNvSpPr/>
          <p:nvPr/>
        </p:nvSpPr>
        <p:spPr>
          <a:xfrm>
            <a:off x="0" y="391453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16" name="Rectangle 33"/>
          <p:cNvSpPr/>
          <p:nvPr/>
        </p:nvSpPr>
        <p:spPr>
          <a:xfrm>
            <a:off x="452842" y="1412776"/>
            <a:ext cx="8203097" cy="2664296"/>
          </a:xfrm>
          <a:prstGeom prst="rect">
            <a:avLst/>
          </a:prstGeom>
          <a:solidFill>
            <a:srgbClr val="EB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31"/>
          <p:cNvSpPr/>
          <p:nvPr/>
        </p:nvSpPr>
        <p:spPr>
          <a:xfrm>
            <a:off x="601550" y="1615733"/>
            <a:ext cx="7905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เกิดจากเหตุการณ์จลาจลในกรุงธนบุรี หรือที่เรียกว่า กบฏพระยาสรรค์ ใน พ.ศ. ๒๓๒๕ โดยมีชาวกรุงเก่ากลุ่มหนึ่งคิดกบฏโดยทำการปล้นจวนผู้รักษากรุงเก่า ผู้รักษากรุงเก่าสู้ไม่ได้จึงหนีมายังกรุงธนบุรี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สมเด็จพระเจ้าตากสินมหาราช มีรับสั่งให้พระยาสรรค์ไปสืบสวนหาตัวผู้ร้าย แต่พระยาสรรค์กลับไปเข้ากับพวกกบฏและคุมกำลังมาตีกรุงธนบุรี จนสามารถปล้นพระราชวังได้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การจลาจลในธนบุรีครั้งนั้น ทำให้สมเด็จเจ้าพระยามหากษัตริย์ศึกต้องยกทัพจากเขมรมาแก้ไขสถานการณ์ในกรุงธนบุรี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สมเด็จพระเจ้าตากสินมหาราชได้ถูกสำเร็จโทษและสวรรคตเมื่อ พ.ศ.๒๓๒๕ รวมพระชนมายุได้ ๔๘ พรรษา</a:t>
            </a:r>
          </a:p>
        </p:txBody>
      </p:sp>
      <p:pic>
        <p:nvPicPr>
          <p:cNvPr id="1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32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3"/>
          <p:cNvSpPr/>
          <p:nvPr/>
        </p:nvSpPr>
        <p:spPr>
          <a:xfrm>
            <a:off x="452845" y="260648"/>
            <a:ext cx="7647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ภูมิปัญญาและวัฒนธรรมไทยสมัยธนบุรี</a:t>
            </a:r>
          </a:p>
        </p:txBody>
      </p:sp>
      <p:sp>
        <p:nvSpPr>
          <p:cNvPr id="12" name="Rectangle 1"/>
          <p:cNvSpPr/>
          <p:nvPr/>
        </p:nvSpPr>
        <p:spPr>
          <a:xfrm>
            <a:off x="0" y="391453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16" name="Rectangle 33"/>
          <p:cNvSpPr/>
          <p:nvPr/>
        </p:nvSpPr>
        <p:spPr>
          <a:xfrm>
            <a:off x="452842" y="1613705"/>
            <a:ext cx="8203097" cy="1368152"/>
          </a:xfrm>
          <a:prstGeom prst="rect">
            <a:avLst/>
          </a:prstGeom>
          <a:solidFill>
            <a:schemeClr val="bg1"/>
          </a:solidFill>
          <a:ln w="9525">
            <a:solidFill>
              <a:srgbClr val="FFFF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31"/>
          <p:cNvSpPr/>
          <p:nvPr/>
        </p:nvSpPr>
        <p:spPr>
          <a:xfrm>
            <a:off x="601550" y="1816662"/>
            <a:ext cx="7905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42925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เมืองธนบุรีตั้งอยู่ริมปากแม่น้ำเจ้าพระยา  และมีป้อมปราการมาตั้งแต่สมัยอยุธยา จึงช่วยป้องกันการโจมตีของข้าศึกและติดต่อค้าขายทางทะเลได้สะดวก ภูมิปัญญาดังกล่าวมีอิทธิพลต่อปัจจุบัน เช่น  การเลือกทำเลสร้างท่าเรือแหลมฉบัง ฐานทัพเรือสัตหีบ เป็นต้น</a:t>
            </a:r>
          </a:p>
        </p:txBody>
      </p:sp>
      <p:sp>
        <p:nvSpPr>
          <p:cNvPr id="11" name="Rectangle 32"/>
          <p:cNvSpPr/>
          <p:nvPr/>
        </p:nvSpPr>
        <p:spPr>
          <a:xfrm>
            <a:off x="452842" y="1124744"/>
            <a:ext cx="8203097" cy="46166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52847" y="1124744"/>
            <a:ext cx="649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ภูมิปัญญาและวัฒนธรรมไทยในการพิจารณาทำเลที่ตั้งของราชธานี</a:t>
            </a:r>
          </a:p>
        </p:txBody>
      </p:sp>
      <p:sp>
        <p:nvSpPr>
          <p:cNvPr id="14" name="Rectangle 33"/>
          <p:cNvSpPr/>
          <p:nvPr/>
        </p:nvSpPr>
        <p:spPr>
          <a:xfrm>
            <a:off x="452841" y="3845952"/>
            <a:ext cx="8203097" cy="1554559"/>
          </a:xfrm>
          <a:prstGeom prst="rect">
            <a:avLst/>
          </a:prstGeom>
          <a:solidFill>
            <a:schemeClr val="bg1"/>
          </a:solidFill>
          <a:ln w="9525">
            <a:solidFill>
              <a:srgbClr val="FFCC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31"/>
          <p:cNvSpPr/>
          <p:nvPr/>
        </p:nvSpPr>
        <p:spPr>
          <a:xfrm>
            <a:off x="601549" y="4048910"/>
            <a:ext cx="790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619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สมัยธนบุรีในระยะแรกๆ ประสบกับภาวะสงครามและการขาดแคลนข้าว  สมเด็จพระเจ้าตากสินมหาราชจึงทรงแก้ไขปัญหาการดำรงชีวิตหลายประการ เช่น ซื้อข้าวสารจากพ่อค้าสำเภาจีนมาแจกจ่ายให้แก่ราษฎร ทรงให้ข้าราชการและราษฎรจับหนู  ที่กัดกินข้าวมาส่งกรม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นครบาล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ภูมิปัญญาดังกล่าวมีอิทธิพลต่อปัจจุบัน เช่น การทำนาในที่ดอนเพื่อขยายพื้นที่ปลูกข้าว เป็นต้น การทำนาปีละ ๒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  ครั้ง เพื่อเพิ่มผลผลิต</a:t>
            </a:r>
          </a:p>
        </p:txBody>
      </p:sp>
      <p:sp>
        <p:nvSpPr>
          <p:cNvPr id="19" name="Rectangle 32"/>
          <p:cNvSpPr/>
          <p:nvPr/>
        </p:nvSpPr>
        <p:spPr>
          <a:xfrm>
            <a:off x="452841" y="3356992"/>
            <a:ext cx="8203097" cy="461665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452846" y="3356992"/>
            <a:ext cx="649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ภูมิปัญญาและวัฒนธรรมไทยในการปรับตัวเพื่อแก้ไขปัญหาในการดำรงชีวิต</a:t>
            </a:r>
          </a:p>
        </p:txBody>
      </p:sp>
      <p:pic>
        <p:nvPicPr>
          <p:cNvPr id="2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31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Rectangle 33"/>
          <p:cNvSpPr/>
          <p:nvPr/>
        </p:nvSpPr>
        <p:spPr>
          <a:xfrm>
            <a:off x="452842" y="1613705"/>
            <a:ext cx="8203097" cy="1368152"/>
          </a:xfrm>
          <a:prstGeom prst="rect">
            <a:avLst/>
          </a:prstGeom>
          <a:solidFill>
            <a:schemeClr val="bg1"/>
          </a:solidFill>
          <a:ln w="9525">
            <a:solidFill>
              <a:srgbClr val="CCFF6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31"/>
          <p:cNvSpPr/>
          <p:nvPr/>
        </p:nvSpPr>
        <p:spPr>
          <a:xfrm>
            <a:off x="601550" y="1816662"/>
            <a:ext cx="7905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446088" algn="l"/>
                <a:tab pos="658813" algn="l"/>
              </a:tabLst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การวาดภาพเกี่ยวกับไตรภูมิหรือโลกทั้งสาม ได้แก่ สวรรค์ภูมิ มนุษยภูมิ และนรกภูมิ เรียกว่า สมุดภาพไตรภูมิ เพื่อปลูกฝังให้คนไทย เชื่อในเรื่องบาปบุญคุณโทษ ภูมิปัญญาดังกล่าวมีอิทธิพลต่อสังคมไทยในปัจจุบัน เช่น มีการวาดภาพไตรภูมิไว้ตามผนังโบสถ์และวิหารตามวัดต่างๆ เพื่อเตือนใจคนให้ทำแต่ความดี ละเว้นความชั่ว เป็นต้น</a:t>
            </a:r>
          </a:p>
        </p:txBody>
      </p:sp>
      <p:sp>
        <p:nvSpPr>
          <p:cNvPr id="11" name="Rectangle 32"/>
          <p:cNvSpPr/>
          <p:nvPr/>
        </p:nvSpPr>
        <p:spPr>
          <a:xfrm>
            <a:off x="452842" y="1124744"/>
            <a:ext cx="820309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52847" y="1159580"/>
            <a:ext cx="649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ภูมิปัญญาและวัฒนธรรมไทยในการปลูกฝังศีลธรรมให้กับสังคม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195" y="3200167"/>
            <a:ext cx="2093693" cy="28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13"/>
          <p:cNvSpPr/>
          <p:nvPr/>
        </p:nvSpPr>
        <p:spPr>
          <a:xfrm>
            <a:off x="3700555" y="5410169"/>
            <a:ext cx="4151255" cy="6480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สมุดภาพไตรภูมิที่เขียนขึ้นในสมัยสมเด็จพระเจ้าตากสินมหาราช</a:t>
            </a:r>
          </a:p>
        </p:txBody>
      </p:sp>
      <p:pic>
        <p:nvPicPr>
          <p:cNvPr id="12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86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D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Rectangle 33"/>
          <p:cNvSpPr/>
          <p:nvPr/>
        </p:nvSpPr>
        <p:spPr>
          <a:xfrm>
            <a:off x="452842" y="1613705"/>
            <a:ext cx="8203097" cy="1368152"/>
          </a:xfrm>
          <a:prstGeom prst="rect">
            <a:avLst/>
          </a:prstGeom>
          <a:solidFill>
            <a:schemeClr val="bg1"/>
          </a:solidFill>
          <a:ln w="9525">
            <a:solidFill>
              <a:srgbClr val="AFEA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31"/>
          <p:cNvSpPr/>
          <p:nvPr/>
        </p:nvSpPr>
        <p:spPr>
          <a:xfrm>
            <a:off x="601550" y="1816662"/>
            <a:ext cx="7905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46088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สังคมไทยสมัยธนบุรีได้มีชาวต่างชาติอาศัยอยู่ร่วมกับคนไทย เช่น ชาวจีน ชาวมอญ ซึ่งต่างปรับตัวหลอมรวมกันได้ด้วยดีระหว่างคนไทยกับชนชาติต่างๆ ภูมิปัญญาดังกล่าวมีอิทธิพลต่อปัจจุบัน โดยการโอบอ้อมอารีของคนไทยต่อคนต่างชาติพันธุ์   ได้เป็นวัฒนธรรมอันดีงาม ที่สืบทอดมาจนถึงปัจจุบัน</a:t>
            </a:r>
          </a:p>
        </p:txBody>
      </p:sp>
      <p:sp>
        <p:nvSpPr>
          <p:cNvPr id="11" name="Rectangle 32"/>
          <p:cNvSpPr/>
          <p:nvPr/>
        </p:nvSpPr>
        <p:spPr>
          <a:xfrm>
            <a:off x="452842" y="1124744"/>
            <a:ext cx="8203097" cy="461665"/>
          </a:xfrm>
          <a:prstGeom prst="rect">
            <a:avLst/>
          </a:prstGeom>
          <a:solidFill>
            <a:srgbClr val="AFEAFF"/>
          </a:solidFill>
          <a:ln>
            <a:solidFill>
              <a:srgbClr val="AF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52847" y="1124744"/>
            <a:ext cx="649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ภูมิปัญญาและวัฒนธรรมไทยในการปรับตัวประสานสัมพันธ์กับชาวต่างชาติ</a:t>
            </a:r>
          </a:p>
        </p:txBody>
      </p:sp>
      <p:sp>
        <p:nvSpPr>
          <p:cNvPr id="14" name="Rectangle 33"/>
          <p:cNvSpPr/>
          <p:nvPr/>
        </p:nvSpPr>
        <p:spPr>
          <a:xfrm>
            <a:off x="452841" y="3845952"/>
            <a:ext cx="8203097" cy="1554559"/>
          </a:xfrm>
          <a:prstGeom prst="rect">
            <a:avLst/>
          </a:prstGeom>
          <a:solidFill>
            <a:schemeClr val="bg1"/>
          </a:solidFill>
          <a:ln w="9525">
            <a:solidFill>
              <a:srgbClr val="FF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31"/>
          <p:cNvSpPr/>
          <p:nvPr/>
        </p:nvSpPr>
        <p:spPr>
          <a:xfrm>
            <a:off x="601549" y="4048910"/>
            <a:ext cx="790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58813">
              <a:buFont typeface="Arial" pitchFamily="34" charset="0"/>
              <a:buChar char="•"/>
              <a:tabLst>
                <a:tab pos="446088" algn="l"/>
              </a:tabLst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ผลงานศิลปกรรมที่สำคัญมีน้อย เช่น การสร้างพระราชวังกรุงธนบุรี วังเจ้านาย วังเดิม การบูรณปฏิสังขรณ์และสร้างวัดวาอารามต่างๆ เช่น วัดบางหว้าใหญ่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วัด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ระฆังโฆษิ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ตาราม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วัดแจ้ง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วัดอรุณราชวราราม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วัดบางยี่เรือนอก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วัดอินทาราม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รวมถึงภาพเขียนในหนังสือสมุดไทยเรื่องไตรภูมิ ภูมิปัญญาดังกล่าวมีอิทธิพลต่อปัจจุบัน โดย</a:t>
            </a:r>
            <a:r>
              <a:rPr lang="th-TH" sz="1800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เป็นแหล่งเรียนรู้ทางด้านประวัติศาสตร์และศิลปะของไทย ส่งผลดีต่อการท่องเที่ยวไทยในปัจจุบัน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ectangle 32"/>
          <p:cNvSpPr/>
          <p:nvPr/>
        </p:nvSpPr>
        <p:spPr>
          <a:xfrm>
            <a:off x="452841" y="3356992"/>
            <a:ext cx="8203097" cy="461665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452846" y="3356992"/>
            <a:ext cx="649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ภูมิปัญญาและวัฒนธรรมไทยในด้านศิลปกรรม</a:t>
            </a:r>
          </a:p>
        </p:txBody>
      </p:sp>
      <p:pic>
        <p:nvPicPr>
          <p:cNvPr id="2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28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923928" y="1511062"/>
            <a:ext cx="522007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4797152"/>
            <a:ext cx="8697946" cy="158417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699792" y="908720"/>
            <a:ext cx="6100163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>
              <a:lnSpc>
                <a:spcPts val="4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พัฒนาการของอาณาจักรธนบุรี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013176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563587" y="5034662"/>
            <a:ext cx="8334389" cy="1058634"/>
            <a:chOff x="578821" y="5255574"/>
            <a:chExt cx="5001291" cy="1058634"/>
          </a:xfrm>
        </p:grpSpPr>
        <p:sp>
          <p:nvSpPr>
            <p:cNvPr id="3" name="TextBox 2"/>
            <p:cNvSpPr txBox="1"/>
            <p:nvPr/>
          </p:nvSpPr>
          <p:spPr>
            <a:xfrm>
              <a:off x="578821" y="5255574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5729433"/>
              <a:ext cx="49567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๑</a:t>
              </a:r>
              <a:r>
                <a:rPr lang="en-US" sz="1600" dirty="0">
                  <a:latin typeface="TH Sarabun New" pitchFamily="34" charset="-34"/>
                  <a:cs typeface="TH Sarabun New" pitchFamily="34" charset="-34"/>
                </a:rPr>
                <a:t>.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วิเคราะห์พัฒนาการของอาณาจักรธนบุรีในด้านต่างๆได้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๒</a:t>
              </a:r>
              <a:r>
                <a:rPr lang="en-US" sz="1600" dirty="0">
                  <a:latin typeface="TH Sarabun New" pitchFamily="34" charset="-34"/>
                  <a:cs typeface="TH Sarabun New" pitchFamily="34" charset="-34"/>
                </a:rPr>
                <a:t>. </a:t>
              </a: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ระบุภูมิปัญญาและวัฒนธรรมไทยสมัยธนบุรี และอิทธิพลของภูมิปัญญาดังกล่าวต่อการพัฒนาชาติไทยในยุคต่อมาได้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2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๓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71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3"/>
          <p:cNvSpPr/>
          <p:nvPr/>
        </p:nvSpPr>
        <p:spPr>
          <a:xfrm>
            <a:off x="452846" y="260648"/>
            <a:ext cx="4623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การสถาปนาอาณาจักรธนบุรี</a:t>
            </a:r>
          </a:p>
        </p:txBody>
      </p:sp>
      <p:sp>
        <p:nvSpPr>
          <p:cNvPr id="12" name="Rectangle 1"/>
          <p:cNvSpPr/>
          <p:nvPr/>
        </p:nvSpPr>
        <p:spPr>
          <a:xfrm>
            <a:off x="0" y="391453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35694" y="692696"/>
            <a:ext cx="536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แผนที่แสดงอาณาเขตกรุงธนบุรีในสมัยสมเด็จพระเจ้าตากสินมหาราช</a:t>
            </a:r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776" y="1181378"/>
            <a:ext cx="3776424" cy="428637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Oval 5"/>
          <p:cNvSpPr/>
          <p:nvPr/>
        </p:nvSpPr>
        <p:spPr>
          <a:xfrm>
            <a:off x="3671900" y="465313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11"/>
          <p:cNvSpPr/>
          <p:nvPr/>
        </p:nvSpPr>
        <p:spPr>
          <a:xfrm>
            <a:off x="4841249" y="234888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12"/>
          <p:cNvSpPr/>
          <p:nvPr/>
        </p:nvSpPr>
        <p:spPr>
          <a:xfrm>
            <a:off x="4343697" y="198884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14"/>
          <p:cNvSpPr/>
          <p:nvPr/>
        </p:nvSpPr>
        <p:spPr>
          <a:xfrm>
            <a:off x="3994509" y="3216555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Oval 16"/>
          <p:cNvSpPr/>
          <p:nvPr/>
        </p:nvSpPr>
        <p:spPr>
          <a:xfrm>
            <a:off x="4021088" y="382504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Oval 17"/>
          <p:cNvSpPr/>
          <p:nvPr/>
        </p:nvSpPr>
        <p:spPr>
          <a:xfrm>
            <a:off x="3203848" y="350100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Oval 18"/>
          <p:cNvSpPr/>
          <p:nvPr/>
        </p:nvSpPr>
        <p:spPr>
          <a:xfrm>
            <a:off x="3275856" y="393305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TextBox 47"/>
          <p:cNvSpPr txBox="1"/>
          <p:nvPr/>
        </p:nvSpPr>
        <p:spPr>
          <a:xfrm>
            <a:off x="4129100" y="3136960"/>
            <a:ext cx="765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AngsanaUPC" pitchFamily="18" charset="-34"/>
                <a:cs typeface="AngsanaUPC" pitchFamily="18" charset="-34"/>
              </a:rPr>
              <a:t>ชุมชนจีน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02521" y="3779167"/>
            <a:ext cx="1108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AngsanaUPC" pitchFamily="18" charset="-34"/>
                <a:cs typeface="AngsanaUPC" pitchFamily="18" charset="-34"/>
              </a:rPr>
              <a:t>ชุมชนเวียดนาม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75882" y="2303009"/>
            <a:ext cx="892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AngsanaUPC" pitchFamily="18" charset="-34"/>
                <a:cs typeface="AngsanaUPC" pitchFamily="18" charset="-34"/>
              </a:rPr>
              <a:t>ชุมชนมลายู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91752" y="1929906"/>
            <a:ext cx="70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AngsanaUPC" pitchFamily="18" charset="-34"/>
                <a:cs typeface="AngsanaUPC" pitchFamily="18" charset="-34"/>
              </a:rPr>
              <a:t>ชุมชนลาว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99792" y="4073528"/>
            <a:ext cx="1294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AngsanaUPC" pitchFamily="18" charset="-34"/>
                <a:cs typeface="AngsanaUPC" pitchFamily="18" charset="-34"/>
              </a:rPr>
              <a:t>ที่อยู่อาศัยของขุนนาง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47548" y="3717032"/>
            <a:ext cx="1294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AngsanaUPC" pitchFamily="18" charset="-34"/>
                <a:cs typeface="AngsanaUPC" pitchFamily="18" charset="-34"/>
              </a:rPr>
              <a:t>คลองมอญ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19820" y="4350527"/>
            <a:ext cx="1294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AngsanaUPC" pitchFamily="18" charset="-34"/>
                <a:cs typeface="AngsanaUPC" pitchFamily="18" charset="-34"/>
              </a:rPr>
              <a:t>คลองนครบาล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77183" y="1850340"/>
            <a:ext cx="1294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AngsanaUPC" pitchFamily="18" charset="-34"/>
                <a:cs typeface="AngsanaUPC" pitchFamily="18" charset="-34"/>
              </a:rPr>
              <a:t>คลองบางกอกน้อย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09914" y="1573341"/>
            <a:ext cx="1294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AngsanaUPC" pitchFamily="18" charset="-34"/>
                <a:cs typeface="AngsanaUPC" pitchFamily="18" charset="-34"/>
              </a:rPr>
              <a:t>คลองบางลำพู</a:t>
            </a:r>
          </a:p>
        </p:txBody>
      </p:sp>
      <p:sp>
        <p:nvSpPr>
          <p:cNvPr id="57" name="TextBox 56"/>
          <p:cNvSpPr txBox="1"/>
          <p:nvPr/>
        </p:nvSpPr>
        <p:spPr>
          <a:xfrm rot="3036661">
            <a:off x="3944394" y="2410256"/>
            <a:ext cx="1294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AngsanaUPC" pitchFamily="18" charset="-34"/>
                <a:cs typeface="AngsanaUPC" pitchFamily="18" charset="-34"/>
              </a:rPr>
              <a:t>คลองโรงไหม</a:t>
            </a:r>
          </a:p>
        </p:txBody>
      </p:sp>
      <p:sp>
        <p:nvSpPr>
          <p:cNvPr id="58" name="TextBox 57"/>
          <p:cNvSpPr txBox="1"/>
          <p:nvPr/>
        </p:nvSpPr>
        <p:spPr>
          <a:xfrm rot="4764968">
            <a:off x="4277964" y="3273093"/>
            <a:ext cx="1294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AngsanaUPC" pitchFamily="18" charset="-34"/>
                <a:cs typeface="AngsanaUPC" pitchFamily="18" charset="-34"/>
              </a:rPr>
              <a:t>คลองคูเมือง</a:t>
            </a:r>
          </a:p>
        </p:txBody>
      </p:sp>
      <p:sp>
        <p:nvSpPr>
          <p:cNvPr id="59" name="TextBox 58"/>
          <p:cNvSpPr txBox="1"/>
          <p:nvPr/>
        </p:nvSpPr>
        <p:spPr>
          <a:xfrm rot="18457014">
            <a:off x="4206708" y="4637400"/>
            <a:ext cx="1294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AngsanaUPC" pitchFamily="18" charset="-34"/>
                <a:cs typeface="AngsanaUPC" pitchFamily="18" charset="-34"/>
              </a:rPr>
              <a:t>คลองตลาด</a:t>
            </a:r>
          </a:p>
        </p:txBody>
      </p:sp>
      <p:sp>
        <p:nvSpPr>
          <p:cNvPr id="60" name="TextBox 59"/>
          <p:cNvSpPr txBox="1"/>
          <p:nvPr/>
        </p:nvSpPr>
        <p:spPr>
          <a:xfrm rot="17957882">
            <a:off x="5142608" y="4857525"/>
            <a:ext cx="1006395" cy="275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AngsanaUPC" pitchFamily="18" charset="-34"/>
                <a:cs typeface="AngsanaUPC" pitchFamily="18" charset="-34"/>
              </a:rPr>
              <a:t>คลองโอ่งอ่าง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31606" y="3159051"/>
            <a:ext cx="780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AngsanaUPC" pitchFamily="18" charset="-34"/>
                <a:cs typeface="AngsanaUPC" pitchFamily="18" charset="-34"/>
              </a:rPr>
              <a:t>วัดระฆัง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91880" y="5065439"/>
            <a:ext cx="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AngsanaUPC" pitchFamily="18" charset="-34"/>
                <a:cs typeface="AngsanaUPC" pitchFamily="18" charset="-34"/>
              </a:rPr>
              <a:t>วัดท้ายตลาด</a:t>
            </a:r>
          </a:p>
        </p:txBody>
      </p:sp>
      <p:cxnSp>
        <p:nvCxnSpPr>
          <p:cNvPr id="63" name="Straight Connector 8"/>
          <p:cNvCxnSpPr/>
          <p:nvPr/>
        </p:nvCxnSpPr>
        <p:spPr>
          <a:xfrm>
            <a:off x="2699792" y="2083794"/>
            <a:ext cx="0" cy="219215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0"/>
          <p:cNvCxnSpPr/>
          <p:nvPr/>
        </p:nvCxnSpPr>
        <p:spPr>
          <a:xfrm flipH="1">
            <a:off x="1835696" y="2316072"/>
            <a:ext cx="864096" cy="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laque 36"/>
          <p:cNvSpPr/>
          <p:nvPr/>
        </p:nvSpPr>
        <p:spPr>
          <a:xfrm>
            <a:off x="323528" y="1896744"/>
            <a:ext cx="1427097" cy="853064"/>
          </a:xfrm>
          <a:prstGeom prst="plaque">
            <a:avLst>
              <a:gd name="adj" fmla="val 0"/>
            </a:avLst>
          </a:prstGeom>
          <a:solidFill>
            <a:srgbClr val="C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6" name="Picture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44" y="1969322"/>
            <a:ext cx="1114863" cy="7118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7" name="Straight Connector 38"/>
          <p:cNvCxnSpPr/>
          <p:nvPr/>
        </p:nvCxnSpPr>
        <p:spPr>
          <a:xfrm>
            <a:off x="3024541" y="2456892"/>
            <a:ext cx="0" cy="292916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41"/>
          <p:cNvCxnSpPr/>
          <p:nvPr/>
        </p:nvCxnSpPr>
        <p:spPr>
          <a:xfrm flipH="1">
            <a:off x="2267744" y="2749808"/>
            <a:ext cx="756797" cy="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43"/>
          <p:cNvCxnSpPr/>
          <p:nvPr/>
        </p:nvCxnSpPr>
        <p:spPr>
          <a:xfrm>
            <a:off x="2267744" y="2749808"/>
            <a:ext cx="0" cy="75120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45"/>
          <p:cNvCxnSpPr/>
          <p:nvPr/>
        </p:nvCxnSpPr>
        <p:spPr>
          <a:xfrm flipH="1">
            <a:off x="1979712" y="3501008"/>
            <a:ext cx="288032" cy="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laque 47"/>
          <p:cNvSpPr/>
          <p:nvPr/>
        </p:nvSpPr>
        <p:spPr>
          <a:xfrm>
            <a:off x="480607" y="3074476"/>
            <a:ext cx="1427097" cy="853064"/>
          </a:xfrm>
          <a:prstGeom prst="plaque">
            <a:avLst>
              <a:gd name="adj" fmla="val 0"/>
            </a:avLst>
          </a:prstGeom>
          <a:solidFill>
            <a:srgbClr val="C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2" name="Picture 4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23" y="3170240"/>
            <a:ext cx="1114863" cy="67405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3" name="Straight Connector 50"/>
          <p:cNvCxnSpPr/>
          <p:nvPr/>
        </p:nvCxnSpPr>
        <p:spPr>
          <a:xfrm flipH="1">
            <a:off x="1475656" y="4533394"/>
            <a:ext cx="2089861" cy="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53"/>
          <p:cNvCxnSpPr/>
          <p:nvPr/>
        </p:nvCxnSpPr>
        <p:spPr>
          <a:xfrm>
            <a:off x="1475656" y="4533394"/>
            <a:ext cx="0" cy="685933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laque 56"/>
          <p:cNvSpPr/>
          <p:nvPr/>
        </p:nvSpPr>
        <p:spPr>
          <a:xfrm>
            <a:off x="754325" y="5312240"/>
            <a:ext cx="1427097" cy="853064"/>
          </a:xfrm>
          <a:prstGeom prst="plaque">
            <a:avLst>
              <a:gd name="adj" fmla="val 0"/>
            </a:avLst>
          </a:prstGeom>
          <a:solidFill>
            <a:srgbClr val="C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6" name="Picture 5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895" y="5403252"/>
            <a:ext cx="1114865" cy="6710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7" name="Straight Connector 58"/>
          <p:cNvCxnSpPr>
            <a:stCxn id="39" idx="4"/>
          </p:cNvCxnSpPr>
          <p:nvPr/>
        </p:nvCxnSpPr>
        <p:spPr>
          <a:xfrm>
            <a:off x="3779912" y="4869160"/>
            <a:ext cx="0" cy="936104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laque 61"/>
          <p:cNvSpPr/>
          <p:nvPr/>
        </p:nvSpPr>
        <p:spPr>
          <a:xfrm>
            <a:off x="3077387" y="5888304"/>
            <a:ext cx="1427097" cy="853064"/>
          </a:xfrm>
          <a:prstGeom prst="plaque">
            <a:avLst>
              <a:gd name="adj" fmla="val 0"/>
            </a:avLst>
          </a:prstGeom>
          <a:solidFill>
            <a:srgbClr val="C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9" name="Picture 6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526" y="5979316"/>
            <a:ext cx="1082817" cy="6710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0" name="Straight Connector 6143"/>
          <p:cNvCxnSpPr/>
          <p:nvPr/>
        </p:nvCxnSpPr>
        <p:spPr>
          <a:xfrm>
            <a:off x="4349225" y="4178583"/>
            <a:ext cx="2455023" cy="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6146"/>
          <p:cNvCxnSpPr/>
          <p:nvPr/>
        </p:nvCxnSpPr>
        <p:spPr>
          <a:xfrm>
            <a:off x="6804248" y="4178583"/>
            <a:ext cx="0" cy="816672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148"/>
          <p:cNvCxnSpPr/>
          <p:nvPr/>
        </p:nvCxnSpPr>
        <p:spPr>
          <a:xfrm>
            <a:off x="6804248" y="4995255"/>
            <a:ext cx="432048" cy="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laque 69"/>
          <p:cNvSpPr/>
          <p:nvPr/>
        </p:nvSpPr>
        <p:spPr>
          <a:xfrm>
            <a:off x="7334067" y="4579460"/>
            <a:ext cx="1427097" cy="853064"/>
          </a:xfrm>
          <a:prstGeom prst="plaque">
            <a:avLst>
              <a:gd name="adj" fmla="val 0"/>
            </a:avLst>
          </a:prstGeom>
          <a:solidFill>
            <a:srgbClr val="C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4" name="Picture 614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045" y="4665444"/>
            <a:ext cx="1073014" cy="6710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5" name="Straight Connector 6151"/>
          <p:cNvCxnSpPr>
            <a:stCxn id="46" idx="6"/>
          </p:cNvCxnSpPr>
          <p:nvPr/>
        </p:nvCxnSpPr>
        <p:spPr>
          <a:xfrm>
            <a:off x="3419872" y="3609020"/>
            <a:ext cx="3384376" cy="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153"/>
          <p:cNvCxnSpPr/>
          <p:nvPr/>
        </p:nvCxnSpPr>
        <p:spPr>
          <a:xfrm flipV="1">
            <a:off x="6804248" y="3170240"/>
            <a:ext cx="0" cy="43878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6155"/>
          <p:cNvCxnSpPr/>
          <p:nvPr/>
        </p:nvCxnSpPr>
        <p:spPr>
          <a:xfrm>
            <a:off x="6804248" y="3159051"/>
            <a:ext cx="447884" cy="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laque 77"/>
          <p:cNvSpPr/>
          <p:nvPr/>
        </p:nvSpPr>
        <p:spPr>
          <a:xfrm>
            <a:off x="7315632" y="2743708"/>
            <a:ext cx="1427097" cy="853064"/>
          </a:xfrm>
          <a:prstGeom prst="plaque">
            <a:avLst>
              <a:gd name="adj" fmla="val 0"/>
            </a:avLst>
          </a:prstGeom>
          <a:solidFill>
            <a:srgbClr val="C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9" name="Picture 615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6547" y="2835279"/>
            <a:ext cx="1073014" cy="6719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0" name="Straight Connector 6158"/>
          <p:cNvCxnSpPr/>
          <p:nvPr/>
        </p:nvCxnSpPr>
        <p:spPr>
          <a:xfrm>
            <a:off x="4129100" y="2924944"/>
            <a:ext cx="2675148" cy="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6160"/>
          <p:cNvCxnSpPr/>
          <p:nvPr/>
        </p:nvCxnSpPr>
        <p:spPr>
          <a:xfrm flipV="1">
            <a:off x="6804248" y="1850340"/>
            <a:ext cx="0" cy="1074604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6165"/>
          <p:cNvCxnSpPr/>
          <p:nvPr/>
        </p:nvCxnSpPr>
        <p:spPr>
          <a:xfrm>
            <a:off x="6804248" y="1850340"/>
            <a:ext cx="720080" cy="0"/>
          </a:xfrm>
          <a:prstGeom prst="line">
            <a:avLst/>
          </a:prstGeom>
          <a:ln w="19050">
            <a:solidFill>
              <a:srgbClr val="3399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laque 88"/>
          <p:cNvSpPr/>
          <p:nvPr/>
        </p:nvSpPr>
        <p:spPr>
          <a:xfrm>
            <a:off x="7603884" y="1423713"/>
            <a:ext cx="1427097" cy="853064"/>
          </a:xfrm>
          <a:prstGeom prst="plaque">
            <a:avLst>
              <a:gd name="adj" fmla="val 0"/>
            </a:avLst>
          </a:prstGeom>
          <a:solidFill>
            <a:srgbClr val="C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4" name="Picture 616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2303" y="1515846"/>
            <a:ext cx="1110259" cy="6687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5" name="TextBox 94"/>
          <p:cNvSpPr txBox="1"/>
          <p:nvPr/>
        </p:nvSpPr>
        <p:spPr>
          <a:xfrm>
            <a:off x="305135" y="1527174"/>
            <a:ext cx="152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คลองบางกอกน้อย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8011" y="3942521"/>
            <a:ext cx="152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วัดอมรินทราราม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5847" y="6156012"/>
            <a:ext cx="152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วัดแจ้ง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517453" y="6072391"/>
            <a:ext cx="19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พระราชวังพระเจ้ากรุงธนบุรี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92673" y="5507940"/>
            <a:ext cx="115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วัดโพธิ์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299796" y="3609020"/>
            <a:ext cx="152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เรือนพระยาจักรี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732336" y="2276872"/>
            <a:ext cx="123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วัดสลัก</a:t>
            </a:r>
          </a:p>
        </p:txBody>
      </p:sp>
      <p:pic>
        <p:nvPicPr>
          <p:cNvPr id="102" name="Picture 616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336" y="521130"/>
            <a:ext cx="531913" cy="531913"/>
          </a:xfrm>
          <a:prstGeom prst="rect">
            <a:avLst/>
          </a:prstGeom>
        </p:spPr>
      </p:pic>
      <p:pic>
        <p:nvPicPr>
          <p:cNvPr id="103" name="รูปภาพ 1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62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5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5" grpId="0" animBg="1"/>
      <p:bldP spid="71" grpId="0" animBg="1"/>
      <p:bldP spid="75" grpId="0" animBg="1"/>
      <p:bldP spid="78" grpId="0" animBg="1"/>
      <p:bldP spid="83" grpId="0" animBg="1"/>
      <p:bldP spid="88" grpId="0" animBg="1"/>
      <p:bldP spid="93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5776" y="1484784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เหตุผลของการเลือกตั้งกรุงธนบุรีเป็นราชธานี</a:t>
            </a:r>
          </a:p>
        </p:txBody>
      </p:sp>
      <p:grpSp>
        <p:nvGrpSpPr>
          <p:cNvPr id="24" name="Group 12"/>
          <p:cNvGrpSpPr/>
          <p:nvPr/>
        </p:nvGrpSpPr>
        <p:grpSpPr>
          <a:xfrm>
            <a:off x="1331641" y="2276872"/>
            <a:ext cx="6408711" cy="772931"/>
            <a:chOff x="504987" y="2492896"/>
            <a:chExt cx="6408711" cy="772931"/>
          </a:xfrm>
        </p:grpSpPr>
        <p:sp>
          <p:nvSpPr>
            <p:cNvPr id="25" name="Rectangle 13"/>
            <p:cNvSpPr/>
            <p:nvPr/>
          </p:nvSpPr>
          <p:spPr>
            <a:xfrm>
              <a:off x="654363" y="2492896"/>
              <a:ext cx="6259335" cy="772931"/>
            </a:xfrm>
            <a:prstGeom prst="rect">
              <a:avLst/>
            </a:prstGeom>
            <a:solidFill>
              <a:srgbClr val="FFF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Pentagon 14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Oval 1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02309" y="2488793"/>
            <a:ext cx="500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กำลังไพร่พลของพระยาตาก 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สิน</a:t>
            </a:r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ไม่มากพอจะรักษากรุงศรีอยุธยา</a:t>
            </a:r>
          </a:p>
        </p:txBody>
      </p:sp>
      <p:grpSp>
        <p:nvGrpSpPr>
          <p:cNvPr id="29" name="Group 17"/>
          <p:cNvGrpSpPr/>
          <p:nvPr/>
        </p:nvGrpSpPr>
        <p:grpSpPr>
          <a:xfrm>
            <a:off x="1331641" y="3212976"/>
            <a:ext cx="6408711" cy="772931"/>
            <a:chOff x="504987" y="2492896"/>
            <a:chExt cx="6408711" cy="772931"/>
          </a:xfrm>
        </p:grpSpPr>
        <p:sp>
          <p:nvSpPr>
            <p:cNvPr id="31" name="Rectangle 18"/>
            <p:cNvSpPr/>
            <p:nvPr/>
          </p:nvSpPr>
          <p:spPr>
            <a:xfrm>
              <a:off x="654364" y="2492896"/>
              <a:ext cx="6259334" cy="772931"/>
            </a:xfrm>
            <a:prstGeom prst="rect">
              <a:avLst/>
            </a:prstGeom>
            <a:solidFill>
              <a:srgbClr val="FFF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Pentagon 19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Oval 20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302308" y="3424897"/>
            <a:ext cx="500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กรุงธนบุรีตั้งอยู่ไม่ห่างไกลจากกรุงศรีอยุธยา</a:t>
            </a:r>
          </a:p>
        </p:txBody>
      </p:sp>
      <p:grpSp>
        <p:nvGrpSpPr>
          <p:cNvPr id="36" name="Group 22"/>
          <p:cNvGrpSpPr/>
          <p:nvPr/>
        </p:nvGrpSpPr>
        <p:grpSpPr>
          <a:xfrm>
            <a:off x="1331641" y="4154368"/>
            <a:ext cx="6408711" cy="772931"/>
            <a:chOff x="504987" y="2492896"/>
            <a:chExt cx="6408711" cy="772931"/>
          </a:xfrm>
        </p:grpSpPr>
        <p:sp>
          <p:nvSpPr>
            <p:cNvPr id="37" name="Rectangle 23"/>
            <p:cNvSpPr/>
            <p:nvPr/>
          </p:nvSpPr>
          <p:spPr>
            <a:xfrm>
              <a:off x="654364" y="2492896"/>
              <a:ext cx="6259334" cy="772931"/>
            </a:xfrm>
            <a:prstGeom prst="rect">
              <a:avLst/>
            </a:prstGeom>
            <a:solidFill>
              <a:srgbClr val="FFF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Pentagon 24"/>
            <p:cNvSpPr/>
            <p:nvPr/>
          </p:nvSpPr>
          <p:spPr>
            <a:xfrm>
              <a:off x="504987" y="2634133"/>
              <a:ext cx="792088" cy="490453"/>
            </a:xfrm>
            <a:prstGeom prst="homePlat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Oval 25"/>
            <p:cNvSpPr/>
            <p:nvPr/>
          </p:nvSpPr>
          <p:spPr>
            <a:xfrm>
              <a:off x="654364" y="2704817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02308" y="4366289"/>
            <a:ext cx="500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กรุงศรีอยุธยาทรุดโทรมจนยากจะฟื้นฟูขึ้นใหม่</a:t>
            </a:r>
          </a:p>
        </p:txBody>
      </p:sp>
      <p:grpSp>
        <p:nvGrpSpPr>
          <p:cNvPr id="4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46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3"/>
          <p:cNvSpPr/>
          <p:nvPr/>
        </p:nvSpPr>
        <p:spPr>
          <a:xfrm>
            <a:off x="452845" y="260648"/>
            <a:ext cx="6881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ปัจจัยที่มีผลต่อความเจริญรุ่งเรืองของอาณาจักรธนบุรี</a:t>
            </a:r>
          </a:p>
        </p:txBody>
      </p:sp>
      <p:sp>
        <p:nvSpPr>
          <p:cNvPr id="12" name="Rectangle 1"/>
          <p:cNvSpPr/>
          <p:nvPr/>
        </p:nvSpPr>
        <p:spPr>
          <a:xfrm>
            <a:off x="0" y="391453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103" name="สี่เหลี่ยมผืนผ้า 102"/>
          <p:cNvSpPr/>
          <p:nvPr/>
        </p:nvSpPr>
        <p:spPr>
          <a:xfrm>
            <a:off x="206808" y="3501008"/>
            <a:ext cx="8712936" cy="2376264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4" name="สี่เหลี่ยมผืนผ้า 103"/>
          <p:cNvSpPr/>
          <p:nvPr/>
        </p:nvSpPr>
        <p:spPr>
          <a:xfrm>
            <a:off x="206808" y="1268760"/>
            <a:ext cx="8712936" cy="1512168"/>
          </a:xfrm>
          <a:prstGeom prst="rect">
            <a:avLst/>
          </a:prstGeom>
          <a:solidFill>
            <a:srgbClr val="AF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Rectangle 2"/>
          <p:cNvSpPr/>
          <p:nvPr/>
        </p:nvSpPr>
        <p:spPr>
          <a:xfrm>
            <a:off x="199538" y="3904859"/>
            <a:ext cx="2841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อันเป็นผลมาจากการรวมชุมนุมต่างๆ เข้ามาอยู่ในอาณาจักร นอกจากนี้ยังมีแม่ทัพที่มีความสามารถหลายคน เช่น สมเด็จเจ้าพระยามหากษัตริย์ศึก เจ้าพระยาสุรสีห์ เป็นต้น</a:t>
            </a:r>
          </a:p>
        </p:txBody>
      </p:sp>
      <p:grpSp>
        <p:nvGrpSpPr>
          <p:cNvPr id="106" name="กลุ่ม 105"/>
          <p:cNvGrpSpPr/>
          <p:nvPr/>
        </p:nvGrpSpPr>
        <p:grpSpPr>
          <a:xfrm>
            <a:off x="206808" y="2780928"/>
            <a:ext cx="8712936" cy="720080"/>
            <a:chOff x="206808" y="2420888"/>
            <a:chExt cx="8712936" cy="720080"/>
          </a:xfrm>
        </p:grpSpPr>
        <p:sp>
          <p:nvSpPr>
            <p:cNvPr id="107" name="สี่เหลี่ยมผืนผ้า 106"/>
            <p:cNvSpPr/>
            <p:nvPr/>
          </p:nvSpPr>
          <p:spPr>
            <a:xfrm>
              <a:off x="206808" y="2420888"/>
              <a:ext cx="8712936" cy="720080"/>
            </a:xfrm>
            <a:prstGeom prst="rect">
              <a:avLst/>
            </a:prstGeom>
            <a:solidFill>
              <a:srgbClr val="D5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8" name="Round Same Side Corner Rectangle 11"/>
            <p:cNvSpPr/>
            <p:nvPr/>
          </p:nvSpPr>
          <p:spPr>
            <a:xfrm>
              <a:off x="206808" y="2520192"/>
              <a:ext cx="2880320" cy="504056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D5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ความเข้มแข็งทางด้านการทหาร</a:t>
              </a:r>
            </a:p>
          </p:txBody>
        </p:sp>
        <p:sp>
          <p:nvSpPr>
            <p:cNvPr id="109" name="Round Same Side Corner Rectangle 27"/>
            <p:cNvSpPr/>
            <p:nvPr/>
          </p:nvSpPr>
          <p:spPr>
            <a:xfrm>
              <a:off x="3159135" y="2520192"/>
              <a:ext cx="2812293" cy="504056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D5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นโยบายฟื้นฟูเศรษฐกิจ</a:t>
              </a:r>
            </a:p>
          </p:txBody>
        </p:sp>
        <p:sp>
          <p:nvSpPr>
            <p:cNvPr id="110" name="Round Same Side Corner Rectangle 28"/>
            <p:cNvSpPr/>
            <p:nvPr/>
          </p:nvSpPr>
          <p:spPr>
            <a:xfrm>
              <a:off x="6039456" y="2520421"/>
              <a:ext cx="2880288" cy="504056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D5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นโยบายฟื้นฟูพระพุทธศาสนา</a:t>
              </a:r>
            </a:p>
          </p:txBody>
        </p:sp>
      </p:grpSp>
      <p:sp>
        <p:nvSpPr>
          <p:cNvPr id="111" name="Rectangle 3"/>
          <p:cNvSpPr/>
          <p:nvPr/>
        </p:nvSpPr>
        <p:spPr>
          <a:xfrm>
            <a:off x="3116603" y="3890524"/>
            <a:ext cx="2880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การแก้ปัญหาขาดแคลนข้าวสาร การส่งเสริมการทำนา เพาะปลูก         ทำให้เศรษฐกิจของธนบุรีที่ตกต่ำในระยะแรก การสถาปนาสามารถฟื้นตัว   ได้อย่างรวดเร็ว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2" name="Rectangle 5"/>
          <p:cNvSpPr/>
          <p:nvPr/>
        </p:nvSpPr>
        <p:spPr>
          <a:xfrm>
            <a:off x="6047332" y="3861048"/>
            <a:ext cx="2872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โดยสมเด็จพระเจ้าตากสินมหาราช     ทรงฟื้นฟูคณะสงฆ์ที่เสื่อมโทรมลงไปมากเมื่อคราวสงครามเสียกรุงศรีอยุธยาให้กลับมาเจริญรุ่งเรืองดังเดิม </a:t>
            </a:r>
          </a:p>
        </p:txBody>
      </p: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28" y="1416968"/>
            <a:ext cx="1728192" cy="1243278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4" name="Picture 4" descr="https://i.ytimg.com/vi/FhvB9kV8Dqo/maxresdefaul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2667" y="1416968"/>
            <a:ext cx="1728192" cy="124545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" descr="http://hilight.kapook.com/img_cms2/travel/1_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84"/>
          <a:stretch/>
        </p:blipFill>
        <p:spPr bwMode="auto">
          <a:xfrm>
            <a:off x="6614198" y="1411651"/>
            <a:ext cx="1730804" cy="122638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ตัวเชื่อมต่อตรง 115"/>
          <p:cNvCxnSpPr/>
          <p:nvPr/>
        </p:nvCxnSpPr>
        <p:spPr>
          <a:xfrm>
            <a:off x="3041111" y="1196752"/>
            <a:ext cx="0" cy="475252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ตัวเชื่อมต่อตรง 116"/>
          <p:cNvCxnSpPr/>
          <p:nvPr/>
        </p:nvCxnSpPr>
        <p:spPr>
          <a:xfrm>
            <a:off x="5971428" y="1196752"/>
            <a:ext cx="0" cy="475252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7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3"/>
          <p:cNvSpPr/>
          <p:nvPr/>
        </p:nvSpPr>
        <p:spPr>
          <a:xfrm>
            <a:off x="452845" y="260648"/>
            <a:ext cx="6881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พัฒนาการทางประวัติศาสตร์ของอาณาจักรธนบุรี</a:t>
            </a:r>
          </a:p>
        </p:txBody>
      </p:sp>
      <p:sp>
        <p:nvSpPr>
          <p:cNvPr id="12" name="Rectangle 1"/>
          <p:cNvSpPr/>
          <p:nvPr/>
        </p:nvSpPr>
        <p:spPr>
          <a:xfrm>
            <a:off x="0" y="391453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3440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พัฒนาการด้านการเมืองการปกครอง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846" y="1484784"/>
            <a:ext cx="820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542925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ภายหลังพระยาตาก (สิน) กอบกู้เอกราช ได้สถาปนากรุงธนบุรีเป็นราชธานี พร้อมกับกระทำพิธีบรมราชาภิเษกขึ้นเป็นพระมหากษัตริย์ หัวเมืองต่างๆ ที่รอดพ้นจากการรุกรานของพม่าก็พยายามตั้งตัวเป็นใหญ่ จนกระทั่งมีชุมนุมต่างๆ ที่ตั้งตัวเป็นใหญ่ซึ่งต่อมาสมเด็จพระเจ้าตากสินมหาราชทรงปราบปรามชุมนุมต่างๆ ลงได้ในที่สุด มีทั้งหมด ๖ ชุมนุม ได้แก่</a:t>
            </a:r>
          </a:p>
        </p:txBody>
      </p:sp>
      <p:sp>
        <p:nvSpPr>
          <p:cNvPr id="25" name="Hexagon 5"/>
          <p:cNvSpPr/>
          <p:nvPr/>
        </p:nvSpPr>
        <p:spPr>
          <a:xfrm>
            <a:off x="3422263" y="2578588"/>
            <a:ext cx="2264258" cy="576064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D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ชุมนุมเจ้าพระฝาง</a:t>
            </a:r>
          </a:p>
        </p:txBody>
      </p:sp>
      <p:sp>
        <p:nvSpPr>
          <p:cNvPr id="26" name="Hexagon 12"/>
          <p:cNvSpPr/>
          <p:nvPr/>
        </p:nvSpPr>
        <p:spPr>
          <a:xfrm>
            <a:off x="3422263" y="3226660"/>
            <a:ext cx="2264257" cy="576064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D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ชุมนุมพระยาตาก (สิน)</a:t>
            </a:r>
          </a:p>
        </p:txBody>
      </p:sp>
      <p:sp>
        <p:nvSpPr>
          <p:cNvPr id="27" name="Hexagon 14"/>
          <p:cNvSpPr/>
          <p:nvPr/>
        </p:nvSpPr>
        <p:spPr>
          <a:xfrm>
            <a:off x="3422262" y="3874732"/>
            <a:ext cx="2264257" cy="576064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D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ชุมนุมเจ้านครศรีธรรมราช</a:t>
            </a:r>
          </a:p>
        </p:txBody>
      </p:sp>
      <p:sp>
        <p:nvSpPr>
          <p:cNvPr id="28" name="Hexagon 16"/>
          <p:cNvSpPr/>
          <p:nvPr/>
        </p:nvSpPr>
        <p:spPr>
          <a:xfrm>
            <a:off x="3422261" y="4522804"/>
            <a:ext cx="2264259" cy="576064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D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ชุมนุมพระยาพิษณุโลก</a:t>
            </a:r>
          </a:p>
        </p:txBody>
      </p:sp>
      <p:sp>
        <p:nvSpPr>
          <p:cNvPr id="29" name="Hexagon 17"/>
          <p:cNvSpPr/>
          <p:nvPr/>
        </p:nvSpPr>
        <p:spPr>
          <a:xfrm>
            <a:off x="3422261" y="5170876"/>
            <a:ext cx="2264258" cy="576064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D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ชุมนุมเจ้าพิมาย</a:t>
            </a:r>
          </a:p>
        </p:txBody>
      </p:sp>
      <p:sp>
        <p:nvSpPr>
          <p:cNvPr id="33" name="Hexagon 18"/>
          <p:cNvSpPr/>
          <p:nvPr/>
        </p:nvSpPr>
        <p:spPr>
          <a:xfrm>
            <a:off x="3422261" y="5818948"/>
            <a:ext cx="2264258" cy="576064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D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ชุมนุมสุกี้พระนายกอง</a:t>
            </a:r>
          </a:p>
        </p:txBody>
      </p:sp>
      <p:pic>
        <p:nvPicPr>
          <p:cNvPr id="1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8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มนมุมสี่เหลี่ยมผืนผ้าด้านเดียวกัน 39"/>
          <p:cNvSpPr/>
          <p:nvPr/>
        </p:nvSpPr>
        <p:spPr>
          <a:xfrm rot="5400000">
            <a:off x="1303874" y="-827202"/>
            <a:ext cx="524091" cy="31318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33"/>
          <p:cNvSpPr/>
          <p:nvPr/>
        </p:nvSpPr>
        <p:spPr>
          <a:xfrm>
            <a:off x="452840" y="2312314"/>
            <a:ext cx="8203097" cy="3132910"/>
          </a:xfrm>
          <a:prstGeom prst="rect">
            <a:avLst/>
          </a:prstGeom>
          <a:solidFill>
            <a:schemeClr val="bg1"/>
          </a:solidFill>
          <a:ln w="9525">
            <a:solidFill>
              <a:srgbClr val="FF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2731232" y="2823131"/>
            <a:ext cx="5585184" cy="2118036"/>
          </a:xfrm>
          <a:prstGeom prst="rect">
            <a:avLst/>
          </a:prstGeom>
          <a:solidFill>
            <a:srgbClr val="FF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787016" y="2823130"/>
            <a:ext cx="1944216" cy="2118037"/>
          </a:xfrm>
          <a:prstGeom prst="rect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33"/>
          <p:cNvSpPr/>
          <p:nvPr/>
        </p:nvSpPr>
        <p:spPr>
          <a:xfrm>
            <a:off x="452842" y="1802433"/>
            <a:ext cx="8203097" cy="474439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32"/>
          <p:cNvSpPr/>
          <p:nvPr/>
        </p:nvSpPr>
        <p:spPr>
          <a:xfrm>
            <a:off x="452842" y="1340768"/>
            <a:ext cx="8203097" cy="46166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278789" y="1340767"/>
            <a:ext cx="455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CC0066"/>
                </a:solidFill>
                <a:latin typeface="TH Sarabun New" pitchFamily="34" charset="-34"/>
                <a:cs typeface="TH Sarabun New" pitchFamily="34" charset="-34"/>
              </a:rPr>
              <a:t>การบริหารราชการแผ่นดินส่วนกลาง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9236" y="507885"/>
            <a:ext cx="2693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รูปแบบการปกครองสมัยธนบุรี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50077" y="1839597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ยังคงยึดแบบอย่างสมัยอยุธยาตอนปลาย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52653" y="31007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สมุหพระกลาโหม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35583" y="4149080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สมุหนายก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915817" y="3146965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ดูแลงานฝ่ายทหารทั่วไป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2731232" y="2679115"/>
            <a:ext cx="0" cy="240606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สี่เหลี่ยมผืนผ้า 35"/>
          <p:cNvSpPr/>
          <p:nvPr/>
        </p:nvSpPr>
        <p:spPr>
          <a:xfrm>
            <a:off x="2915817" y="3941835"/>
            <a:ext cx="5274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ดูแลงานฝ่ายทหารทั่วไปดูแลหัวเมืองฝ่ายเหนือทั้งฝ่ายทหารและพลเรือน ดูแลจตุสดมภ์ โดยเสนาบดีกรมคลังรับผิดชอบกรมคลังและหัวเมืองชายทะเลตะวันออก และหัวเมืองฝ่ายใต้ ทั้งฝ่ายทหารและพลเรือน</a:t>
            </a:r>
          </a:p>
        </p:txBody>
      </p:sp>
      <p:cxnSp>
        <p:nvCxnSpPr>
          <p:cNvPr id="39" name="ตัวเชื่อมต่อตรง 38"/>
          <p:cNvCxnSpPr>
            <a:stCxn id="29" idx="1"/>
            <a:endCxn id="33" idx="3"/>
          </p:cNvCxnSpPr>
          <p:nvPr/>
        </p:nvCxnSpPr>
        <p:spPr>
          <a:xfrm>
            <a:off x="787016" y="3882149"/>
            <a:ext cx="752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09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33"/>
          <p:cNvSpPr/>
          <p:nvPr/>
        </p:nvSpPr>
        <p:spPr>
          <a:xfrm>
            <a:off x="452842" y="1082354"/>
            <a:ext cx="8203097" cy="474439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32"/>
          <p:cNvSpPr/>
          <p:nvPr/>
        </p:nvSpPr>
        <p:spPr>
          <a:xfrm>
            <a:off x="452842" y="620689"/>
            <a:ext cx="8203097" cy="46166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278789" y="620688"/>
            <a:ext cx="455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CC0066"/>
                </a:solidFill>
                <a:latin typeface="TH Sarabun New" pitchFamily="34" charset="-34"/>
                <a:cs typeface="TH Sarabun New" pitchFamily="34" charset="-34"/>
              </a:rPr>
              <a:t>การบริหารราชการแผ่นดินส่วนหัวเมือง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50077" y="1119518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ยังคงยึดแบบอย่างสมัยอยุธยาตอนปลาย</a:t>
            </a:r>
          </a:p>
        </p:txBody>
      </p:sp>
      <p:pic>
        <p:nvPicPr>
          <p:cNvPr id="53" name="Picture 2" descr="C:\Users\TSM3-A_Taksaporn\Desktop\หช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4"/>
          <a:stretch/>
        </p:blipFill>
        <p:spPr bwMode="auto">
          <a:xfrm>
            <a:off x="6366" y="1761789"/>
            <a:ext cx="2623843" cy="433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9"/>
          <p:cNvCxnSpPr/>
          <p:nvPr/>
        </p:nvCxnSpPr>
        <p:spPr>
          <a:xfrm flipV="1">
            <a:off x="421065" y="2204864"/>
            <a:ext cx="0" cy="64807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2"/>
          <p:cNvCxnSpPr/>
          <p:nvPr/>
        </p:nvCxnSpPr>
        <p:spPr>
          <a:xfrm>
            <a:off x="421065" y="2204864"/>
            <a:ext cx="285721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5"/>
          <p:cNvCxnSpPr/>
          <p:nvPr/>
        </p:nvCxnSpPr>
        <p:spPr>
          <a:xfrm>
            <a:off x="1694105" y="3663213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9"/>
          <p:cNvCxnSpPr/>
          <p:nvPr/>
        </p:nvCxnSpPr>
        <p:spPr>
          <a:xfrm>
            <a:off x="1550089" y="5342399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2"/>
          <p:cNvSpPr/>
          <p:nvPr/>
        </p:nvSpPr>
        <p:spPr>
          <a:xfrm>
            <a:off x="3238172" y="2051556"/>
            <a:ext cx="1847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D60093"/>
                </a:solidFill>
                <a:latin typeface="TH Sarabun New" pitchFamily="34" charset="-34"/>
                <a:cs typeface="TH Sarabun New" pitchFamily="34" charset="-34"/>
              </a:rPr>
              <a:t>หัวเมืองชั้นใน</a:t>
            </a:r>
          </a:p>
        </p:txBody>
      </p:sp>
      <p:sp>
        <p:nvSpPr>
          <p:cNvPr id="60" name="Rectangle 53"/>
          <p:cNvSpPr/>
          <p:nvPr/>
        </p:nvSpPr>
        <p:spPr>
          <a:xfrm>
            <a:off x="3250851" y="2356187"/>
            <a:ext cx="553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มีผู้รั้งเมืองและคณะกรมการเมืองรับนโยบาย และคำสั่งจากเสนาบดีจากส่วนกลาง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จัดเป็นเมืองจัตวา</a:t>
            </a:r>
          </a:p>
        </p:txBody>
      </p:sp>
      <p:sp>
        <p:nvSpPr>
          <p:cNvPr id="61" name="Rectangle 57"/>
          <p:cNvSpPr/>
          <p:nvPr/>
        </p:nvSpPr>
        <p:spPr>
          <a:xfrm>
            <a:off x="-1" y="3567720"/>
            <a:ext cx="899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ราชธานี</a:t>
            </a:r>
          </a:p>
        </p:txBody>
      </p:sp>
      <p:sp>
        <p:nvSpPr>
          <p:cNvPr id="62" name="Rectangle 58"/>
          <p:cNvSpPr/>
          <p:nvPr/>
        </p:nvSpPr>
        <p:spPr>
          <a:xfrm>
            <a:off x="3240218" y="3485275"/>
            <a:ext cx="3420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D60093"/>
                </a:solidFill>
                <a:latin typeface="TH Sarabun New" pitchFamily="34" charset="-34"/>
                <a:cs typeface="TH Sarabun New" pitchFamily="34" charset="-34"/>
              </a:rPr>
              <a:t>หัวเมืองชั้นนอก </a:t>
            </a:r>
            <a:r>
              <a:rPr lang="en-US" sz="1800" b="1" dirty="0">
                <a:solidFill>
                  <a:srgbClr val="D60093"/>
                </a:solidFill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1800" b="1" dirty="0">
                <a:solidFill>
                  <a:srgbClr val="D60093"/>
                </a:solidFill>
                <a:latin typeface="TH Sarabun New" pitchFamily="34" charset="-34"/>
                <a:cs typeface="TH Sarabun New" pitchFamily="34" charset="-34"/>
              </a:rPr>
              <a:t>เมืองพระยามหานคร</a:t>
            </a:r>
            <a:r>
              <a:rPr lang="en-US" sz="1800" b="1" dirty="0">
                <a:solidFill>
                  <a:srgbClr val="D60093"/>
                </a:solidFill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sz="1800" b="1" dirty="0">
                <a:solidFill>
                  <a:srgbClr val="D60093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sp>
        <p:nvSpPr>
          <p:cNvPr id="63" name="Rectangle 59"/>
          <p:cNvSpPr/>
          <p:nvPr/>
        </p:nvSpPr>
        <p:spPr>
          <a:xfrm>
            <a:off x="3252896" y="3821846"/>
            <a:ext cx="5533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มีเจ้าเมืองปกครองพร้อมทั้งคณะกรมการเมือง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มีจตุสดมภ์เหมือนราชธานี มีเมืองใหญ่น้อยขึ้นตรงอีกต่อหนึ่ง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หัวเมืองเหล่านี้แบ่งเป็นหัวเมืองเอก โท ตรี</a:t>
            </a:r>
          </a:p>
        </p:txBody>
      </p:sp>
      <p:sp>
        <p:nvSpPr>
          <p:cNvPr id="64" name="Rectangle 65"/>
          <p:cNvSpPr/>
          <p:nvPr/>
        </p:nvSpPr>
        <p:spPr>
          <a:xfrm>
            <a:off x="3250851" y="5157192"/>
            <a:ext cx="1847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D60093"/>
                </a:solidFill>
                <a:latin typeface="TH Sarabun New" pitchFamily="34" charset="-34"/>
                <a:cs typeface="TH Sarabun New" pitchFamily="34" charset="-34"/>
              </a:rPr>
              <a:t>หัวเมืองประเทศราช</a:t>
            </a:r>
          </a:p>
        </p:txBody>
      </p:sp>
      <p:sp>
        <p:nvSpPr>
          <p:cNvPr id="65" name="Rectangle 66"/>
          <p:cNvSpPr/>
          <p:nvPr/>
        </p:nvSpPr>
        <p:spPr>
          <a:xfrm>
            <a:off x="3278280" y="5593603"/>
            <a:ext cx="5508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ต้องส่งเครื่องราชบรรณาการต้นไม้เงิน ต้นไม้ทองมาถวายพระมหากษัตริย์ ที่กรุงธนบุรี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เมืองสำคัญ เช่น กัมพูชา หลวงพระบาง เวียงจันทน์ จำปาศักดิ์</a:t>
            </a:r>
          </a:p>
        </p:txBody>
      </p:sp>
      <p:sp>
        <p:nvSpPr>
          <p:cNvPr id="66" name="Oval 67"/>
          <p:cNvSpPr/>
          <p:nvPr/>
        </p:nvSpPr>
        <p:spPr>
          <a:xfrm>
            <a:off x="374706" y="2852936"/>
            <a:ext cx="87053" cy="87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Oval 68"/>
          <p:cNvSpPr/>
          <p:nvPr/>
        </p:nvSpPr>
        <p:spPr>
          <a:xfrm>
            <a:off x="1653996" y="3623538"/>
            <a:ext cx="87053" cy="87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Oval 69"/>
          <p:cNvSpPr/>
          <p:nvPr/>
        </p:nvSpPr>
        <p:spPr>
          <a:xfrm>
            <a:off x="1494935" y="5295455"/>
            <a:ext cx="87053" cy="87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Rectangle 70"/>
          <p:cNvSpPr/>
          <p:nvPr/>
        </p:nvSpPr>
        <p:spPr>
          <a:xfrm>
            <a:off x="-180528" y="2939989"/>
            <a:ext cx="1197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หัวเมืองชั้นใน</a:t>
            </a:r>
          </a:p>
        </p:txBody>
      </p:sp>
      <p:sp>
        <p:nvSpPr>
          <p:cNvPr id="70" name="Rectangle 71"/>
          <p:cNvSpPr/>
          <p:nvPr/>
        </p:nvSpPr>
        <p:spPr>
          <a:xfrm>
            <a:off x="1098835" y="3284984"/>
            <a:ext cx="1284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หัวเมืองชั้นนอก</a:t>
            </a:r>
          </a:p>
        </p:txBody>
      </p:sp>
      <p:sp>
        <p:nvSpPr>
          <p:cNvPr id="71" name="Rectangle 72"/>
          <p:cNvSpPr/>
          <p:nvPr/>
        </p:nvSpPr>
        <p:spPr>
          <a:xfrm>
            <a:off x="344446" y="5462644"/>
            <a:ext cx="1428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หัวเมืองประเทศราช</a:t>
            </a:r>
          </a:p>
        </p:txBody>
      </p:sp>
      <p:pic>
        <p:nvPicPr>
          <p:cNvPr id="27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77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มนมุมสี่เหลี่ยมผืนผ้าด้านเดียวกัน 41"/>
          <p:cNvSpPr/>
          <p:nvPr/>
        </p:nvSpPr>
        <p:spPr>
          <a:xfrm rot="5400000">
            <a:off x="1303874" y="324926"/>
            <a:ext cx="524091" cy="31318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7"/>
          <p:cNvSpPr/>
          <p:nvPr/>
        </p:nvSpPr>
        <p:spPr>
          <a:xfrm>
            <a:off x="452846" y="769978"/>
            <a:ext cx="3440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พัฒนาการด้านเศรษฐกิจ</a:t>
            </a:r>
          </a:p>
        </p:txBody>
      </p:sp>
      <p:sp>
        <p:nvSpPr>
          <p:cNvPr id="18" name="Rounded Rectangle 11"/>
          <p:cNvSpPr/>
          <p:nvPr/>
        </p:nvSpPr>
        <p:spPr>
          <a:xfrm>
            <a:off x="363982" y="2348879"/>
            <a:ext cx="2592288" cy="7200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การกวาดต้อนและเสบียงอาหาร</a:t>
            </a:r>
          </a:p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ของพม่า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3307505" y="2348880"/>
            <a:ext cx="2592288" cy="7200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การทำสงครามปราบชุมนุม</a:t>
            </a:r>
          </a:p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และรบกับพม่า</a:t>
            </a:r>
          </a:p>
        </p:txBody>
      </p:sp>
      <p:sp>
        <p:nvSpPr>
          <p:cNvPr id="20" name="Rounded Rectangle 14"/>
          <p:cNvSpPr/>
          <p:nvPr/>
        </p:nvSpPr>
        <p:spPr>
          <a:xfrm>
            <a:off x="6228184" y="2348879"/>
            <a:ext cx="2592288" cy="7200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การใช้จ่ายทรัพย์สิน</a:t>
            </a:r>
          </a:p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ในด้านต่างๆ จำนวนมาก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5003" y="1660013"/>
            <a:ext cx="294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สาเหตุสำคัญของปัญหาเศรษฐกิจ</a:t>
            </a:r>
          </a:p>
        </p:txBody>
      </p:sp>
      <p:sp>
        <p:nvSpPr>
          <p:cNvPr id="36" name="Rounded Rectangle 60"/>
          <p:cNvSpPr/>
          <p:nvPr/>
        </p:nvSpPr>
        <p:spPr>
          <a:xfrm>
            <a:off x="369056" y="4265460"/>
            <a:ext cx="2592288" cy="7447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FF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การซื้อข้าวมาแจกให้แก่ราษฎร</a:t>
            </a:r>
          </a:p>
        </p:txBody>
      </p:sp>
      <p:sp>
        <p:nvSpPr>
          <p:cNvPr id="37" name="Rounded Rectangle 61"/>
          <p:cNvSpPr/>
          <p:nvPr/>
        </p:nvSpPr>
        <p:spPr>
          <a:xfrm>
            <a:off x="3307505" y="4281770"/>
            <a:ext cx="2592288" cy="7328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FF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การให้ข้าราชการทำนาปีละ ๒ ครั้ง</a:t>
            </a:r>
          </a:p>
        </p:txBody>
      </p:sp>
      <p:sp>
        <p:nvSpPr>
          <p:cNvPr id="38" name="Rounded Rectangle 62"/>
          <p:cNvSpPr/>
          <p:nvPr/>
        </p:nvSpPr>
        <p:spPr>
          <a:xfrm>
            <a:off x="6228183" y="4269087"/>
            <a:ext cx="2592289" cy="7455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FF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การปราบปรามโจรผู้ร้าย</a:t>
            </a:r>
          </a:p>
        </p:txBody>
      </p:sp>
      <p:sp>
        <p:nvSpPr>
          <p:cNvPr id="39" name="Rounded Rectangle 89"/>
          <p:cNvSpPr/>
          <p:nvPr/>
        </p:nvSpPr>
        <p:spPr>
          <a:xfrm>
            <a:off x="369056" y="5229200"/>
            <a:ext cx="2592288" cy="7200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FF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การประมูลผูกขาด</a:t>
            </a:r>
          </a:p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เก็บค่าภาคหลวง</a:t>
            </a:r>
          </a:p>
        </p:txBody>
      </p:sp>
      <p:sp>
        <p:nvSpPr>
          <p:cNvPr id="40" name="Rounded Rectangle 90"/>
          <p:cNvSpPr/>
          <p:nvPr/>
        </p:nvSpPr>
        <p:spPr>
          <a:xfrm>
            <a:off x="3307505" y="5229200"/>
            <a:ext cx="2592288" cy="7200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FF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การจับหนูมาส่งกรมพระนครบาล</a:t>
            </a:r>
          </a:p>
        </p:txBody>
      </p:sp>
      <p:sp>
        <p:nvSpPr>
          <p:cNvPr id="41" name="Rounded Rectangle 91"/>
          <p:cNvSpPr/>
          <p:nvPr/>
        </p:nvSpPr>
        <p:spPr>
          <a:xfrm>
            <a:off x="6217000" y="5229200"/>
            <a:ext cx="2603471" cy="7200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FF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การส่งเสริมให้พ่อค้า</a:t>
            </a:r>
          </a:p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เข้ามาค้าขายมากขึ้น</a:t>
            </a:r>
          </a:p>
        </p:txBody>
      </p:sp>
      <p:sp>
        <p:nvSpPr>
          <p:cNvPr id="43" name="มนมุมสี่เหลี่ยมผืนผ้าด้านเดียวกัน 42"/>
          <p:cNvSpPr/>
          <p:nvPr/>
        </p:nvSpPr>
        <p:spPr>
          <a:xfrm rot="5400000">
            <a:off x="1303874" y="2237929"/>
            <a:ext cx="524091" cy="31318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6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9273" y="3573016"/>
            <a:ext cx="2653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นโยบายแก้ไขปัญหาเศรษฐกิจ</a:t>
            </a:r>
          </a:p>
        </p:txBody>
      </p:sp>
      <p:pic>
        <p:nvPicPr>
          <p:cNvPr id="2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96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A365"/>
        </a:solidFill>
        <a:ln>
          <a:noFill/>
        </a:ln>
      </a:spPr>
      <a:bodyPr rtlCol="0" anchor="ctr"/>
      <a:lstStyle>
        <a:defPPr algn="ctr">
          <a:defRPr sz="2000" b="1" dirty="0" smtClean="0">
            <a:latin typeface="TH Sarabun New" pitchFamily="34" charset="-34"/>
            <a:cs typeface="TH Sarabun New" pitchFamily="34" charset="-3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2152</Words>
  <Application>Microsoft Office PowerPoint</Application>
  <PresentationFormat>นำเสนอทางหน้าจอ (4:3)</PresentationFormat>
  <Paragraphs>189</Paragraphs>
  <Slides>19</Slides>
  <Notes>14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4" baseType="lpstr">
      <vt:lpstr>AngsanaUPC</vt:lpstr>
      <vt:lpstr>TH Sarabun New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wanwilai angchuan</cp:lastModifiedBy>
  <cp:revision>391</cp:revision>
  <dcterms:created xsi:type="dcterms:W3CDTF">2016-10-19T07:03:21Z</dcterms:created>
  <dcterms:modified xsi:type="dcterms:W3CDTF">2023-10-27T13:20:42Z</dcterms:modified>
</cp:coreProperties>
</file>