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notesMasterIdLst>
    <p:notesMasterId r:id="rId27"/>
  </p:notesMasterIdLst>
  <p:sldIdLst>
    <p:sldId id="303" r:id="rId4"/>
    <p:sldId id="304" r:id="rId5"/>
    <p:sldId id="305" r:id="rId6"/>
    <p:sldId id="307" r:id="rId7"/>
    <p:sldId id="306" r:id="rId8"/>
    <p:sldId id="308" r:id="rId9"/>
    <p:sldId id="309" r:id="rId10"/>
    <p:sldId id="264" r:id="rId11"/>
    <p:sldId id="311" r:id="rId12"/>
    <p:sldId id="310" r:id="rId13"/>
    <p:sldId id="312" r:id="rId14"/>
    <p:sldId id="313" r:id="rId15"/>
    <p:sldId id="314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261" r:id="rId24"/>
    <p:sldId id="285" r:id="rId25"/>
    <p:sldId id="286" r:id="rId26"/>
  </p:sldIdLst>
  <p:sldSz cx="9144000" cy="6858000" type="screen4x3"/>
  <p:notesSz cx="6858000" cy="9144000"/>
  <p:embeddedFontLst>
    <p:embeddedFont>
      <p:font typeface="Bangna New" panose="020B0604020202020204" charset="0"/>
      <p:regular r:id="rId28"/>
    </p:embeddedFont>
    <p:embeddedFont>
      <p:font typeface="Cordia New" panose="020B0304020202020204" pitchFamily="34" charset="-34"/>
      <p:regular r:id="rId29"/>
      <p:bold r:id="rId30"/>
      <p:italic r:id="rId31"/>
      <p:boldItalic r:id="rId32"/>
    </p:embeddedFont>
    <p:embeddedFont>
      <p:font typeface="Kanit" panose="020B0604020202020204" charset="-34"/>
      <p:regular r:id="rId33"/>
      <p:bold r:id="rId34"/>
      <p:italic r:id="rId35"/>
      <p:boldItalic r:id="rId36"/>
    </p:embeddedFont>
    <p:embeddedFont>
      <p:font typeface="TH Mali Grade 6" panose="02000506000000020004" pitchFamily="2" charset="-34"/>
      <p:regular r:id="rId37"/>
      <p:bold r:id="rId38"/>
      <p:italic r:id="rId39"/>
      <p:boldItalic r:id="rId40"/>
    </p:embeddedFont>
    <p:embeddedFont>
      <p:font typeface="TH Sarabun New" panose="020B0604020202020204" charset="-34"/>
      <p:regular r:id="rId41"/>
      <p:bold r:id="rId42"/>
      <p:italic r:id="rId43"/>
      <p:boldItalic r:id="rId44"/>
    </p:embeddedFont>
    <p:embeddedFont>
      <p:font typeface="TH SarabunPSK" panose="020B0500040200020003" pitchFamily="34" charset="-34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39E"/>
    <a:srgbClr val="E3FFC8"/>
    <a:srgbClr val="FF9999"/>
    <a:srgbClr val="FEF1F5"/>
    <a:srgbClr val="FFD9FF"/>
    <a:srgbClr val="FFE4E4"/>
    <a:srgbClr val="ACBE9D"/>
    <a:srgbClr val="A9D18E"/>
    <a:srgbClr val="FF66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87" d="100"/>
          <a:sy n="87" d="100"/>
        </p:scale>
        <p:origin x="132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10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2.fntdata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2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7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e baithon" userId="acddeb46b90396dd" providerId="LiveId" clId="{ABA11394-F9BE-44B9-805D-5B99B166F754}"/>
    <pc:docChg chg="undo custSel modSld">
      <pc:chgData name="ole baithon" userId="acddeb46b90396dd" providerId="LiveId" clId="{ABA11394-F9BE-44B9-805D-5B99B166F754}" dt="2024-06-27T16:05:15.472" v="189" actId="113"/>
      <pc:docMkLst>
        <pc:docMk/>
      </pc:docMkLst>
      <pc:sldChg chg="delSp mod">
        <pc:chgData name="ole baithon" userId="acddeb46b90396dd" providerId="LiveId" clId="{ABA11394-F9BE-44B9-805D-5B99B166F754}" dt="2024-06-24T16:48:26.813" v="6" actId="478"/>
        <pc:sldMkLst>
          <pc:docMk/>
          <pc:sldMk cId="2992065936" sldId="264"/>
        </pc:sldMkLst>
        <pc:picChg chg="del">
          <ac:chgData name="ole baithon" userId="acddeb46b90396dd" providerId="LiveId" clId="{ABA11394-F9BE-44B9-805D-5B99B166F754}" dt="2024-06-24T16:48:26.813" v="6" actId="478"/>
          <ac:picMkLst>
            <pc:docMk/>
            <pc:sldMk cId="2992065936" sldId="264"/>
            <ac:picMk id="33" creationId="{B97148BE-8218-43ED-B272-E9CFCE95DBE7}"/>
          </ac:picMkLst>
        </pc:picChg>
      </pc:sldChg>
      <pc:sldChg chg="delSp mod">
        <pc:chgData name="ole baithon" userId="acddeb46b90396dd" providerId="LiveId" clId="{ABA11394-F9BE-44B9-805D-5B99B166F754}" dt="2024-06-24T16:48:14.116" v="0" actId="478"/>
        <pc:sldMkLst>
          <pc:docMk/>
          <pc:sldMk cId="3893526537" sldId="304"/>
        </pc:sldMkLst>
        <pc:picChg chg="del">
          <ac:chgData name="ole baithon" userId="acddeb46b90396dd" providerId="LiveId" clId="{ABA11394-F9BE-44B9-805D-5B99B166F754}" dt="2024-06-24T16:48:14.116" v="0" actId="478"/>
          <ac:picMkLst>
            <pc:docMk/>
            <pc:sldMk cId="3893526537" sldId="304"/>
            <ac:picMk id="33" creationId="{DC58E97E-F418-41FF-9A90-F56BA448270F}"/>
          </ac:picMkLst>
        </pc:picChg>
      </pc:sldChg>
      <pc:sldChg chg="delSp mod">
        <pc:chgData name="ole baithon" userId="acddeb46b90396dd" providerId="LiveId" clId="{ABA11394-F9BE-44B9-805D-5B99B166F754}" dt="2024-06-24T16:48:15.702" v="1" actId="478"/>
        <pc:sldMkLst>
          <pc:docMk/>
          <pc:sldMk cId="476969321" sldId="305"/>
        </pc:sldMkLst>
        <pc:picChg chg="del">
          <ac:chgData name="ole baithon" userId="acddeb46b90396dd" providerId="LiveId" clId="{ABA11394-F9BE-44B9-805D-5B99B166F754}" dt="2024-06-24T16:48:15.702" v="1" actId="478"/>
          <ac:picMkLst>
            <pc:docMk/>
            <pc:sldMk cId="476969321" sldId="305"/>
            <ac:picMk id="33" creationId="{DC58E97E-F418-41FF-9A90-F56BA448270F}"/>
          </ac:picMkLst>
        </pc:picChg>
      </pc:sldChg>
      <pc:sldChg chg="delSp mod">
        <pc:chgData name="ole baithon" userId="acddeb46b90396dd" providerId="LiveId" clId="{ABA11394-F9BE-44B9-805D-5B99B166F754}" dt="2024-06-24T16:48:21.060" v="3" actId="478"/>
        <pc:sldMkLst>
          <pc:docMk/>
          <pc:sldMk cId="897691128" sldId="306"/>
        </pc:sldMkLst>
        <pc:picChg chg="del">
          <ac:chgData name="ole baithon" userId="acddeb46b90396dd" providerId="LiveId" clId="{ABA11394-F9BE-44B9-805D-5B99B166F754}" dt="2024-06-24T16:48:21.060" v="3" actId="478"/>
          <ac:picMkLst>
            <pc:docMk/>
            <pc:sldMk cId="897691128" sldId="306"/>
            <ac:picMk id="33" creationId="{DC58E97E-F418-41FF-9A90-F56BA448270F}"/>
          </ac:picMkLst>
        </pc:picChg>
      </pc:sldChg>
      <pc:sldChg chg="delSp mod modNotesTx">
        <pc:chgData name="ole baithon" userId="acddeb46b90396dd" providerId="LiveId" clId="{ABA11394-F9BE-44B9-805D-5B99B166F754}" dt="2024-06-24T16:53:31.704" v="102" actId="20577"/>
        <pc:sldMkLst>
          <pc:docMk/>
          <pc:sldMk cId="369176325" sldId="307"/>
        </pc:sldMkLst>
        <pc:picChg chg="del">
          <ac:chgData name="ole baithon" userId="acddeb46b90396dd" providerId="LiveId" clId="{ABA11394-F9BE-44B9-805D-5B99B166F754}" dt="2024-06-24T16:48:18.196" v="2" actId="478"/>
          <ac:picMkLst>
            <pc:docMk/>
            <pc:sldMk cId="369176325" sldId="307"/>
            <ac:picMk id="33" creationId="{DC58E97E-F418-41FF-9A90-F56BA448270F}"/>
          </ac:picMkLst>
        </pc:picChg>
      </pc:sldChg>
      <pc:sldChg chg="delSp mod">
        <pc:chgData name="ole baithon" userId="acddeb46b90396dd" providerId="LiveId" clId="{ABA11394-F9BE-44B9-805D-5B99B166F754}" dt="2024-06-24T16:48:22.566" v="4" actId="478"/>
        <pc:sldMkLst>
          <pc:docMk/>
          <pc:sldMk cId="3992250620" sldId="308"/>
        </pc:sldMkLst>
        <pc:picChg chg="del">
          <ac:chgData name="ole baithon" userId="acddeb46b90396dd" providerId="LiveId" clId="{ABA11394-F9BE-44B9-805D-5B99B166F754}" dt="2024-06-24T16:48:22.566" v="4" actId="478"/>
          <ac:picMkLst>
            <pc:docMk/>
            <pc:sldMk cId="3992250620" sldId="308"/>
            <ac:picMk id="33" creationId="{DC58E97E-F418-41FF-9A90-F56BA448270F}"/>
          </ac:picMkLst>
        </pc:picChg>
      </pc:sldChg>
      <pc:sldChg chg="delSp mod">
        <pc:chgData name="ole baithon" userId="acddeb46b90396dd" providerId="LiveId" clId="{ABA11394-F9BE-44B9-805D-5B99B166F754}" dt="2024-06-24T16:48:24.527" v="5" actId="478"/>
        <pc:sldMkLst>
          <pc:docMk/>
          <pc:sldMk cId="2096888600" sldId="309"/>
        </pc:sldMkLst>
        <pc:picChg chg="del">
          <ac:chgData name="ole baithon" userId="acddeb46b90396dd" providerId="LiveId" clId="{ABA11394-F9BE-44B9-805D-5B99B166F754}" dt="2024-06-24T16:48:24.527" v="5" actId="478"/>
          <ac:picMkLst>
            <pc:docMk/>
            <pc:sldMk cId="2096888600" sldId="309"/>
            <ac:picMk id="33" creationId="{DC58E97E-F418-41FF-9A90-F56BA448270F}"/>
          </ac:picMkLst>
        </pc:picChg>
      </pc:sldChg>
      <pc:sldChg chg="delSp mod">
        <pc:chgData name="ole baithon" userId="acddeb46b90396dd" providerId="LiveId" clId="{ABA11394-F9BE-44B9-805D-5B99B166F754}" dt="2024-06-24T16:48:30.382" v="8" actId="478"/>
        <pc:sldMkLst>
          <pc:docMk/>
          <pc:sldMk cId="4046913525" sldId="310"/>
        </pc:sldMkLst>
        <pc:picChg chg="del">
          <ac:chgData name="ole baithon" userId="acddeb46b90396dd" providerId="LiveId" clId="{ABA11394-F9BE-44B9-805D-5B99B166F754}" dt="2024-06-24T16:48:30.382" v="8" actId="478"/>
          <ac:picMkLst>
            <pc:docMk/>
            <pc:sldMk cId="4046913525" sldId="310"/>
            <ac:picMk id="13" creationId="{D999FEE6-F564-47A8-BB1E-A5C26360B725}"/>
          </ac:picMkLst>
        </pc:picChg>
      </pc:sldChg>
      <pc:sldChg chg="delSp mod">
        <pc:chgData name="ole baithon" userId="acddeb46b90396dd" providerId="LiveId" clId="{ABA11394-F9BE-44B9-805D-5B99B166F754}" dt="2024-06-24T16:48:28.581" v="7" actId="478"/>
        <pc:sldMkLst>
          <pc:docMk/>
          <pc:sldMk cId="2180243717" sldId="311"/>
        </pc:sldMkLst>
        <pc:picChg chg="del">
          <ac:chgData name="ole baithon" userId="acddeb46b90396dd" providerId="LiveId" clId="{ABA11394-F9BE-44B9-805D-5B99B166F754}" dt="2024-06-24T16:48:28.581" v="7" actId="478"/>
          <ac:picMkLst>
            <pc:docMk/>
            <pc:sldMk cId="2180243717" sldId="311"/>
            <ac:picMk id="33" creationId="{DC58E97E-F418-41FF-9A90-F56BA448270F}"/>
          </ac:picMkLst>
        </pc:picChg>
      </pc:sldChg>
      <pc:sldChg chg="delSp mod">
        <pc:chgData name="ole baithon" userId="acddeb46b90396dd" providerId="LiveId" clId="{ABA11394-F9BE-44B9-805D-5B99B166F754}" dt="2024-06-24T16:48:32.344" v="9" actId="478"/>
        <pc:sldMkLst>
          <pc:docMk/>
          <pc:sldMk cId="1011131210" sldId="312"/>
        </pc:sldMkLst>
        <pc:picChg chg="del">
          <ac:chgData name="ole baithon" userId="acddeb46b90396dd" providerId="LiveId" clId="{ABA11394-F9BE-44B9-805D-5B99B166F754}" dt="2024-06-24T16:48:32.344" v="9" actId="478"/>
          <ac:picMkLst>
            <pc:docMk/>
            <pc:sldMk cId="1011131210" sldId="312"/>
            <ac:picMk id="13" creationId="{A0D8BBD2-D84C-41FD-839C-537042BF702C}"/>
          </ac:picMkLst>
        </pc:picChg>
      </pc:sldChg>
      <pc:sldChg chg="delSp mod">
        <pc:chgData name="ole baithon" userId="acddeb46b90396dd" providerId="LiveId" clId="{ABA11394-F9BE-44B9-805D-5B99B166F754}" dt="2024-06-24T16:48:33.863" v="10" actId="478"/>
        <pc:sldMkLst>
          <pc:docMk/>
          <pc:sldMk cId="370762320" sldId="313"/>
        </pc:sldMkLst>
        <pc:picChg chg="del">
          <ac:chgData name="ole baithon" userId="acddeb46b90396dd" providerId="LiveId" clId="{ABA11394-F9BE-44B9-805D-5B99B166F754}" dt="2024-06-24T16:48:33.863" v="10" actId="478"/>
          <ac:picMkLst>
            <pc:docMk/>
            <pc:sldMk cId="370762320" sldId="313"/>
            <ac:picMk id="33" creationId="{DC58E97E-F418-41FF-9A90-F56BA448270F}"/>
          </ac:picMkLst>
        </pc:picChg>
      </pc:sldChg>
      <pc:sldChg chg="delSp mod">
        <pc:chgData name="ole baithon" userId="acddeb46b90396dd" providerId="LiveId" clId="{ABA11394-F9BE-44B9-805D-5B99B166F754}" dt="2024-06-24T16:48:35.511" v="11" actId="478"/>
        <pc:sldMkLst>
          <pc:docMk/>
          <pc:sldMk cId="1200825979" sldId="314"/>
        </pc:sldMkLst>
        <pc:picChg chg="del">
          <ac:chgData name="ole baithon" userId="acddeb46b90396dd" providerId="LiveId" clId="{ABA11394-F9BE-44B9-805D-5B99B166F754}" dt="2024-06-24T16:48:35.511" v="11" actId="478"/>
          <ac:picMkLst>
            <pc:docMk/>
            <pc:sldMk cId="1200825979" sldId="314"/>
            <ac:picMk id="13" creationId="{5901AE4B-0542-4583-AD2E-BD6BA40B4067}"/>
          </ac:picMkLst>
        </pc:picChg>
      </pc:sldChg>
      <pc:sldChg chg="delSp mod modNotesTx">
        <pc:chgData name="ole baithon" userId="acddeb46b90396dd" providerId="LiveId" clId="{ABA11394-F9BE-44B9-805D-5B99B166F754}" dt="2024-06-27T16:02:30.273" v="152" actId="113"/>
        <pc:sldMkLst>
          <pc:docMk/>
          <pc:sldMk cId="3866613445" sldId="316"/>
        </pc:sldMkLst>
        <pc:picChg chg="del">
          <ac:chgData name="ole baithon" userId="acddeb46b90396dd" providerId="LiveId" clId="{ABA11394-F9BE-44B9-805D-5B99B166F754}" dt="2024-06-24T16:48:37.513" v="12" actId="478"/>
          <ac:picMkLst>
            <pc:docMk/>
            <pc:sldMk cId="3866613445" sldId="316"/>
            <ac:picMk id="13" creationId="{5901AE4B-0542-4583-AD2E-BD6BA40B4067}"/>
          </ac:picMkLst>
        </pc:picChg>
      </pc:sldChg>
      <pc:sldChg chg="delSp mod modNotesTx">
        <pc:chgData name="ole baithon" userId="acddeb46b90396dd" providerId="LiveId" clId="{ABA11394-F9BE-44B9-805D-5B99B166F754}" dt="2024-06-27T16:05:15.472" v="189" actId="113"/>
        <pc:sldMkLst>
          <pc:docMk/>
          <pc:sldMk cId="430421460" sldId="317"/>
        </pc:sldMkLst>
        <pc:picChg chg="del">
          <ac:chgData name="ole baithon" userId="acddeb46b90396dd" providerId="LiveId" clId="{ABA11394-F9BE-44B9-805D-5B99B166F754}" dt="2024-06-24T16:48:38.891" v="13" actId="478"/>
          <ac:picMkLst>
            <pc:docMk/>
            <pc:sldMk cId="430421460" sldId="317"/>
            <ac:picMk id="13" creationId="{5901AE4B-0542-4583-AD2E-BD6BA40B4067}"/>
          </ac:picMkLst>
        </pc:picChg>
      </pc:sldChg>
      <pc:sldChg chg="delSp mod">
        <pc:chgData name="ole baithon" userId="acddeb46b90396dd" providerId="LiveId" clId="{ABA11394-F9BE-44B9-805D-5B99B166F754}" dt="2024-06-24T16:48:40.370" v="14" actId="478"/>
        <pc:sldMkLst>
          <pc:docMk/>
          <pc:sldMk cId="3954596570" sldId="318"/>
        </pc:sldMkLst>
        <pc:picChg chg="del">
          <ac:chgData name="ole baithon" userId="acddeb46b90396dd" providerId="LiveId" clId="{ABA11394-F9BE-44B9-805D-5B99B166F754}" dt="2024-06-24T16:48:40.370" v="14" actId="478"/>
          <ac:picMkLst>
            <pc:docMk/>
            <pc:sldMk cId="3954596570" sldId="318"/>
            <ac:picMk id="13" creationId="{5901AE4B-0542-4583-AD2E-BD6BA40B4067}"/>
          </ac:picMkLst>
        </pc:picChg>
      </pc:sldChg>
      <pc:sldChg chg="delSp mod">
        <pc:chgData name="ole baithon" userId="acddeb46b90396dd" providerId="LiveId" clId="{ABA11394-F9BE-44B9-805D-5B99B166F754}" dt="2024-06-24T16:48:43.482" v="15" actId="478"/>
        <pc:sldMkLst>
          <pc:docMk/>
          <pc:sldMk cId="1721674883" sldId="319"/>
        </pc:sldMkLst>
        <pc:picChg chg="del">
          <ac:chgData name="ole baithon" userId="acddeb46b90396dd" providerId="LiveId" clId="{ABA11394-F9BE-44B9-805D-5B99B166F754}" dt="2024-06-24T16:48:43.482" v="15" actId="478"/>
          <ac:picMkLst>
            <pc:docMk/>
            <pc:sldMk cId="1721674883" sldId="319"/>
            <ac:picMk id="33" creationId="{DC58E97E-F418-41FF-9A90-F56BA448270F}"/>
          </ac:picMkLst>
        </pc:picChg>
      </pc:sldChg>
      <pc:sldChg chg="delSp mod">
        <pc:chgData name="ole baithon" userId="acddeb46b90396dd" providerId="LiveId" clId="{ABA11394-F9BE-44B9-805D-5B99B166F754}" dt="2024-06-24T16:48:45.942" v="16" actId="478"/>
        <pc:sldMkLst>
          <pc:docMk/>
          <pc:sldMk cId="76245504" sldId="320"/>
        </pc:sldMkLst>
        <pc:picChg chg="del">
          <ac:chgData name="ole baithon" userId="acddeb46b90396dd" providerId="LiveId" clId="{ABA11394-F9BE-44B9-805D-5B99B166F754}" dt="2024-06-24T16:48:45.942" v="16" actId="478"/>
          <ac:picMkLst>
            <pc:docMk/>
            <pc:sldMk cId="76245504" sldId="320"/>
            <ac:picMk id="13" creationId="{5901AE4B-0542-4583-AD2E-BD6BA40B4067}"/>
          </ac:picMkLst>
        </pc:picChg>
      </pc:sldChg>
      <pc:sldChg chg="delSp mod">
        <pc:chgData name="ole baithon" userId="acddeb46b90396dd" providerId="LiveId" clId="{ABA11394-F9BE-44B9-805D-5B99B166F754}" dt="2024-06-24T16:48:47.706" v="17" actId="478"/>
        <pc:sldMkLst>
          <pc:docMk/>
          <pc:sldMk cId="2994905692" sldId="321"/>
        </pc:sldMkLst>
        <pc:picChg chg="del">
          <ac:chgData name="ole baithon" userId="acddeb46b90396dd" providerId="LiveId" clId="{ABA11394-F9BE-44B9-805D-5B99B166F754}" dt="2024-06-24T16:48:47.706" v="17" actId="478"/>
          <ac:picMkLst>
            <pc:docMk/>
            <pc:sldMk cId="2994905692" sldId="321"/>
            <ac:picMk id="13" creationId="{5901AE4B-0542-4583-AD2E-BD6BA40B4067}"/>
          </ac:picMkLst>
        </pc:picChg>
      </pc:sldChg>
      <pc:sldChg chg="delSp mod">
        <pc:chgData name="ole baithon" userId="acddeb46b90396dd" providerId="LiveId" clId="{ABA11394-F9BE-44B9-805D-5B99B166F754}" dt="2024-06-24T16:48:49.869" v="18" actId="478"/>
        <pc:sldMkLst>
          <pc:docMk/>
          <pc:sldMk cId="1832687467" sldId="322"/>
        </pc:sldMkLst>
        <pc:picChg chg="del">
          <ac:chgData name="ole baithon" userId="acddeb46b90396dd" providerId="LiveId" clId="{ABA11394-F9BE-44B9-805D-5B99B166F754}" dt="2024-06-24T16:48:49.869" v="18" actId="478"/>
          <ac:picMkLst>
            <pc:docMk/>
            <pc:sldMk cId="1832687467" sldId="322"/>
            <ac:picMk id="13" creationId="{5901AE4B-0542-4583-AD2E-BD6BA40B406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1CA44-304A-4A33-9054-C60B6500F78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62F4E-1483-4DCF-8F6E-274B06DAC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1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0" i="0" dirty="0">
                <a:solidFill>
                  <a:srgbClr val="040C28"/>
                </a:solidFill>
                <a:effectLst/>
                <a:latin typeface="Google Sans"/>
              </a:rPr>
              <a:t>น้ำนมวัวมีโปรตีนและแร่ธาตุต่างๆ มากกว่า และมีคาร์โบไฮเดรตน้อยกว่าน้ำนมแม่ แต่นมวัวอาจทำให้เด็กแพ้ได้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62F4E-1483-4DCF-8F6E-274B06DAC7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dirty="0"/>
              <a:t>โปรตีนย่อยง่าย </a:t>
            </a:r>
            <a:r>
              <a:rPr lang="th-TH" dirty="0"/>
              <a:t>นม ไข่ เนื้อไก่</a:t>
            </a:r>
            <a:br>
              <a:rPr lang="th-TH" dirty="0"/>
            </a:br>
            <a:r>
              <a:rPr lang="th-TH" b="1" dirty="0"/>
              <a:t>ไขมันอิ่มตัว </a:t>
            </a:r>
            <a:r>
              <a:rPr lang="th-TH" dirty="0"/>
              <a:t>ส่วนใหญ่เป็นไขมันที่ได้มาจากสัตว์ มีส่วนน้อยที่มาจากพืช เช่น มะพร้าว ปาล์ม</a:t>
            </a:r>
          </a:p>
          <a:p>
            <a:r>
              <a:rPr lang="th-TH" b="1" dirty="0"/>
              <a:t>ไขมันไม่อิ่มตัว </a:t>
            </a:r>
            <a:r>
              <a:rPr lang="th-TH" dirty="0"/>
              <a:t>ส่วนใหญ่เป็นไขมันที่มาจากพืช มีส่วนน้อยที่มาจากสัตว์ เช่น ปลา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62F4E-1483-4DCF-8F6E-274B06DAC7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10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i="0" dirty="0">
                <a:solidFill>
                  <a:srgbClr val="040C28"/>
                </a:solidFill>
                <a:effectLst/>
                <a:latin typeface="Google Sans"/>
              </a:rPr>
              <a:t>การดื่มน้ำพอดี </a:t>
            </a:r>
            <a:r>
              <a:rPr lang="th-TH" b="0" i="0" dirty="0">
                <a:solidFill>
                  <a:srgbClr val="040C28"/>
                </a:solidFill>
                <a:effectLst/>
                <a:latin typeface="Google Sans"/>
              </a:rPr>
              <a:t>มีส่วนช่วยให้ลดความเสี่ยงของโรคที่เกี่ยวกับหลอดเลือด ความดันโลหิตสูง และกระเพาะปัสสาวะอักเสบ</a:t>
            </a:r>
          </a:p>
          <a:p>
            <a:r>
              <a:rPr lang="th-TH" b="1" i="0" dirty="0">
                <a:solidFill>
                  <a:srgbClr val="040C28"/>
                </a:solidFill>
                <a:effectLst/>
                <a:latin typeface="Google Sans"/>
              </a:rPr>
              <a:t>ดื่มน้ำเยอะ </a:t>
            </a:r>
            <a:r>
              <a:rPr lang="th-TH" b="0" i="0" dirty="0">
                <a:solidFill>
                  <a:srgbClr val="040C28"/>
                </a:solidFill>
                <a:effectLst/>
                <a:latin typeface="Google Sans"/>
              </a:rPr>
              <a:t>ส่งผลให้เซลล์ในร่างกายมีน้ำไปสะสมอยู่จนเกิดอาการบวม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62F4E-1483-4DCF-8F6E-274B06DAC7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2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8D856-2D1F-4358-8B28-CCF6CE004EA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E9E83-B0CB-4279-BEB0-EA3D2120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7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8D856-2D1F-4358-8B28-CCF6CE004EA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E9E83-B0CB-4279-BEB0-EA3D2120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4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8D856-2D1F-4358-8B28-CCF6CE004EA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E9E83-B0CB-4279-BEB0-EA3D2120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06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311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246"/>
            </a:lvl1pPr>
            <a:lvl2pPr marL="237390" indent="0" algn="ctr">
              <a:buNone/>
              <a:defRPr sz="1038"/>
            </a:lvl2pPr>
            <a:lvl3pPr marL="474779" indent="0" algn="ctr">
              <a:buNone/>
              <a:defRPr sz="935"/>
            </a:lvl3pPr>
            <a:lvl4pPr marL="712169" indent="0" algn="ctr">
              <a:buNone/>
              <a:defRPr sz="831"/>
            </a:lvl4pPr>
            <a:lvl5pPr marL="949559" indent="0" algn="ctr">
              <a:buNone/>
              <a:defRPr sz="831"/>
            </a:lvl5pPr>
            <a:lvl6pPr marL="1186948" indent="0" algn="ctr">
              <a:buNone/>
              <a:defRPr sz="831"/>
            </a:lvl6pPr>
            <a:lvl7pPr marL="1424338" indent="0" algn="ctr">
              <a:buNone/>
              <a:defRPr sz="831"/>
            </a:lvl7pPr>
            <a:lvl8pPr marL="1661728" indent="0" algn="ctr">
              <a:buNone/>
              <a:defRPr sz="831"/>
            </a:lvl8pPr>
            <a:lvl9pPr marL="1899117" indent="0" algn="ctr">
              <a:buNone/>
              <a:defRPr sz="831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6063-1CA3-4628-9046-F2E9394B8328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66FB-C1B2-4B01-8F57-C053BC9C8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69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6063-1CA3-4628-9046-F2E9394B8328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66FB-C1B2-4B01-8F57-C053BC9C8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0965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311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246">
                <a:solidFill>
                  <a:schemeClr val="tx1"/>
                </a:solidFill>
              </a:defRPr>
            </a:lvl1pPr>
            <a:lvl2pPr marL="237390" indent="0">
              <a:buNone/>
              <a:defRPr sz="1038">
                <a:solidFill>
                  <a:schemeClr val="tx1">
                    <a:tint val="75000"/>
                  </a:schemeClr>
                </a:solidFill>
              </a:defRPr>
            </a:lvl2pPr>
            <a:lvl3pPr marL="474779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3pPr>
            <a:lvl4pPr marL="71216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4pPr>
            <a:lvl5pPr marL="949559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5pPr>
            <a:lvl6pPr marL="118694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6pPr>
            <a:lvl7pPr marL="142433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7pPr>
            <a:lvl8pPr marL="1661728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8pPr>
            <a:lvl9pPr marL="1899117" indent="0">
              <a:buNone/>
              <a:defRPr sz="8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6063-1CA3-4628-9046-F2E9394B8328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66FB-C1B2-4B01-8F57-C053BC9C8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4098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6063-1CA3-4628-9046-F2E9394B8328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66FB-C1B2-4B01-8F57-C053BC9C8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5946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7390" indent="0">
              <a:buNone/>
              <a:defRPr sz="1038" b="1"/>
            </a:lvl2pPr>
            <a:lvl3pPr marL="474779" indent="0">
              <a:buNone/>
              <a:defRPr sz="935" b="1"/>
            </a:lvl3pPr>
            <a:lvl4pPr marL="712169" indent="0">
              <a:buNone/>
              <a:defRPr sz="831" b="1"/>
            </a:lvl4pPr>
            <a:lvl5pPr marL="949559" indent="0">
              <a:buNone/>
              <a:defRPr sz="831" b="1"/>
            </a:lvl5pPr>
            <a:lvl6pPr marL="1186948" indent="0">
              <a:buNone/>
              <a:defRPr sz="831" b="1"/>
            </a:lvl6pPr>
            <a:lvl7pPr marL="1424338" indent="0">
              <a:buNone/>
              <a:defRPr sz="831" b="1"/>
            </a:lvl7pPr>
            <a:lvl8pPr marL="1661728" indent="0">
              <a:buNone/>
              <a:defRPr sz="831" b="1"/>
            </a:lvl8pPr>
            <a:lvl9pPr marL="1899117" indent="0">
              <a:buNone/>
              <a:defRPr sz="831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246" b="1"/>
            </a:lvl1pPr>
            <a:lvl2pPr marL="237390" indent="0">
              <a:buNone/>
              <a:defRPr sz="1038" b="1"/>
            </a:lvl2pPr>
            <a:lvl3pPr marL="474779" indent="0">
              <a:buNone/>
              <a:defRPr sz="935" b="1"/>
            </a:lvl3pPr>
            <a:lvl4pPr marL="712169" indent="0">
              <a:buNone/>
              <a:defRPr sz="831" b="1"/>
            </a:lvl4pPr>
            <a:lvl5pPr marL="949559" indent="0">
              <a:buNone/>
              <a:defRPr sz="831" b="1"/>
            </a:lvl5pPr>
            <a:lvl6pPr marL="1186948" indent="0">
              <a:buNone/>
              <a:defRPr sz="831" b="1"/>
            </a:lvl6pPr>
            <a:lvl7pPr marL="1424338" indent="0">
              <a:buNone/>
              <a:defRPr sz="831" b="1"/>
            </a:lvl7pPr>
            <a:lvl8pPr marL="1661728" indent="0">
              <a:buNone/>
              <a:defRPr sz="831" b="1"/>
            </a:lvl8pPr>
            <a:lvl9pPr marL="1899117" indent="0">
              <a:buNone/>
              <a:defRPr sz="831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6063-1CA3-4628-9046-F2E9394B8328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66FB-C1B2-4B01-8F57-C053BC9C8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8133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6063-1CA3-4628-9046-F2E9394B8328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66FB-C1B2-4B01-8F57-C053BC9C8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2143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6063-1CA3-4628-9046-F2E9394B8328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66FB-C1B2-4B01-8F57-C053BC9C8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7698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1662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1662"/>
            </a:lvl1pPr>
            <a:lvl2pPr>
              <a:defRPr sz="1454"/>
            </a:lvl2pPr>
            <a:lvl3pPr>
              <a:defRPr sz="1246"/>
            </a:lvl3pPr>
            <a:lvl4pPr>
              <a:defRPr sz="1038"/>
            </a:lvl4pPr>
            <a:lvl5pPr>
              <a:defRPr sz="1038"/>
            </a:lvl5pPr>
            <a:lvl6pPr>
              <a:defRPr sz="1038"/>
            </a:lvl6pPr>
            <a:lvl7pPr>
              <a:defRPr sz="1038"/>
            </a:lvl7pPr>
            <a:lvl8pPr>
              <a:defRPr sz="1038"/>
            </a:lvl8pPr>
            <a:lvl9pPr>
              <a:defRPr sz="1038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831"/>
            </a:lvl1pPr>
            <a:lvl2pPr marL="237390" indent="0">
              <a:buNone/>
              <a:defRPr sz="727"/>
            </a:lvl2pPr>
            <a:lvl3pPr marL="474779" indent="0">
              <a:buNone/>
              <a:defRPr sz="623"/>
            </a:lvl3pPr>
            <a:lvl4pPr marL="712169" indent="0">
              <a:buNone/>
              <a:defRPr sz="519"/>
            </a:lvl4pPr>
            <a:lvl5pPr marL="949559" indent="0">
              <a:buNone/>
              <a:defRPr sz="519"/>
            </a:lvl5pPr>
            <a:lvl6pPr marL="1186948" indent="0">
              <a:buNone/>
              <a:defRPr sz="519"/>
            </a:lvl6pPr>
            <a:lvl7pPr marL="1424338" indent="0">
              <a:buNone/>
              <a:defRPr sz="519"/>
            </a:lvl7pPr>
            <a:lvl8pPr marL="1661728" indent="0">
              <a:buNone/>
              <a:defRPr sz="519"/>
            </a:lvl8pPr>
            <a:lvl9pPr marL="1899117" indent="0">
              <a:buNone/>
              <a:defRPr sz="519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6063-1CA3-4628-9046-F2E9394B8328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66FB-C1B2-4B01-8F57-C053BC9C8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767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8D856-2D1F-4358-8B28-CCF6CE004EA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E9E83-B0CB-4279-BEB0-EA3D2120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80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1662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1662"/>
            </a:lvl1pPr>
            <a:lvl2pPr marL="237390" indent="0">
              <a:buNone/>
              <a:defRPr sz="1454"/>
            </a:lvl2pPr>
            <a:lvl3pPr marL="474779" indent="0">
              <a:buNone/>
              <a:defRPr sz="1246"/>
            </a:lvl3pPr>
            <a:lvl4pPr marL="712169" indent="0">
              <a:buNone/>
              <a:defRPr sz="1038"/>
            </a:lvl4pPr>
            <a:lvl5pPr marL="949559" indent="0">
              <a:buNone/>
              <a:defRPr sz="1038"/>
            </a:lvl5pPr>
            <a:lvl6pPr marL="1186948" indent="0">
              <a:buNone/>
              <a:defRPr sz="1038"/>
            </a:lvl6pPr>
            <a:lvl7pPr marL="1424338" indent="0">
              <a:buNone/>
              <a:defRPr sz="1038"/>
            </a:lvl7pPr>
            <a:lvl8pPr marL="1661728" indent="0">
              <a:buNone/>
              <a:defRPr sz="1038"/>
            </a:lvl8pPr>
            <a:lvl9pPr marL="1899117" indent="0">
              <a:buNone/>
              <a:defRPr sz="1038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831"/>
            </a:lvl1pPr>
            <a:lvl2pPr marL="237390" indent="0">
              <a:buNone/>
              <a:defRPr sz="727"/>
            </a:lvl2pPr>
            <a:lvl3pPr marL="474779" indent="0">
              <a:buNone/>
              <a:defRPr sz="623"/>
            </a:lvl3pPr>
            <a:lvl4pPr marL="712169" indent="0">
              <a:buNone/>
              <a:defRPr sz="519"/>
            </a:lvl4pPr>
            <a:lvl5pPr marL="949559" indent="0">
              <a:buNone/>
              <a:defRPr sz="519"/>
            </a:lvl5pPr>
            <a:lvl6pPr marL="1186948" indent="0">
              <a:buNone/>
              <a:defRPr sz="519"/>
            </a:lvl6pPr>
            <a:lvl7pPr marL="1424338" indent="0">
              <a:buNone/>
              <a:defRPr sz="519"/>
            </a:lvl7pPr>
            <a:lvl8pPr marL="1661728" indent="0">
              <a:buNone/>
              <a:defRPr sz="519"/>
            </a:lvl8pPr>
            <a:lvl9pPr marL="1899117" indent="0">
              <a:buNone/>
              <a:defRPr sz="519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6063-1CA3-4628-9046-F2E9394B8328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66FB-C1B2-4B01-8F57-C053BC9C8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1777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6063-1CA3-4628-9046-F2E9394B8328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66FB-C1B2-4B01-8F57-C053BC9C8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7705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6063-1CA3-4628-9046-F2E9394B8328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66FB-C1B2-4B01-8F57-C053BC9C8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1896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949F-826F-4C43-9884-7273ECFEF9B5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EDFB-1EDC-43A6-8903-1ACCC4298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418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949F-826F-4C43-9884-7273ECFEF9B5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EDFB-1EDC-43A6-8903-1ACCC4298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86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949F-826F-4C43-9884-7273ECFEF9B5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EDFB-1EDC-43A6-8903-1ACCC4298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82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949F-826F-4C43-9884-7273ECFEF9B5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EDFB-1EDC-43A6-8903-1ACCC4298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952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949F-826F-4C43-9884-7273ECFEF9B5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EDFB-1EDC-43A6-8903-1ACCC4298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32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949F-826F-4C43-9884-7273ECFEF9B5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EDFB-1EDC-43A6-8903-1ACCC4298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42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949F-826F-4C43-9884-7273ECFEF9B5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EDFB-1EDC-43A6-8903-1ACCC4298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52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8D856-2D1F-4358-8B28-CCF6CE004EA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E9E83-B0CB-4279-BEB0-EA3D2120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97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949F-826F-4C43-9884-7273ECFEF9B5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EDFB-1EDC-43A6-8903-1ACCC4298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85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949F-826F-4C43-9884-7273ECFEF9B5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EDFB-1EDC-43A6-8903-1ACCC4298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2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949F-826F-4C43-9884-7273ECFEF9B5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EDFB-1EDC-43A6-8903-1ACCC4298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098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B949F-826F-4C43-9884-7273ECFEF9B5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EDFB-1EDC-43A6-8903-1ACCC4298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00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8D856-2D1F-4358-8B28-CCF6CE004EA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E9E83-B0CB-4279-BEB0-EA3D2120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8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8D856-2D1F-4358-8B28-CCF6CE004EA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E9E83-B0CB-4279-BEB0-EA3D2120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9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8D856-2D1F-4358-8B28-CCF6CE004EA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E9E83-B0CB-4279-BEB0-EA3D2120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8D856-2D1F-4358-8B28-CCF6CE004EA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E9E83-B0CB-4279-BEB0-EA3D2120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8D856-2D1F-4358-8B28-CCF6CE004EA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E9E83-B0CB-4279-BEB0-EA3D2120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1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48D856-2D1F-4358-8B28-CCF6CE004EA2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EE9E83-B0CB-4279-BEB0-EA3D2120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5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365" l="0" r="539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7" r="51130" b="91651"/>
          <a:stretch/>
        </p:blipFill>
        <p:spPr>
          <a:xfrm>
            <a:off x="0" y="765625"/>
            <a:ext cx="9144003" cy="69209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57039" r="6915" b="9219"/>
          <a:stretch/>
        </p:blipFill>
        <p:spPr>
          <a:xfrm>
            <a:off x="-3" y="0"/>
            <a:ext cx="9144002" cy="765625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t="15345" r="5981" b="53492"/>
          <a:stretch/>
        </p:blipFill>
        <p:spPr>
          <a:xfrm>
            <a:off x="-2675" y="6161371"/>
            <a:ext cx="9146677" cy="69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0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A6063-1CA3-4628-9046-F2E9394B8328}" type="datetimeFigureOut">
              <a:rPr lang="th-TH" smtClean="0"/>
              <a:t>27/06/67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D66FB-C1B2-4B01-8F57-C053BC9C8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220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74779" rtl="0" eaLnBrk="1" latinLnBrk="0" hangingPunct="1">
        <a:lnSpc>
          <a:spcPct val="90000"/>
        </a:lnSpc>
        <a:spcBef>
          <a:spcPct val="0"/>
        </a:spcBef>
        <a:buNone/>
        <a:defRPr sz="22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8695" indent="-118695" algn="l" defTabSz="474779" rtl="0" eaLnBrk="1" latinLnBrk="0" hangingPunct="1">
        <a:lnSpc>
          <a:spcPct val="90000"/>
        </a:lnSpc>
        <a:spcBef>
          <a:spcPts val="519"/>
        </a:spcBef>
        <a:buFont typeface="Arial" panose="020B0604020202020204" pitchFamily="34" charset="0"/>
        <a:buChar char="•"/>
        <a:defRPr sz="1454" kern="1200">
          <a:solidFill>
            <a:schemeClr val="tx1"/>
          </a:solidFill>
          <a:latin typeface="+mn-lt"/>
          <a:ea typeface="+mn-ea"/>
          <a:cs typeface="+mn-cs"/>
        </a:defRPr>
      </a:lvl1pPr>
      <a:lvl2pPr marL="356085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593474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1038" kern="1200">
          <a:solidFill>
            <a:schemeClr val="tx1"/>
          </a:solidFill>
          <a:latin typeface="+mn-lt"/>
          <a:ea typeface="+mn-ea"/>
          <a:cs typeface="+mn-cs"/>
        </a:defRPr>
      </a:lvl3pPr>
      <a:lvl4pPr marL="830864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1068254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305643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33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780423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2017812" indent="-118695" algn="l" defTabSz="474779" rtl="0" eaLnBrk="1" latinLnBrk="0" hangingPunct="1">
        <a:lnSpc>
          <a:spcPct val="90000"/>
        </a:lnSpc>
        <a:spcBef>
          <a:spcPts val="260"/>
        </a:spcBef>
        <a:buFont typeface="Arial" panose="020B0604020202020204" pitchFamily="34" charset="0"/>
        <a:buChar char="•"/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1pPr>
      <a:lvl2pPr marL="237390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2pPr>
      <a:lvl3pPr marL="47477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3pPr>
      <a:lvl4pPr marL="71216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4pPr>
      <a:lvl5pPr marL="949559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5pPr>
      <a:lvl6pPr marL="118694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6pPr>
      <a:lvl7pPr marL="142433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7pPr>
      <a:lvl8pPr marL="1661728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8pPr>
      <a:lvl9pPr marL="1899117" algn="l" defTabSz="474779" rtl="0" eaLnBrk="1" latinLnBrk="0" hangingPunct="1">
        <a:defRPr sz="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949F-826F-4C43-9884-7273ECFEF9B5}" type="datetimeFigureOut">
              <a:rPr lang="en-GB" smtClean="0"/>
              <a:t>27/06/2024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EDFB-1EDC-43A6-8903-1ACCC42983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4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41CE8-9BC7-49B0-819D-59EB944B4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03C1554-1C0D-4861-A552-FD4B0C4B141F}"/>
              </a:ext>
            </a:extLst>
          </p:cNvPr>
          <p:cNvSpPr/>
          <p:nvPr/>
        </p:nvSpPr>
        <p:spPr>
          <a:xfrm rot="10800000">
            <a:off x="-5050" y="0"/>
            <a:ext cx="9149050" cy="1471724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344FFE97-527B-486C-920B-B588C101D39A}"/>
              </a:ext>
            </a:extLst>
          </p:cNvPr>
          <p:cNvSpPr/>
          <p:nvPr/>
        </p:nvSpPr>
        <p:spPr>
          <a:xfrm>
            <a:off x="0" y="4886870"/>
            <a:ext cx="9144000" cy="1957302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4">
            <a:extLst>
              <a:ext uri="{FF2B5EF4-FFF2-40B4-BE49-F238E27FC236}">
                <a16:creationId xmlns:a16="http://schemas.microsoft.com/office/drawing/2014/main" id="{E920DC3B-ACC9-43F2-B252-A9D9A4A39731}"/>
              </a:ext>
            </a:extLst>
          </p:cNvPr>
          <p:cNvSpPr/>
          <p:nvPr/>
        </p:nvSpPr>
        <p:spPr>
          <a:xfrm>
            <a:off x="0" y="5589122"/>
            <a:ext cx="9144000" cy="1347665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แผนผังลําดับงาน: กระบวนการสำรอง 4">
            <a:extLst>
              <a:ext uri="{FF2B5EF4-FFF2-40B4-BE49-F238E27FC236}">
                <a16:creationId xmlns:a16="http://schemas.microsoft.com/office/drawing/2014/main" id="{B38263B6-0235-4FCE-BBAF-356552DD4992}"/>
              </a:ext>
            </a:extLst>
          </p:cNvPr>
          <p:cNvSpPr/>
          <p:nvPr/>
        </p:nvSpPr>
        <p:spPr>
          <a:xfrm>
            <a:off x="179740" y="898027"/>
            <a:ext cx="5616396" cy="839299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Mali Grade 6" panose="02000506000000020004" pitchFamily="2" charset="-34"/>
                <a:ea typeface="+mn-ea"/>
                <a:cs typeface="TH Mali Grade 6" panose="02000506000000020004" pitchFamily="2" charset="-34"/>
              </a:rPr>
              <a:t>อาหารและโภชนาการที่เหมาะสมกับวัย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BCE2A47A-7D75-451D-99C8-A2D57D0B42FD}"/>
              </a:ext>
            </a:extLst>
          </p:cNvPr>
          <p:cNvSpPr txBox="1"/>
          <p:nvPr/>
        </p:nvSpPr>
        <p:spPr>
          <a:xfrm>
            <a:off x="467544" y="294622"/>
            <a:ext cx="252087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หน่วยการเรียนรู้ที่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C58E97E-F418-41FF-9A90-F56BA4482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161549"/>
            <a:ext cx="1511939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4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451539" y="3531366"/>
            <a:ext cx="5692461" cy="90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EEAF8B3-39E9-49CC-86B3-D835A652E30B}"/>
              </a:ext>
            </a:extLst>
          </p:cNvPr>
          <p:cNvSpPr/>
          <p:nvPr/>
        </p:nvSpPr>
        <p:spPr>
          <a:xfrm>
            <a:off x="0" y="0"/>
            <a:ext cx="3754460" cy="6850063"/>
          </a:xfrm>
          <a:prstGeom prst="rect">
            <a:avLst/>
          </a:prstGeom>
          <a:solidFill>
            <a:srgbClr val="ACBE9D"/>
          </a:solidFill>
          <a:ln>
            <a:solidFill>
              <a:srgbClr val="ACB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utoShape 10" descr="ผลการค้นหารูปภาพสำหรับ icon fo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Man doubting design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59" r="4653"/>
          <a:stretch>
            <a:fillRect/>
          </a:stretch>
        </p:blipFill>
        <p:spPr bwMode="auto">
          <a:xfrm>
            <a:off x="0" y="3290184"/>
            <a:ext cx="2900644" cy="35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89417"/>
            <a:ext cx="37544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400" b="1" dirty="0">
                <a:solidFill>
                  <a:prstClr val="black"/>
                </a:solidFill>
                <a:latin typeface="TH Sarabun New" panose="020B0500040200020003" pitchFamily="34" charset="-34"/>
              </a:rPr>
              <a:t>การกินอาหาร                      ที่เหมาะสม</a:t>
            </a:r>
          </a:p>
          <a:p>
            <a:pPr lvl="0" algn="ctr"/>
            <a:r>
              <a:rPr lang="th-TH" sz="4400" b="1" dirty="0">
                <a:solidFill>
                  <a:prstClr val="black"/>
                </a:solidFill>
                <a:latin typeface="TH Sarabun New" panose="020B0500040200020003" pitchFamily="34" charset="-34"/>
              </a:rPr>
              <a:t>สำหรับ </a:t>
            </a:r>
          </a:p>
          <a:p>
            <a:pPr lvl="0" algn="ctr"/>
            <a:r>
              <a:rPr lang="th-TH" sz="4400" b="1" dirty="0">
                <a:solidFill>
                  <a:srgbClr val="C00000"/>
                </a:solidFill>
                <a:latin typeface="TH Sarabun New" panose="020B0500040200020003" pitchFamily="34" charset="-34"/>
              </a:rPr>
              <a:t>“วัยรุ่น”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5467" y="59800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40056" y="309165"/>
            <a:ext cx="969980" cy="9418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40056" y="3860116"/>
            <a:ext cx="969980" cy="9418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D4B2CF82-97E0-46CD-91CB-7FAAA8A917B8}"/>
              </a:ext>
            </a:extLst>
          </p:cNvPr>
          <p:cNvSpPr/>
          <p:nvPr/>
        </p:nvSpPr>
        <p:spPr>
          <a:xfrm>
            <a:off x="4685467" y="4801964"/>
            <a:ext cx="4020316" cy="1616520"/>
          </a:xfrm>
          <a:prstGeom prst="roundRect">
            <a:avLst>
              <a:gd name="adj" fmla="val 26397"/>
            </a:avLst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        ควร</a:t>
            </a:r>
            <a:r>
              <a:rPr lang="th-TH" sz="28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หลีกเลี่ยงการดื่มเครื่องดื่มที่มีสารคาเฟอีน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0DA210E7-7E3A-4C2A-8CAD-A606FF2EF446}"/>
              </a:ext>
            </a:extLst>
          </p:cNvPr>
          <p:cNvSpPr/>
          <p:nvPr/>
        </p:nvSpPr>
        <p:spPr>
          <a:xfrm>
            <a:off x="4684656" y="1230367"/>
            <a:ext cx="4020316" cy="2059817"/>
          </a:xfrm>
          <a:prstGeom prst="roundRect">
            <a:avLst>
              <a:gd name="adj" fmla="val 26397"/>
            </a:avLst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th-TH" sz="2800" b="1" dirty="0">
              <a:solidFill>
                <a:prstClr val="black"/>
              </a:solidFill>
              <a:latin typeface="TH Sarabun New" pitchFamily="34" charset="-34"/>
              <a:cs typeface="TH Sarabun New" pitchFamily="34" charset="-34"/>
            </a:endParaRPr>
          </a:p>
          <a:p>
            <a:pPr lvl="0"/>
            <a:r>
              <a:rPr lang="th-TH" sz="2800" b="1" dirty="0">
                <a:solidFill>
                  <a:prstClr val="black"/>
                </a:solidFill>
                <a:cs typeface="+mj-cs"/>
              </a:rPr>
              <a:t>       </a:t>
            </a:r>
            <a:r>
              <a:rPr lang="th-TH" sz="2800" b="1" dirty="0">
                <a:solidFill>
                  <a:srgbClr val="C00000"/>
                </a:solidFill>
                <a:cs typeface="+mj-cs"/>
              </a:rPr>
              <a:t>กินอาหารให้ครบ 3 มื้อ </a:t>
            </a:r>
            <a:r>
              <a:rPr lang="th-TH" sz="2800" b="1" dirty="0">
                <a:solidFill>
                  <a:prstClr val="black"/>
                </a:solidFill>
                <a:cs typeface="+mj-cs"/>
              </a:rPr>
              <a:t>เพราะ การลดอาหารมื้อใดมื้อหนึ่งอาจทำให้ขาดพลังงานและสารอาหารได้ โดยเฉพาะอาหารมื้อเช้า</a:t>
            </a:r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		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691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451539" y="3716398"/>
            <a:ext cx="5692461" cy="90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EEAF8B3-39E9-49CC-86B3-D835A652E30B}"/>
              </a:ext>
            </a:extLst>
          </p:cNvPr>
          <p:cNvSpPr/>
          <p:nvPr/>
        </p:nvSpPr>
        <p:spPr>
          <a:xfrm>
            <a:off x="0" y="0"/>
            <a:ext cx="3754460" cy="6850063"/>
          </a:xfrm>
          <a:prstGeom prst="rect">
            <a:avLst/>
          </a:prstGeom>
          <a:solidFill>
            <a:srgbClr val="ACBE9D"/>
          </a:solidFill>
          <a:ln>
            <a:solidFill>
              <a:srgbClr val="ACB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AutoShape 10" descr="ผลการค้นหารูปภาพสำหรับ icon fo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Man doubting design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59" r="4653"/>
          <a:stretch>
            <a:fillRect/>
          </a:stretch>
        </p:blipFill>
        <p:spPr bwMode="auto">
          <a:xfrm>
            <a:off x="0" y="3290184"/>
            <a:ext cx="2900644" cy="35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89417"/>
            <a:ext cx="37544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การกินอาหาร                      ที่เหมาะสม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สำหรับ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“วัยรุ่น”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811" y="76155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27400" y="472716"/>
            <a:ext cx="969980" cy="9418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927400" y="4023667"/>
            <a:ext cx="969980" cy="9418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D4B2CF82-97E0-46CD-91CB-7FAAA8A917B8}"/>
              </a:ext>
            </a:extLst>
          </p:cNvPr>
          <p:cNvSpPr/>
          <p:nvPr/>
        </p:nvSpPr>
        <p:spPr>
          <a:xfrm>
            <a:off x="4572811" y="4965515"/>
            <a:ext cx="4020316" cy="1616520"/>
          </a:xfrm>
          <a:prstGeom prst="roundRect">
            <a:avLst>
              <a:gd name="adj" fmla="val 26397"/>
            </a:avLst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itchFamily="34" charset="-34"/>
                <a:ea typeface="+mn-ea"/>
                <a:cs typeface="TH Sarabun New" pitchFamily="34" charset="-34"/>
              </a:rPr>
              <a:t>        ควร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 New" pitchFamily="34" charset="-34"/>
                <a:ea typeface="+mn-ea"/>
                <a:cs typeface="TH Sarabun New" pitchFamily="34" charset="-34"/>
              </a:rPr>
              <a:t>หลีกเลี่ยงการดื่มเครื่องดื่มที่มีสารคาเฟอีน</a:t>
            </a:r>
          </a:p>
        </p:txBody>
      </p: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0DA210E7-7E3A-4C2A-8CAD-A606FF2EF446}"/>
              </a:ext>
            </a:extLst>
          </p:cNvPr>
          <p:cNvSpPr/>
          <p:nvPr/>
        </p:nvSpPr>
        <p:spPr>
          <a:xfrm>
            <a:off x="4572000" y="1393918"/>
            <a:ext cx="4020316" cy="2059817"/>
          </a:xfrm>
          <a:prstGeom prst="roundRect">
            <a:avLst>
              <a:gd name="adj" fmla="val 26397"/>
            </a:avLst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+mj-cs"/>
              </a:rPr>
              <a:t>        </a:t>
            </a:r>
            <a:r>
              <a:rPr lang="th-TH" sz="2800" b="1" dirty="0">
                <a:solidFill>
                  <a:srgbClr val="C00000"/>
                </a:solidFill>
                <a:latin typeface="TH Sarabun New" pitchFamily="34" charset="-34"/>
                <a:cs typeface="+mj-cs"/>
              </a:rPr>
              <a:t>หลีกเลี่ยงการกินขนมขบเคี้ยว </a:t>
            </a:r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+mj-cs"/>
              </a:rPr>
              <a:t>เพราะอาจทำให้อ้วนและขาดสาร อาหารบางอย่างได้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itchFamily="34" charset="-34"/>
                <a:ea typeface="+mn-ea"/>
                <a:cs typeface="+mj-cs"/>
              </a:rPr>
              <a:t>	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itchFamily="34" charset="-34"/>
                <a:ea typeface="+mn-ea"/>
                <a:cs typeface="TH Sarabun New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1113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54A78EC3-FD69-4E16-B115-1500C93E46BB}"/>
              </a:ext>
            </a:extLst>
          </p:cNvPr>
          <p:cNvSpPr/>
          <p:nvPr/>
        </p:nvSpPr>
        <p:spPr>
          <a:xfrm>
            <a:off x="1619672" y="2138509"/>
            <a:ext cx="5820995" cy="172254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3C1554-1C0D-4861-A552-FD4B0C4B141F}"/>
              </a:ext>
            </a:extLst>
          </p:cNvPr>
          <p:cNvSpPr/>
          <p:nvPr/>
        </p:nvSpPr>
        <p:spPr>
          <a:xfrm rot="10800000">
            <a:off x="-5050" y="0"/>
            <a:ext cx="9149050" cy="1471724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344FFE97-527B-486C-920B-B588C101D39A}"/>
              </a:ext>
            </a:extLst>
          </p:cNvPr>
          <p:cNvSpPr/>
          <p:nvPr/>
        </p:nvSpPr>
        <p:spPr>
          <a:xfrm>
            <a:off x="0" y="4886870"/>
            <a:ext cx="9144000" cy="1957302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4">
            <a:extLst>
              <a:ext uri="{FF2B5EF4-FFF2-40B4-BE49-F238E27FC236}">
                <a16:creationId xmlns:a16="http://schemas.microsoft.com/office/drawing/2014/main" id="{E920DC3B-ACC9-43F2-B252-A9D9A4A39731}"/>
              </a:ext>
            </a:extLst>
          </p:cNvPr>
          <p:cNvSpPr/>
          <p:nvPr/>
        </p:nvSpPr>
        <p:spPr>
          <a:xfrm>
            <a:off x="0" y="5589122"/>
            <a:ext cx="9144000" cy="1347665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304C629B-581E-4378-8064-9FAC1CBB36E2}"/>
              </a:ext>
            </a:extLst>
          </p:cNvPr>
          <p:cNvSpPr/>
          <p:nvPr/>
        </p:nvSpPr>
        <p:spPr>
          <a:xfrm>
            <a:off x="1698283" y="2194588"/>
            <a:ext cx="5742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บุคคลที่อยู่ในวัยทำงานควรให้ความสำคัญในการกินอาหารตามหลักโภชนาการ ดังนี้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แผนผังลําดับงาน: กระบวนการสำรอง 11">
            <a:extLst>
              <a:ext uri="{FF2B5EF4-FFF2-40B4-BE49-F238E27FC236}">
                <a16:creationId xmlns:a16="http://schemas.microsoft.com/office/drawing/2014/main" id="{8C6D9F19-F573-4509-81FF-4161D3AFE11E}"/>
              </a:ext>
            </a:extLst>
          </p:cNvPr>
          <p:cNvSpPr/>
          <p:nvPr/>
        </p:nvSpPr>
        <p:spPr>
          <a:xfrm>
            <a:off x="323528" y="855825"/>
            <a:ext cx="4248472" cy="987638"/>
          </a:xfrm>
          <a:prstGeom prst="flowChartAlternateProcess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Mali Grade 6" panose="02000506000000020004" pitchFamily="2" charset="-34"/>
              <a:ea typeface="+mn-ea"/>
              <a:cs typeface="TH Mali Grade 6" panose="02000506000000020004" pitchFamily="2" charset="-34"/>
            </a:endParaRPr>
          </a:p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Mali Grade 6" panose="02000506000000020004" pitchFamily="2" charset="-34"/>
                <a:ea typeface="+mn-ea"/>
                <a:cs typeface="+mj-cs"/>
              </a:rPr>
              <a:t>การกินอาหารที่เหมาะสมสำหรับ</a:t>
            </a:r>
          </a:p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Mali Grade 6" panose="02000506000000020004" pitchFamily="2" charset="-34"/>
                <a:ea typeface="+mn-ea"/>
                <a:cs typeface="+mj-cs"/>
              </a:rPr>
              <a:t>“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Mali Grade 6" panose="02000506000000020004" pitchFamily="2" charset="-34"/>
                <a:ea typeface="+mn-ea"/>
                <a:cs typeface="+mj-cs"/>
              </a:rPr>
              <a:t>วัย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+mj-cs"/>
              </a:rPr>
              <a:t>ทำงาน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Mali Grade 6" panose="02000506000000020004" pitchFamily="2" charset="-34"/>
                <a:ea typeface="+mn-ea"/>
                <a:cs typeface="+mj-cs"/>
              </a:rPr>
              <a:t>”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Mali Grade 6" panose="02000506000000020004" pitchFamily="2" charset="-34"/>
              <a:ea typeface="+mn-ea"/>
              <a:cs typeface="+mj-cs"/>
            </a:endParaRPr>
          </a:p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Mali Grade 6" panose="02000506000000020004" pitchFamily="2" charset="-34"/>
              <a:ea typeface="+mn-ea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76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451539" y="3425031"/>
            <a:ext cx="5692461" cy="90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EEAF8B3-39E9-49CC-86B3-D835A652E30B}"/>
              </a:ext>
            </a:extLst>
          </p:cNvPr>
          <p:cNvSpPr/>
          <p:nvPr/>
        </p:nvSpPr>
        <p:spPr>
          <a:xfrm>
            <a:off x="0" y="0"/>
            <a:ext cx="3754460" cy="6850063"/>
          </a:xfrm>
          <a:prstGeom prst="rect">
            <a:avLst/>
          </a:prstGeom>
          <a:solidFill>
            <a:srgbClr val="ACBE9D"/>
          </a:solidFill>
          <a:ln>
            <a:solidFill>
              <a:srgbClr val="ACB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AutoShape 10" descr="ผลการค้นหารูปภาพสำหรับ icon fo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Man doubting design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59" r="4653"/>
          <a:stretch>
            <a:fillRect/>
          </a:stretch>
        </p:blipFill>
        <p:spPr bwMode="auto">
          <a:xfrm>
            <a:off x="0" y="3290184"/>
            <a:ext cx="2900644" cy="35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89417"/>
            <a:ext cx="37544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การกินอาหาร                      ที่เหมาะสม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สำหรับ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“วัยทำงาน”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60387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26589" y="315036"/>
            <a:ext cx="969980" cy="9418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1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926589" y="3865987"/>
            <a:ext cx="969980" cy="9418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D4B2CF82-97E0-46CD-91CB-7FAAA8A917B8}"/>
              </a:ext>
            </a:extLst>
          </p:cNvPr>
          <p:cNvSpPr/>
          <p:nvPr/>
        </p:nvSpPr>
        <p:spPr>
          <a:xfrm>
            <a:off x="4572000" y="4807835"/>
            <a:ext cx="4020316" cy="1616520"/>
          </a:xfrm>
          <a:prstGeom prst="roundRect">
            <a:avLst>
              <a:gd name="adj" fmla="val 26397"/>
            </a:avLst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  </a:t>
            </a:r>
            <a:r>
              <a:rPr lang="th-TH" sz="28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ใส่ใจต่อการกินอาหารเช้า</a:t>
            </a:r>
            <a:r>
              <a:rPr lang="th-TH" sz="2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ซึ่งช่วยลดระดับคอเลสเตอรอลในเส้นเลือด ลดอัตราเสี่ยงต่อการเกิดโรคหัวใจ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C4E183E6-979F-436E-B8BC-70A29544FAF5}"/>
              </a:ext>
            </a:extLst>
          </p:cNvPr>
          <p:cNvSpPr/>
          <p:nvPr/>
        </p:nvSpPr>
        <p:spPr>
          <a:xfrm>
            <a:off x="4572000" y="1256884"/>
            <a:ext cx="4020316" cy="1616520"/>
          </a:xfrm>
          <a:prstGeom prst="roundRect">
            <a:avLst>
              <a:gd name="adj" fmla="val 26397"/>
            </a:avLst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       </a:t>
            </a:r>
            <a:r>
              <a:rPr lang="th-TH" sz="28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กินอาหารให้ครบ 5 หมู่ </a:t>
            </a:r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แต่ละหมู่ให้มีความหลากหลาย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0825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451539" y="3425031"/>
            <a:ext cx="5692461" cy="90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EEAF8B3-39E9-49CC-86B3-D835A652E30B}"/>
              </a:ext>
            </a:extLst>
          </p:cNvPr>
          <p:cNvSpPr/>
          <p:nvPr/>
        </p:nvSpPr>
        <p:spPr>
          <a:xfrm>
            <a:off x="0" y="0"/>
            <a:ext cx="3754460" cy="6850063"/>
          </a:xfrm>
          <a:prstGeom prst="rect">
            <a:avLst/>
          </a:prstGeom>
          <a:solidFill>
            <a:srgbClr val="ACBE9D"/>
          </a:solidFill>
          <a:ln>
            <a:solidFill>
              <a:srgbClr val="ACB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AutoShape 10" descr="ผลการค้นหารูปภาพสำหรับ icon fo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Man doubting design Free Vec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59" r="4653"/>
          <a:stretch>
            <a:fillRect/>
          </a:stretch>
        </p:blipFill>
        <p:spPr bwMode="auto">
          <a:xfrm>
            <a:off x="0" y="3290184"/>
            <a:ext cx="2900644" cy="35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89417"/>
            <a:ext cx="37544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การกินอาหาร                      ที่เหมาะสม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สำหรับ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“วัยทำงาน”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60387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26589" y="315036"/>
            <a:ext cx="969980" cy="9418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926589" y="3865987"/>
            <a:ext cx="969980" cy="9418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D4B2CF82-97E0-46CD-91CB-7FAAA8A917B8}"/>
              </a:ext>
            </a:extLst>
          </p:cNvPr>
          <p:cNvSpPr/>
          <p:nvPr/>
        </p:nvSpPr>
        <p:spPr>
          <a:xfrm>
            <a:off x="4572000" y="4807834"/>
            <a:ext cx="4176464" cy="1735129"/>
          </a:xfrm>
          <a:prstGeom prst="roundRect">
            <a:avLst>
              <a:gd name="adj" fmla="val 26397"/>
            </a:avLst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+mj-cs"/>
              </a:rPr>
              <a:t>   </a:t>
            </a:r>
            <a:r>
              <a:rPr lang="th-TH" sz="2800" b="1" dirty="0">
                <a:solidFill>
                  <a:srgbClr val="C00000"/>
                </a:solidFill>
                <a:latin typeface="TH Sarabun New" pitchFamily="34" charset="-34"/>
                <a:cs typeface="+mj-cs"/>
              </a:rPr>
              <a:t>น้ำมันที่ปรุงอาหารควรเป็นน้ำมันพืชมากกว่าน้ำมันที่ได้จากสัตว์ </a:t>
            </a:r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+mj-cs"/>
              </a:rPr>
              <a:t>เช่น น้ำมันรำข้าว น้ำมันมะพร้าว น้ำมันมะกอก</a:t>
            </a:r>
          </a:p>
        </p:txBody>
      </p: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C4E183E6-979F-436E-B8BC-70A29544FAF5}"/>
              </a:ext>
            </a:extLst>
          </p:cNvPr>
          <p:cNvSpPr/>
          <p:nvPr/>
        </p:nvSpPr>
        <p:spPr>
          <a:xfrm>
            <a:off x="4572000" y="1256884"/>
            <a:ext cx="4020316" cy="1616520"/>
          </a:xfrm>
          <a:prstGeom prst="roundRect">
            <a:avLst>
              <a:gd name="adj" fmla="val 26397"/>
            </a:avLst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    </a:t>
            </a:r>
            <a:r>
              <a:rPr lang="th-TH" sz="28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กินอาหารให้โปรตีนที่ย่อยง่าย </a:t>
            </a:r>
            <a:r>
              <a:rPr lang="th-TH" sz="28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เช่น ปลา</a:t>
            </a:r>
            <a:r>
              <a:rPr lang="th-TH" sz="28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ควรกินให้ได้อย่างน้อยสัปดาห์ละ 1 ครั้ง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661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451539" y="3425031"/>
            <a:ext cx="5692461" cy="90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EEAF8B3-39E9-49CC-86B3-D835A652E30B}"/>
              </a:ext>
            </a:extLst>
          </p:cNvPr>
          <p:cNvSpPr/>
          <p:nvPr/>
        </p:nvSpPr>
        <p:spPr>
          <a:xfrm>
            <a:off x="0" y="0"/>
            <a:ext cx="3754460" cy="6850063"/>
          </a:xfrm>
          <a:prstGeom prst="rect">
            <a:avLst/>
          </a:prstGeom>
          <a:solidFill>
            <a:srgbClr val="ACBE9D"/>
          </a:solidFill>
          <a:ln>
            <a:solidFill>
              <a:srgbClr val="ACB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AutoShape 10" descr="ผลการค้นหารูปภาพสำหรับ icon fo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Man doubting design Free Vecto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59" r="4653"/>
          <a:stretch>
            <a:fillRect/>
          </a:stretch>
        </p:blipFill>
        <p:spPr bwMode="auto">
          <a:xfrm>
            <a:off x="0" y="3290184"/>
            <a:ext cx="2900644" cy="35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89417"/>
            <a:ext cx="37544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การกินอาหาร                      ที่เหมาะสม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สำหรับ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“วัยทำงาน”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60387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26589" y="315036"/>
            <a:ext cx="969980" cy="9418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926589" y="3865987"/>
            <a:ext cx="969980" cy="9418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D4B2CF82-97E0-46CD-91CB-7FAAA8A917B8}"/>
              </a:ext>
            </a:extLst>
          </p:cNvPr>
          <p:cNvSpPr/>
          <p:nvPr/>
        </p:nvSpPr>
        <p:spPr>
          <a:xfrm>
            <a:off x="4572000" y="4807834"/>
            <a:ext cx="4176464" cy="1735129"/>
          </a:xfrm>
          <a:prstGeom prst="roundRect">
            <a:avLst>
              <a:gd name="adj" fmla="val 26397"/>
            </a:avLst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   </a:t>
            </a:r>
            <a:r>
              <a:rPr lang="th-TH" sz="2800" b="1" dirty="0">
                <a:solidFill>
                  <a:srgbClr val="C00000"/>
                </a:solidFill>
                <a:latin typeface="TH Sarabun New" pitchFamily="34" charset="-34"/>
                <a:cs typeface="+mj-cs"/>
              </a:rPr>
              <a:t>กินอาหารที่มีแคลเซียมเพิ่มมากขึ้น </a:t>
            </a:r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+mj-cs"/>
              </a:rPr>
              <a:t>ควรดื่มนม กินปลาตัวเล็ก ผลิตภัณฑ์จากถั่วเหลือง ผักใบเขียว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itchFamily="34" charset="-34"/>
              <a:ea typeface="+mn-ea"/>
              <a:cs typeface="+mj-cs"/>
            </a:endParaRPr>
          </a:p>
        </p:txBody>
      </p: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C4E183E6-979F-436E-B8BC-70A29544FAF5}"/>
              </a:ext>
            </a:extLst>
          </p:cNvPr>
          <p:cNvSpPr/>
          <p:nvPr/>
        </p:nvSpPr>
        <p:spPr>
          <a:xfrm>
            <a:off x="4572000" y="1256884"/>
            <a:ext cx="4020316" cy="1616520"/>
          </a:xfrm>
          <a:prstGeom prst="roundRect">
            <a:avLst>
              <a:gd name="adj" fmla="val 26397"/>
            </a:avLst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    </a:t>
            </a:r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+mj-cs"/>
              </a:rPr>
              <a:t>ดื่มน้ำให้มากขึ้น ควร</a:t>
            </a:r>
            <a:r>
              <a:rPr lang="th-TH" sz="2800" b="1" dirty="0">
                <a:solidFill>
                  <a:srgbClr val="C00000"/>
                </a:solidFill>
                <a:latin typeface="TH Sarabun New" pitchFamily="34" charset="-34"/>
                <a:cs typeface="+mj-cs"/>
              </a:rPr>
              <a:t>ดื่มน้ำอย่างน้อยวันละ 8-10 แก้ว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 New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042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451539" y="3425031"/>
            <a:ext cx="5692461" cy="90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EEAF8B3-39E9-49CC-86B3-D835A652E30B}"/>
              </a:ext>
            </a:extLst>
          </p:cNvPr>
          <p:cNvSpPr/>
          <p:nvPr/>
        </p:nvSpPr>
        <p:spPr>
          <a:xfrm>
            <a:off x="0" y="0"/>
            <a:ext cx="3754460" cy="6850063"/>
          </a:xfrm>
          <a:prstGeom prst="rect">
            <a:avLst/>
          </a:prstGeom>
          <a:solidFill>
            <a:srgbClr val="ACBE9D"/>
          </a:solidFill>
          <a:ln>
            <a:solidFill>
              <a:srgbClr val="ACB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AutoShape 10" descr="ผลการค้นหารูปภาพสำหรับ icon fo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Man doubting design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59" r="4653"/>
          <a:stretch>
            <a:fillRect/>
          </a:stretch>
        </p:blipFill>
        <p:spPr bwMode="auto">
          <a:xfrm>
            <a:off x="0" y="3290184"/>
            <a:ext cx="2900644" cy="35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89417"/>
            <a:ext cx="37544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การกินอาหาร                      ที่เหมาะสม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สำหรับ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“วัยทำงาน”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60387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26589" y="315036"/>
            <a:ext cx="969980" cy="9418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7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926589" y="3865987"/>
            <a:ext cx="969980" cy="9418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8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D4B2CF82-97E0-46CD-91CB-7FAAA8A917B8}"/>
              </a:ext>
            </a:extLst>
          </p:cNvPr>
          <p:cNvSpPr/>
          <p:nvPr/>
        </p:nvSpPr>
        <p:spPr>
          <a:xfrm>
            <a:off x="4572000" y="4807834"/>
            <a:ext cx="4020316" cy="1735129"/>
          </a:xfrm>
          <a:prstGeom prst="roundRect">
            <a:avLst>
              <a:gd name="adj" fmla="val 26397"/>
            </a:avLst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   </a:t>
            </a:r>
            <a:r>
              <a:rPr lang="th-TH" sz="2800" b="1" dirty="0">
                <a:solidFill>
                  <a:srgbClr val="C00000"/>
                </a:solidFill>
                <a:latin typeface="TH Sarabun New" pitchFamily="34" charset="-34"/>
                <a:cs typeface="+mj-cs"/>
              </a:rPr>
              <a:t>งดอาหารขบเคี้ยวและของหวาน เปลี่ยนมากินผักผลไม้แทน</a:t>
            </a:r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+mj-cs"/>
              </a:rPr>
              <a:t> และให้กินถั่วทุกวัน วันละ 2 ช้อน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itchFamily="34" charset="-34"/>
              <a:ea typeface="+mn-ea"/>
              <a:cs typeface="+mj-cs"/>
            </a:endParaRPr>
          </a:p>
        </p:txBody>
      </p: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C4E183E6-979F-436E-B8BC-70A29544FAF5}"/>
              </a:ext>
            </a:extLst>
          </p:cNvPr>
          <p:cNvSpPr/>
          <p:nvPr/>
        </p:nvSpPr>
        <p:spPr>
          <a:xfrm>
            <a:off x="4572000" y="1256883"/>
            <a:ext cx="4020316" cy="1817343"/>
          </a:xfrm>
          <a:prstGeom prst="roundRect">
            <a:avLst>
              <a:gd name="adj" fmla="val 26397"/>
            </a:avLst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   </a:t>
            </a:r>
            <a:r>
              <a:rPr lang="th-TH" sz="2800" b="1" dirty="0">
                <a:solidFill>
                  <a:srgbClr val="C00000"/>
                </a:solidFill>
                <a:latin typeface="TH Sarabun New" pitchFamily="34" charset="-34"/>
                <a:cs typeface="+mj-cs"/>
              </a:rPr>
              <a:t>กินธัญพืชและข้าวกล้อง ช่วยลดความเสี่ยงต่อการเกิดโรคหัวใจ </a:t>
            </a:r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+mj-cs"/>
              </a:rPr>
              <a:t>ทำให้ลดระดับไขมันในเลือด และควบคุมระดับน้ำตาลในเลือดให้สมดุล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 New" pitchFamily="34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4596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54A78EC3-FD69-4E16-B115-1500C93E46BB}"/>
              </a:ext>
            </a:extLst>
          </p:cNvPr>
          <p:cNvSpPr/>
          <p:nvPr/>
        </p:nvSpPr>
        <p:spPr>
          <a:xfrm>
            <a:off x="1619672" y="2138508"/>
            <a:ext cx="5820995" cy="195730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3C1554-1C0D-4861-A552-FD4B0C4B141F}"/>
              </a:ext>
            </a:extLst>
          </p:cNvPr>
          <p:cNvSpPr/>
          <p:nvPr/>
        </p:nvSpPr>
        <p:spPr>
          <a:xfrm rot="10800000">
            <a:off x="-5050" y="0"/>
            <a:ext cx="9149050" cy="1471724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344FFE97-527B-486C-920B-B588C101D39A}"/>
              </a:ext>
            </a:extLst>
          </p:cNvPr>
          <p:cNvSpPr/>
          <p:nvPr/>
        </p:nvSpPr>
        <p:spPr>
          <a:xfrm>
            <a:off x="0" y="4886870"/>
            <a:ext cx="9144000" cy="1957302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4">
            <a:extLst>
              <a:ext uri="{FF2B5EF4-FFF2-40B4-BE49-F238E27FC236}">
                <a16:creationId xmlns:a16="http://schemas.microsoft.com/office/drawing/2014/main" id="{E920DC3B-ACC9-43F2-B252-A9D9A4A39731}"/>
              </a:ext>
            </a:extLst>
          </p:cNvPr>
          <p:cNvSpPr/>
          <p:nvPr/>
        </p:nvSpPr>
        <p:spPr>
          <a:xfrm>
            <a:off x="0" y="5589122"/>
            <a:ext cx="9144000" cy="1347665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304C629B-581E-4378-8064-9FAC1CBB36E2}"/>
              </a:ext>
            </a:extLst>
          </p:cNvPr>
          <p:cNvSpPr/>
          <p:nvPr/>
        </p:nvSpPr>
        <p:spPr>
          <a:xfrm>
            <a:off x="1658977" y="2210004"/>
            <a:ext cx="5742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  <a:r>
              <a:rPr lang="th-TH" sz="28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ผู้สูงอายุมีความต้องการปริมาณอาหารลดน้อยลง </a:t>
            </a:r>
            <a:r>
              <a:rPr lang="th-TH" sz="2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 ผู้สูงอายุควรกินอาหารที่มีปริมาณสารอาหาร และคุณค่าทางโภชนาการเพียงพอกับความต้องการของร่างกาย ดังต่อไปนี้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แผนผังลําดับงาน: กระบวนการสำรอง 11">
            <a:extLst>
              <a:ext uri="{FF2B5EF4-FFF2-40B4-BE49-F238E27FC236}">
                <a16:creationId xmlns:a16="http://schemas.microsoft.com/office/drawing/2014/main" id="{8C6D9F19-F573-4509-81FF-4161D3AFE11E}"/>
              </a:ext>
            </a:extLst>
          </p:cNvPr>
          <p:cNvSpPr/>
          <p:nvPr/>
        </p:nvSpPr>
        <p:spPr>
          <a:xfrm>
            <a:off x="323528" y="855825"/>
            <a:ext cx="4248472" cy="987638"/>
          </a:xfrm>
          <a:prstGeom prst="flowChartAlternateProcess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Mali Grade 6" panose="02000506000000020004" pitchFamily="2" charset="-34"/>
              <a:ea typeface="+mn-ea"/>
              <a:cs typeface="TH Mali Grade 6" panose="02000506000000020004" pitchFamily="2" charset="-34"/>
            </a:endParaRPr>
          </a:p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Mali Grade 6" panose="02000506000000020004" pitchFamily="2" charset="-34"/>
                <a:ea typeface="+mn-ea"/>
                <a:cs typeface="TH Mali Grade 6" panose="02000506000000020004" pitchFamily="2" charset="-34"/>
              </a:rPr>
              <a:t>การกินอาหารที่เหมาะสมสำหรับ</a:t>
            </a:r>
          </a:p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Mali Grade 6" panose="02000506000000020004" pitchFamily="2" charset="-34"/>
                <a:ea typeface="+mn-ea"/>
                <a:cs typeface="TH Mali Grade 6" panose="02000506000000020004" pitchFamily="2" charset="-34"/>
              </a:rPr>
              <a:t>“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ผู้สูงอายุ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Mali Grade 6" panose="02000506000000020004" pitchFamily="2" charset="-34"/>
                <a:ea typeface="+mn-ea"/>
                <a:cs typeface="TH Mali Grade 6" panose="02000506000000020004" pitchFamily="2" charset="-34"/>
              </a:rPr>
              <a:t>”</a:t>
            </a:r>
          </a:p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Mali Grade 6" panose="02000506000000020004" pitchFamily="2" charset="-34"/>
              <a:ea typeface="+mn-ea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1674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451539" y="3425031"/>
            <a:ext cx="5692461" cy="90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EEAF8B3-39E9-49CC-86B3-D835A652E30B}"/>
              </a:ext>
            </a:extLst>
          </p:cNvPr>
          <p:cNvSpPr/>
          <p:nvPr/>
        </p:nvSpPr>
        <p:spPr>
          <a:xfrm>
            <a:off x="0" y="0"/>
            <a:ext cx="3754460" cy="6850063"/>
          </a:xfrm>
          <a:prstGeom prst="rect">
            <a:avLst/>
          </a:prstGeom>
          <a:solidFill>
            <a:srgbClr val="ACBE9D"/>
          </a:solidFill>
          <a:ln>
            <a:solidFill>
              <a:srgbClr val="ACB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AutoShape 10" descr="ผลการค้นหารูปภาพสำหรับ icon fo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Man doubting design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59" r="4653"/>
          <a:stretch>
            <a:fillRect/>
          </a:stretch>
        </p:blipFill>
        <p:spPr bwMode="auto">
          <a:xfrm>
            <a:off x="0" y="3290184"/>
            <a:ext cx="2900644" cy="35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89417"/>
            <a:ext cx="37544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การกินอาหาร                      ที่เหมาะสม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สำหรับ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“วัยทำงาน”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60387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26589" y="315036"/>
            <a:ext cx="969980" cy="9418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1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926589" y="3865987"/>
            <a:ext cx="969980" cy="9418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2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D4B2CF82-97E0-46CD-91CB-7FAAA8A917B8}"/>
              </a:ext>
            </a:extLst>
          </p:cNvPr>
          <p:cNvSpPr/>
          <p:nvPr/>
        </p:nvSpPr>
        <p:spPr>
          <a:xfrm>
            <a:off x="4572000" y="4807834"/>
            <a:ext cx="4176464" cy="1735129"/>
          </a:xfrm>
          <a:prstGeom prst="roundRect">
            <a:avLst>
              <a:gd name="adj" fmla="val 26397"/>
            </a:avLst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   </a:t>
            </a:r>
            <a:r>
              <a:rPr lang="th-TH" sz="28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ควรกินอาหารประเภทที่นุ่ม ๆ </a:t>
            </a:r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มีน้ำเป็นส่วนผสมเพื่อให้กลืนอาหารได้สะดวกขึ้น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C4E183E6-979F-436E-B8BC-70A29544FAF5}"/>
              </a:ext>
            </a:extLst>
          </p:cNvPr>
          <p:cNvSpPr/>
          <p:nvPr/>
        </p:nvSpPr>
        <p:spPr>
          <a:xfrm>
            <a:off x="4572000" y="1256884"/>
            <a:ext cx="4020316" cy="1616520"/>
          </a:xfrm>
          <a:prstGeom prst="roundRect">
            <a:avLst>
              <a:gd name="adj" fmla="val 26397"/>
            </a:avLst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   การกินอาหารในแต่ละวัน </a:t>
            </a:r>
            <a:r>
              <a:rPr lang="th-TH" sz="28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ควรแบ่งมื้ออาหารให้มากกว่า 3 มื้อ โดยแต่ละมื้อควรมีปริมาณที่น้อยลง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245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451539" y="3425031"/>
            <a:ext cx="5692461" cy="90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EEAF8B3-39E9-49CC-86B3-D835A652E30B}"/>
              </a:ext>
            </a:extLst>
          </p:cNvPr>
          <p:cNvSpPr/>
          <p:nvPr/>
        </p:nvSpPr>
        <p:spPr>
          <a:xfrm>
            <a:off x="0" y="0"/>
            <a:ext cx="3754460" cy="6850063"/>
          </a:xfrm>
          <a:prstGeom prst="rect">
            <a:avLst/>
          </a:prstGeom>
          <a:solidFill>
            <a:srgbClr val="ACBE9D"/>
          </a:solidFill>
          <a:ln>
            <a:solidFill>
              <a:srgbClr val="ACB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AutoShape 10" descr="ผลการค้นหารูปภาพสำหรับ icon fo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Man doubting design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59" r="4653"/>
          <a:stretch>
            <a:fillRect/>
          </a:stretch>
        </p:blipFill>
        <p:spPr bwMode="auto">
          <a:xfrm>
            <a:off x="0" y="3290184"/>
            <a:ext cx="2900644" cy="35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89417"/>
            <a:ext cx="37544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4400" b="1" dirty="0">
                <a:solidFill>
                  <a:prstClr val="black"/>
                </a:solidFill>
                <a:latin typeface="TH Sarabun New" panose="020B0500040200020003" pitchFamily="34" charset="-34"/>
              </a:rPr>
              <a:t>การกินอาหาร                      ที่เหมาะสม</a:t>
            </a:r>
          </a:p>
          <a:p>
            <a:pPr lvl="0" algn="ctr">
              <a:defRPr/>
            </a:pPr>
            <a:r>
              <a:rPr lang="th-TH" sz="4400" b="1" dirty="0">
                <a:solidFill>
                  <a:prstClr val="black"/>
                </a:solidFill>
                <a:latin typeface="TH Sarabun New" panose="020B0500040200020003" pitchFamily="34" charset="-34"/>
              </a:rPr>
              <a:t>สำหรับ </a:t>
            </a:r>
          </a:p>
          <a:p>
            <a:pPr lvl="0" algn="ctr">
              <a:defRPr/>
            </a:pPr>
            <a:r>
              <a:rPr lang="th-TH" sz="4400" b="1" dirty="0">
                <a:solidFill>
                  <a:prstClr val="black"/>
                </a:solidFill>
                <a:latin typeface="TH Sarabun New" panose="020B0500040200020003" pitchFamily="34" charset="-34"/>
              </a:rPr>
              <a:t>“วัยทำงาน”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 New" panose="020B0500040200020003" pitchFamily="34" charset="-34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0387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26589" y="315036"/>
            <a:ext cx="969980" cy="9418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926589" y="3865987"/>
            <a:ext cx="969980" cy="9418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4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D4B2CF82-97E0-46CD-91CB-7FAAA8A917B8}"/>
              </a:ext>
            </a:extLst>
          </p:cNvPr>
          <p:cNvSpPr/>
          <p:nvPr/>
        </p:nvSpPr>
        <p:spPr>
          <a:xfrm>
            <a:off x="4572000" y="4807834"/>
            <a:ext cx="4176464" cy="1735129"/>
          </a:xfrm>
          <a:prstGeom prst="roundRect">
            <a:avLst>
              <a:gd name="adj" fmla="val 26397"/>
            </a:avLst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   </a:t>
            </a:r>
            <a:r>
              <a:rPr lang="th-TH" sz="28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ควรเลือกกินอาหารที่มีเส้นใยอาหารมาก ๆ และเป็นประจำ </a:t>
            </a:r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จะช่วยให้ระบบขับถ่ายดี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C4E183E6-979F-436E-B8BC-70A29544FAF5}"/>
              </a:ext>
            </a:extLst>
          </p:cNvPr>
          <p:cNvSpPr/>
          <p:nvPr/>
        </p:nvSpPr>
        <p:spPr>
          <a:xfrm>
            <a:off x="4572000" y="1256884"/>
            <a:ext cx="4020316" cy="1616520"/>
          </a:xfrm>
          <a:prstGeom prst="roundRect">
            <a:avLst>
              <a:gd name="adj" fmla="val 26397"/>
            </a:avLst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   ให้เวลาในการกินอาหารมากขึ้น </a:t>
            </a:r>
            <a:r>
              <a:rPr lang="th-TH" sz="28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ควรกินอาหารอย่างช้า ๆ เคี้ยวให้ละเอียด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490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03C1554-1C0D-4861-A552-FD4B0C4B141F}"/>
              </a:ext>
            </a:extLst>
          </p:cNvPr>
          <p:cNvSpPr/>
          <p:nvPr/>
        </p:nvSpPr>
        <p:spPr>
          <a:xfrm rot="10800000">
            <a:off x="-5050" y="0"/>
            <a:ext cx="9149050" cy="1471724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344FFE97-527B-486C-920B-B588C101D39A}"/>
              </a:ext>
            </a:extLst>
          </p:cNvPr>
          <p:cNvSpPr/>
          <p:nvPr/>
        </p:nvSpPr>
        <p:spPr>
          <a:xfrm>
            <a:off x="0" y="4886870"/>
            <a:ext cx="9144000" cy="1957302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4">
            <a:extLst>
              <a:ext uri="{FF2B5EF4-FFF2-40B4-BE49-F238E27FC236}">
                <a16:creationId xmlns:a16="http://schemas.microsoft.com/office/drawing/2014/main" id="{E920DC3B-ACC9-43F2-B252-A9D9A4A39731}"/>
              </a:ext>
            </a:extLst>
          </p:cNvPr>
          <p:cNvSpPr/>
          <p:nvPr/>
        </p:nvSpPr>
        <p:spPr>
          <a:xfrm>
            <a:off x="0" y="5589122"/>
            <a:ext cx="9144000" cy="1347665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23">
            <a:extLst>
              <a:ext uri="{FF2B5EF4-FFF2-40B4-BE49-F238E27FC236}">
                <a16:creationId xmlns:a16="http://schemas.microsoft.com/office/drawing/2014/main" id="{CF0D44BA-E986-42E9-8429-329F4D85275F}"/>
              </a:ext>
            </a:extLst>
          </p:cNvPr>
          <p:cNvSpPr/>
          <p:nvPr/>
        </p:nvSpPr>
        <p:spPr>
          <a:xfrm>
            <a:off x="3255055" y="1585348"/>
            <a:ext cx="2165978" cy="51138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009ACBE7-F646-43C2-B7CF-FFDDD0405F02}"/>
              </a:ext>
            </a:extLst>
          </p:cNvPr>
          <p:cNvSpPr/>
          <p:nvPr/>
        </p:nvSpPr>
        <p:spPr>
          <a:xfrm>
            <a:off x="3285097" y="1660898"/>
            <a:ext cx="2165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ngna New" panose="02000506000000020004" pitchFamily="2" charset="0"/>
                <a:ea typeface="+mn-ea"/>
                <a:cs typeface="Bangna New" panose="02000506000000020004" pitchFamily="2" charset="0"/>
              </a:rPr>
              <a:t>สาระการเรียนรู้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gna New" panose="02000506000000020004" pitchFamily="2" charset="0"/>
              <a:ea typeface="+mn-ea"/>
              <a:cs typeface="Bangna New" panose="02000506000000020004" pitchFamily="2" charset="0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C83228A8-69DC-4079-915A-F994D1FF3AB2}"/>
              </a:ext>
            </a:extLst>
          </p:cNvPr>
          <p:cNvSpPr txBox="1"/>
          <p:nvPr/>
        </p:nvSpPr>
        <p:spPr>
          <a:xfrm>
            <a:off x="299640" y="2870225"/>
            <a:ext cx="1939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ความหมายของอาหารและโภชนาการ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1C14A867-9109-4359-A015-6F941BE2BA03}"/>
              </a:ext>
            </a:extLst>
          </p:cNvPr>
          <p:cNvSpPr txBox="1"/>
          <p:nvPr/>
        </p:nvSpPr>
        <p:spPr>
          <a:xfrm>
            <a:off x="2205453" y="2866023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คุณค่าของอาหารและโภชนาการต่อสุขภาพ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cxnSp>
        <p:nvCxnSpPr>
          <p:cNvPr id="13" name="ตัวเชื่อมต่อตรง 9">
            <a:extLst>
              <a:ext uri="{FF2B5EF4-FFF2-40B4-BE49-F238E27FC236}">
                <a16:creationId xmlns:a16="http://schemas.microsoft.com/office/drawing/2014/main" id="{DF4F7796-E064-4B26-9326-894567900567}"/>
              </a:ext>
            </a:extLst>
          </p:cNvPr>
          <p:cNvCxnSpPr/>
          <p:nvPr/>
        </p:nvCxnSpPr>
        <p:spPr>
          <a:xfrm>
            <a:off x="4404096" y="2240737"/>
            <a:ext cx="0" cy="340876"/>
          </a:xfrm>
          <a:prstGeom prst="line">
            <a:avLst/>
          </a:prstGeom>
          <a:noFill/>
          <a:ln w="1905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cxnSp>
        <p:nvCxnSpPr>
          <p:cNvPr id="14" name="ตัวเชื่อมต่อตรง 10">
            <a:extLst>
              <a:ext uri="{FF2B5EF4-FFF2-40B4-BE49-F238E27FC236}">
                <a16:creationId xmlns:a16="http://schemas.microsoft.com/office/drawing/2014/main" id="{443727D3-4485-4D9D-B1A3-45CD22D1F682}"/>
              </a:ext>
            </a:extLst>
          </p:cNvPr>
          <p:cNvCxnSpPr/>
          <p:nvPr/>
        </p:nvCxnSpPr>
        <p:spPr>
          <a:xfrm flipH="1">
            <a:off x="1269351" y="2581613"/>
            <a:ext cx="3134745" cy="0"/>
          </a:xfrm>
          <a:prstGeom prst="line">
            <a:avLst/>
          </a:prstGeom>
          <a:noFill/>
          <a:ln w="1905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cxnSp>
        <p:nvCxnSpPr>
          <p:cNvPr id="15" name="ตัวเชื่อมต่อตรง 11">
            <a:extLst>
              <a:ext uri="{FF2B5EF4-FFF2-40B4-BE49-F238E27FC236}">
                <a16:creationId xmlns:a16="http://schemas.microsoft.com/office/drawing/2014/main" id="{2670DF0E-D135-4338-9DF4-3B70DB997A3F}"/>
              </a:ext>
            </a:extLst>
          </p:cNvPr>
          <p:cNvCxnSpPr/>
          <p:nvPr/>
        </p:nvCxnSpPr>
        <p:spPr>
          <a:xfrm flipH="1">
            <a:off x="4368086" y="2581613"/>
            <a:ext cx="1149735" cy="0"/>
          </a:xfrm>
          <a:prstGeom prst="line">
            <a:avLst/>
          </a:prstGeom>
          <a:noFill/>
          <a:ln w="1905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cxnSp>
        <p:nvCxnSpPr>
          <p:cNvPr id="16" name="ตัวเชื่อมต่อตรง 12">
            <a:extLst>
              <a:ext uri="{FF2B5EF4-FFF2-40B4-BE49-F238E27FC236}">
                <a16:creationId xmlns:a16="http://schemas.microsoft.com/office/drawing/2014/main" id="{4BA51EAB-3A27-4754-A1DD-167DCE3FC148}"/>
              </a:ext>
            </a:extLst>
          </p:cNvPr>
          <p:cNvCxnSpPr/>
          <p:nvPr/>
        </p:nvCxnSpPr>
        <p:spPr>
          <a:xfrm>
            <a:off x="1269349" y="2581613"/>
            <a:ext cx="0" cy="340876"/>
          </a:xfrm>
          <a:prstGeom prst="line">
            <a:avLst/>
          </a:prstGeom>
          <a:noFill/>
          <a:ln w="1905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cxnSp>
        <p:nvCxnSpPr>
          <p:cNvPr id="17" name="ตัวเชื่อมต่อตรง 13">
            <a:extLst>
              <a:ext uri="{FF2B5EF4-FFF2-40B4-BE49-F238E27FC236}">
                <a16:creationId xmlns:a16="http://schemas.microsoft.com/office/drawing/2014/main" id="{10313C35-7CCC-4682-A706-7EEC4E6E3355}"/>
              </a:ext>
            </a:extLst>
          </p:cNvPr>
          <p:cNvCxnSpPr/>
          <p:nvPr/>
        </p:nvCxnSpPr>
        <p:spPr>
          <a:xfrm>
            <a:off x="3255055" y="2581613"/>
            <a:ext cx="0" cy="340876"/>
          </a:xfrm>
          <a:prstGeom prst="line">
            <a:avLst/>
          </a:prstGeom>
          <a:noFill/>
          <a:ln w="1905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cxnSp>
        <p:nvCxnSpPr>
          <p:cNvPr id="18" name="ตัวเชื่อมต่อตรง 14">
            <a:extLst>
              <a:ext uri="{FF2B5EF4-FFF2-40B4-BE49-F238E27FC236}">
                <a16:creationId xmlns:a16="http://schemas.microsoft.com/office/drawing/2014/main" id="{528285E4-2545-491D-9168-C59864E0F2E0}"/>
              </a:ext>
            </a:extLst>
          </p:cNvPr>
          <p:cNvCxnSpPr>
            <a:cxnSpLocks/>
          </p:cNvCxnSpPr>
          <p:nvPr/>
        </p:nvCxnSpPr>
        <p:spPr>
          <a:xfrm>
            <a:off x="7534046" y="2581613"/>
            <a:ext cx="0" cy="340876"/>
          </a:xfrm>
          <a:prstGeom prst="line">
            <a:avLst/>
          </a:prstGeom>
          <a:noFill/>
          <a:ln w="1905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cxnSp>
        <p:nvCxnSpPr>
          <p:cNvPr id="19" name="ตัวเชื่อมต่อตรง 23">
            <a:extLst>
              <a:ext uri="{FF2B5EF4-FFF2-40B4-BE49-F238E27FC236}">
                <a16:creationId xmlns:a16="http://schemas.microsoft.com/office/drawing/2014/main" id="{79A429EA-FF2B-4367-B398-805936119D6B}"/>
              </a:ext>
            </a:extLst>
          </p:cNvPr>
          <p:cNvCxnSpPr/>
          <p:nvPr/>
        </p:nvCxnSpPr>
        <p:spPr>
          <a:xfrm>
            <a:off x="5518389" y="2581613"/>
            <a:ext cx="0" cy="340876"/>
          </a:xfrm>
          <a:prstGeom prst="line">
            <a:avLst/>
          </a:prstGeom>
          <a:noFill/>
          <a:ln w="1905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sp>
        <p:nvSpPr>
          <p:cNvPr id="20" name="TextBox 46">
            <a:extLst>
              <a:ext uri="{FF2B5EF4-FFF2-40B4-BE49-F238E27FC236}">
                <a16:creationId xmlns:a16="http://schemas.microsoft.com/office/drawing/2014/main" id="{DCEBF582-0420-4778-B386-54C29A9AD19B}"/>
              </a:ext>
            </a:extLst>
          </p:cNvPr>
          <p:cNvSpPr txBox="1"/>
          <p:nvPr/>
        </p:nvSpPr>
        <p:spPr>
          <a:xfrm>
            <a:off x="6525301" y="2866023"/>
            <a:ext cx="19466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หลักการเลือกกินอาหารที่เหมาะสมกับวัย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cxnSp>
        <p:nvCxnSpPr>
          <p:cNvPr id="21" name="ตัวเชื่อมต่อตรง 36">
            <a:extLst>
              <a:ext uri="{FF2B5EF4-FFF2-40B4-BE49-F238E27FC236}">
                <a16:creationId xmlns:a16="http://schemas.microsoft.com/office/drawing/2014/main" id="{1C3BCC5A-CBFE-40D0-905A-6F10FDAF3C58}"/>
              </a:ext>
            </a:extLst>
          </p:cNvPr>
          <p:cNvCxnSpPr/>
          <p:nvPr/>
        </p:nvCxnSpPr>
        <p:spPr>
          <a:xfrm flipH="1">
            <a:off x="5489956" y="2581613"/>
            <a:ext cx="2044090" cy="0"/>
          </a:xfrm>
          <a:prstGeom prst="line">
            <a:avLst/>
          </a:prstGeom>
          <a:noFill/>
          <a:ln w="1905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</p:cxnSp>
      <p:sp>
        <p:nvSpPr>
          <p:cNvPr id="22" name="TextBox 48">
            <a:extLst>
              <a:ext uri="{FF2B5EF4-FFF2-40B4-BE49-F238E27FC236}">
                <a16:creationId xmlns:a16="http://schemas.microsoft.com/office/drawing/2014/main" id="{96CC1F78-2D86-4AE2-AF17-4909A5141D90}"/>
              </a:ext>
            </a:extLst>
          </p:cNvPr>
          <p:cNvSpPr txBox="1"/>
          <p:nvPr/>
        </p:nvSpPr>
        <p:spPr>
          <a:xfrm>
            <a:off x="4508732" y="2864955"/>
            <a:ext cx="198022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ข้อแนะนำในการกินอาหารตามหลัก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โภชน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anit" pitchFamily="2" charset="-34"/>
                <a:ea typeface="+mn-ea"/>
                <a:cs typeface="Kanit" pitchFamily="2" charset="-34"/>
              </a:rPr>
              <a:t>บัญญัติ 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anit" pitchFamily="2" charset="-34"/>
              <a:ea typeface="+mn-ea"/>
              <a:cs typeface="Kanit" pitchFamily="2" charset="-34"/>
            </a:endParaRPr>
          </a:p>
        </p:txBody>
      </p:sp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904D5C25-B88C-4ACF-8866-A55B9E803A44}"/>
              </a:ext>
            </a:extLst>
          </p:cNvPr>
          <p:cNvSpPr/>
          <p:nvPr/>
        </p:nvSpPr>
        <p:spPr>
          <a:xfrm>
            <a:off x="6476569" y="2922489"/>
            <a:ext cx="2044078" cy="196438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935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0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451539" y="3425031"/>
            <a:ext cx="5692461" cy="90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EEAF8B3-39E9-49CC-86B3-D835A652E30B}"/>
              </a:ext>
            </a:extLst>
          </p:cNvPr>
          <p:cNvSpPr/>
          <p:nvPr/>
        </p:nvSpPr>
        <p:spPr>
          <a:xfrm>
            <a:off x="0" y="0"/>
            <a:ext cx="3754460" cy="6850063"/>
          </a:xfrm>
          <a:prstGeom prst="rect">
            <a:avLst/>
          </a:prstGeom>
          <a:solidFill>
            <a:srgbClr val="ACBE9D"/>
          </a:solidFill>
          <a:ln>
            <a:solidFill>
              <a:srgbClr val="ACB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AutoShape 10" descr="ผลการค้นหารูปภาพสำหรับ icon fo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Man doubting design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59" r="4653"/>
          <a:stretch>
            <a:fillRect/>
          </a:stretch>
        </p:blipFill>
        <p:spPr bwMode="auto">
          <a:xfrm>
            <a:off x="0" y="3290184"/>
            <a:ext cx="2900644" cy="35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89417"/>
            <a:ext cx="37544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การกินอาหาร                      ที่เหมาะสม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สำหรับ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</a:rPr>
              <a:t>“วัยทำงาน”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60387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926589" y="315036"/>
            <a:ext cx="969980" cy="9418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926589" y="3865987"/>
            <a:ext cx="969980" cy="9418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6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D4B2CF82-97E0-46CD-91CB-7FAAA8A917B8}"/>
              </a:ext>
            </a:extLst>
          </p:cNvPr>
          <p:cNvSpPr/>
          <p:nvPr/>
        </p:nvSpPr>
        <p:spPr>
          <a:xfrm>
            <a:off x="4572000" y="4807834"/>
            <a:ext cx="4176464" cy="1735129"/>
          </a:xfrm>
          <a:prstGeom prst="roundRect">
            <a:avLst>
              <a:gd name="adj" fmla="val 26397"/>
            </a:avLst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   </a:t>
            </a:r>
            <a:r>
              <a:rPr lang="th-TH" sz="28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ควรกินไข่ ซึ่งเป็นอาหารที่เหมาะสมสำหรับผู้สูงอายุ</a:t>
            </a:r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 เพราะมีคุณค่าทางอาหารสูงมาก ช่วยบำรุงสมอง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C4E183E6-979F-436E-B8BC-70A29544FAF5}"/>
              </a:ext>
            </a:extLst>
          </p:cNvPr>
          <p:cNvSpPr/>
          <p:nvPr/>
        </p:nvSpPr>
        <p:spPr>
          <a:xfrm>
            <a:off x="4572000" y="1256884"/>
            <a:ext cx="4020316" cy="1616520"/>
          </a:xfrm>
          <a:prstGeom prst="roundRect">
            <a:avLst>
              <a:gd name="adj" fmla="val 26397"/>
            </a:avLst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   </a:t>
            </a:r>
            <a:r>
              <a:rPr lang="th-TH" sz="28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ควรกินอาหารที่มีแคลเซียม </a:t>
            </a:r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เช่น นม ปลาเล็กปลาน้อย กุ้งแห้ง เพื่อป้องกันโรคกระดูกพรุน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2687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 descr="ผลการค้นหารูปภาพสำหรับ icon fo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2" name="Picture 10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2" y="1576472"/>
            <a:ext cx="7958673" cy="45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807928" y="980727"/>
            <a:ext cx="3920837" cy="5957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5451" y="931647"/>
            <a:ext cx="785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rPr>
              <a:t>สรุป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ea typeface="+mn-ea"/>
              <a:cs typeface="TH Sarabun New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A4660F43-3683-4456-BC2F-AE5C0E55C13F}"/>
              </a:ext>
            </a:extLst>
          </p:cNvPr>
          <p:cNvSpPr/>
          <p:nvPr/>
        </p:nvSpPr>
        <p:spPr>
          <a:xfrm>
            <a:off x="1704983" y="1868440"/>
            <a:ext cx="5101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2400" dirty="0">
                <a:solidFill>
                  <a:prstClr val="black"/>
                </a:solidFill>
                <a:highlight>
                  <a:srgbClr val="FEE39E"/>
                </a:highlight>
                <a:latin typeface="Kanit" pitchFamily="2" charset="-34"/>
                <a:cs typeface="Kanit" pitchFamily="2" charset="-34"/>
              </a:rPr>
              <a:t>หลักการเลือกกินอาหารที่เหมาะสมกับวัย</a:t>
            </a:r>
            <a:endParaRPr lang="en-US" sz="2400" dirty="0">
              <a:solidFill>
                <a:prstClr val="black"/>
              </a:solidFill>
              <a:highlight>
                <a:srgbClr val="FEE39E"/>
              </a:highlight>
              <a:latin typeface="Kanit" pitchFamily="2" charset="-34"/>
              <a:cs typeface="Kanit" pitchFamily="2" charset="-34"/>
            </a:endParaRPr>
          </a:p>
        </p:txBody>
      </p:sp>
      <p:sp>
        <p:nvSpPr>
          <p:cNvPr id="15" name="Right Triangle 13">
            <a:extLst>
              <a:ext uri="{FF2B5EF4-FFF2-40B4-BE49-F238E27FC236}">
                <a16:creationId xmlns:a16="http://schemas.microsoft.com/office/drawing/2014/main" id="{C60E0B2F-2D3A-43AF-B007-5966BD7352C3}"/>
              </a:ext>
            </a:extLst>
          </p:cNvPr>
          <p:cNvSpPr/>
          <p:nvPr/>
        </p:nvSpPr>
        <p:spPr>
          <a:xfrm rot="5400000">
            <a:off x="113420" y="-113422"/>
            <a:ext cx="1576473" cy="1803317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6" name="Picture 4" descr="Business women with an ideas machine Free Vector">
            <a:extLst>
              <a:ext uri="{FF2B5EF4-FFF2-40B4-BE49-F238E27FC236}">
                <a16:creationId xmlns:a16="http://schemas.microsoft.com/office/drawing/2014/main" id="{8BE30037-8415-4C71-82D9-20C48FC51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4" t="33388" r="12096" b="35509"/>
          <a:stretch/>
        </p:blipFill>
        <p:spPr bwMode="auto">
          <a:xfrm>
            <a:off x="124722" y="104219"/>
            <a:ext cx="1404898" cy="136803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รูปภาพที่เกี่ยวข้อง">
            <a:extLst>
              <a:ext uri="{FF2B5EF4-FFF2-40B4-BE49-F238E27FC236}">
                <a16:creationId xmlns:a16="http://schemas.microsoft.com/office/drawing/2014/main" id="{0BF43942-5D2C-422F-986B-9AB346E46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4"/>
          <a:stretch/>
        </p:blipFill>
        <p:spPr bwMode="auto">
          <a:xfrm>
            <a:off x="770091" y="5638285"/>
            <a:ext cx="7958673" cy="98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5521D859-EC94-4826-B0F2-4538F37B36DB}"/>
              </a:ext>
            </a:extLst>
          </p:cNvPr>
          <p:cNvSpPr/>
          <p:nvPr/>
        </p:nvSpPr>
        <p:spPr>
          <a:xfrm>
            <a:off x="1677164" y="4287900"/>
            <a:ext cx="66967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อาหารและโภชนาการเป็นปัจจัยพื้นฐานที่สำคัญต่อการมีสุขภาวะที่ดีของบุคคล ในทุกเพศและทุกวัย 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ฉพาะในวัยของนักเรียนจึงควรเลือกกินอาหารที่มีความปลอดภัยและมีคุณค่าทางโภชนาการในปริมาณที่เหมาะสมจะให้พลังงานและสารอาหารที่เพียงพอกับความต้องการและการทำงานของร่างกาย ส่งผลให้มีการเจริญเติบโตและพัฒนาการเหมาะสมตามวัยและเติบโตเป็นผู้ใหญ่ที่มีภาวะโภชนาการและสุขภาพดี</a:t>
            </a:r>
            <a:endParaRPr lang="en-US" sz="24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434ACD3B-7E83-4775-ACFD-A75FD1829271}"/>
              </a:ext>
            </a:extLst>
          </p:cNvPr>
          <p:cNvSpPr/>
          <p:nvPr/>
        </p:nvSpPr>
        <p:spPr>
          <a:xfrm>
            <a:off x="1798184" y="2557154"/>
            <a:ext cx="2022690" cy="406048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itchFamily="34" charset="-34"/>
                <a:ea typeface="+mn-ea"/>
                <a:cs typeface="TH Sarabun New" pitchFamily="34" charset="-34"/>
              </a:rPr>
              <a:t>1.</a:t>
            </a:r>
            <a:r>
              <a:rPr kumimoji="0" lang="th-TH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itchFamily="34" charset="-34"/>
                <a:ea typeface="+mn-ea"/>
                <a:cs typeface="TH Sarabun New" pitchFamily="34" charset="-34"/>
              </a:rPr>
              <a:t> วั</a:t>
            </a:r>
            <a:r>
              <a:rPr lang="th-TH" sz="3200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ยทารก</a:t>
            </a:r>
            <a:endParaRPr kumimoji="0" lang="th-TH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  <p:sp>
        <p:nvSpPr>
          <p:cNvPr id="20" name="Rounded Rectangle 24">
            <a:extLst>
              <a:ext uri="{FF2B5EF4-FFF2-40B4-BE49-F238E27FC236}">
                <a16:creationId xmlns:a16="http://schemas.microsoft.com/office/drawing/2014/main" id="{464FD667-5514-4514-8A96-FF2A266DEFC7}"/>
              </a:ext>
            </a:extLst>
          </p:cNvPr>
          <p:cNvSpPr/>
          <p:nvPr/>
        </p:nvSpPr>
        <p:spPr>
          <a:xfrm>
            <a:off x="1798185" y="3058050"/>
            <a:ext cx="2022690" cy="406048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itchFamily="34" charset="-34"/>
                <a:ea typeface="+mn-ea"/>
                <a:cs typeface="TH Sarabun New" pitchFamily="34" charset="-34"/>
              </a:rPr>
              <a:t>2. </a:t>
            </a:r>
            <a:r>
              <a:rPr lang="th-TH" sz="3200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วัยก่อนเรียน</a:t>
            </a:r>
            <a:endParaRPr kumimoji="0" lang="th-TH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B6940B05-8AE2-49C9-95F6-B451ABCEFE3D}"/>
              </a:ext>
            </a:extLst>
          </p:cNvPr>
          <p:cNvSpPr/>
          <p:nvPr/>
        </p:nvSpPr>
        <p:spPr>
          <a:xfrm>
            <a:off x="5283955" y="2569358"/>
            <a:ext cx="2022690" cy="406048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itchFamily="34" charset="-34"/>
                <a:ea typeface="+mn-ea"/>
                <a:cs typeface="TH Sarabun New" pitchFamily="34" charset="-34"/>
              </a:rPr>
              <a:t>4. </a:t>
            </a:r>
            <a:r>
              <a:rPr lang="th-TH" sz="3200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วัยรุ่น</a:t>
            </a:r>
            <a:endParaRPr kumimoji="0" lang="th-TH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  <p:sp>
        <p:nvSpPr>
          <p:cNvPr id="26" name="Rounded Rectangle 13">
            <a:extLst>
              <a:ext uri="{FF2B5EF4-FFF2-40B4-BE49-F238E27FC236}">
                <a16:creationId xmlns:a16="http://schemas.microsoft.com/office/drawing/2014/main" id="{82C263C7-7C13-432F-A14B-89A713F0DED0}"/>
              </a:ext>
            </a:extLst>
          </p:cNvPr>
          <p:cNvSpPr/>
          <p:nvPr/>
        </p:nvSpPr>
        <p:spPr>
          <a:xfrm>
            <a:off x="5283954" y="3053278"/>
            <a:ext cx="2022690" cy="406048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320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วัยทำงาน</a:t>
            </a:r>
            <a:endParaRPr kumimoji="0" lang="th-TH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ounded Rectangle 24">
            <a:extLst>
              <a:ext uri="{FF2B5EF4-FFF2-40B4-BE49-F238E27FC236}">
                <a16:creationId xmlns:a16="http://schemas.microsoft.com/office/drawing/2014/main" id="{0E23D627-DC49-451B-AFA1-B6204913DF21}"/>
              </a:ext>
            </a:extLst>
          </p:cNvPr>
          <p:cNvSpPr/>
          <p:nvPr/>
        </p:nvSpPr>
        <p:spPr>
          <a:xfrm>
            <a:off x="1798184" y="3558946"/>
            <a:ext cx="2022690" cy="406048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3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itchFamily="34" charset="-34"/>
                <a:ea typeface="+mn-ea"/>
                <a:cs typeface="TH Sarabun New" pitchFamily="34" charset="-34"/>
              </a:rPr>
              <a:t>. </a:t>
            </a:r>
            <a:r>
              <a:rPr lang="th-TH" sz="3200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วัยเรียน</a:t>
            </a:r>
            <a:endParaRPr kumimoji="0" lang="th-TH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  <p:sp>
        <p:nvSpPr>
          <p:cNvPr id="28" name="Rounded Rectangle 13">
            <a:extLst>
              <a:ext uri="{FF2B5EF4-FFF2-40B4-BE49-F238E27FC236}">
                <a16:creationId xmlns:a16="http://schemas.microsoft.com/office/drawing/2014/main" id="{3DD2CA1F-A74D-41A3-924F-8B520A073198}"/>
              </a:ext>
            </a:extLst>
          </p:cNvPr>
          <p:cNvSpPr/>
          <p:nvPr/>
        </p:nvSpPr>
        <p:spPr>
          <a:xfrm>
            <a:off x="5283953" y="3562124"/>
            <a:ext cx="2022690" cy="406048"/>
          </a:xfrm>
          <a:prstGeom prst="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6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itchFamily="34" charset="-34"/>
                <a:ea typeface="+mn-ea"/>
                <a:cs typeface="TH Sarabun New" pitchFamily="34" charset="-34"/>
              </a:rPr>
              <a:t>. </a:t>
            </a:r>
            <a:r>
              <a:rPr lang="th-TH" sz="3200" dirty="0">
                <a:solidFill>
                  <a:prstClr val="white"/>
                </a:solidFill>
                <a:latin typeface="TH Sarabun New" pitchFamily="34" charset="-34"/>
                <a:cs typeface="TH Sarabun New" pitchFamily="34" charset="-34"/>
              </a:rPr>
              <a:t>วัยชรา</a:t>
            </a:r>
            <a:endParaRPr kumimoji="0" lang="th-TH" sz="3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390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 descr="ผลการค้นหารูปภาพสำหรับ icon fo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E42B1536-7BC3-4948-AF0F-19716B2F8FEA}"/>
              </a:ext>
            </a:extLst>
          </p:cNvPr>
          <p:cNvGrpSpPr/>
          <p:nvPr/>
        </p:nvGrpSpPr>
        <p:grpSpPr>
          <a:xfrm>
            <a:off x="2519772" y="86051"/>
            <a:ext cx="4104456" cy="534637"/>
            <a:chOff x="2519772" y="123174"/>
            <a:chExt cx="4104456" cy="534637"/>
          </a:xfrm>
        </p:grpSpPr>
        <p:sp>
          <p:nvSpPr>
            <p:cNvPr id="12" name="Rectangle 11"/>
            <p:cNvSpPr/>
            <p:nvPr/>
          </p:nvSpPr>
          <p:spPr>
            <a:xfrm>
              <a:off x="2519772" y="123174"/>
              <a:ext cx="4104456" cy="53463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79812" y="134591"/>
              <a:ext cx="3456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sz="2800" b="1" dirty="0">
                  <a:solidFill>
                    <a:prstClr val="white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ใบงานเรื่อง ธงโภชนาการ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</p:grpSp>
      <p:sp>
        <p:nvSpPr>
          <p:cNvPr id="15" name="Right Triangle 13">
            <a:extLst>
              <a:ext uri="{FF2B5EF4-FFF2-40B4-BE49-F238E27FC236}">
                <a16:creationId xmlns:a16="http://schemas.microsoft.com/office/drawing/2014/main" id="{C60E0B2F-2D3A-43AF-B007-5966BD7352C3}"/>
              </a:ext>
            </a:extLst>
          </p:cNvPr>
          <p:cNvSpPr/>
          <p:nvPr/>
        </p:nvSpPr>
        <p:spPr>
          <a:xfrm rot="5400000">
            <a:off x="113420" y="-113422"/>
            <a:ext cx="1576473" cy="1803317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6" name="Picture 4" descr="Business women with an ideas machine Free Vector">
            <a:extLst>
              <a:ext uri="{FF2B5EF4-FFF2-40B4-BE49-F238E27FC236}">
                <a16:creationId xmlns:a16="http://schemas.microsoft.com/office/drawing/2014/main" id="{8BE30037-8415-4C71-82D9-20C48FC51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4" t="33388" r="12096" b="35509"/>
          <a:stretch/>
        </p:blipFill>
        <p:spPr bwMode="auto">
          <a:xfrm>
            <a:off x="124722" y="104219"/>
            <a:ext cx="1404898" cy="136803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3E201783-076F-4ABA-B48B-9B5EFF923660}"/>
              </a:ext>
            </a:extLst>
          </p:cNvPr>
          <p:cNvSpPr/>
          <p:nvPr/>
        </p:nvSpPr>
        <p:spPr>
          <a:xfrm>
            <a:off x="1259632" y="1916832"/>
            <a:ext cx="1758818" cy="783933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th-TH" sz="2100" b="1" spc="225" dirty="0">
                <a:solidFill>
                  <a:srgbClr val="002060"/>
                </a:solidFill>
                <a:latin typeface="ChulaCharasNew" panose="02000506000000020004" pitchFamily="2" charset="-34"/>
                <a:ea typeface="Calibri" panose="020F0502020204030204" pitchFamily="34" charset="0"/>
                <a:cs typeface="ChulaCharasNew" panose="02000506000000020004" pitchFamily="2" charset="-34"/>
              </a:rPr>
              <a:t>สแกนไฟล์</a:t>
            </a:r>
          </a:p>
          <a:p>
            <a:pPr>
              <a:lnSpc>
                <a:spcPct val="107000"/>
              </a:lnSpc>
            </a:pPr>
            <a:r>
              <a:rPr lang="th-TH" sz="2100" b="1" spc="225" dirty="0">
                <a:solidFill>
                  <a:srgbClr val="002060"/>
                </a:solidFill>
                <a:latin typeface="ChulaCharasNew" panose="02000506000000020004" pitchFamily="2" charset="-34"/>
                <a:ea typeface="Calibri" panose="020F0502020204030204" pitchFamily="34" charset="0"/>
                <a:cs typeface="ChulaCharasNew" panose="02000506000000020004" pitchFamily="2" charset="-34"/>
              </a:rPr>
              <a:t>ใบงาน</a:t>
            </a:r>
          </a:p>
        </p:txBody>
      </p:sp>
      <p:pic>
        <p:nvPicPr>
          <p:cNvPr id="11" name="กราฟิก 16" descr="เส้นลูกศร: โค้งตามเข็มนาฬิกา ด้วยสีเติมแบบทึบ">
            <a:extLst>
              <a:ext uri="{FF2B5EF4-FFF2-40B4-BE49-F238E27FC236}">
                <a16:creationId xmlns:a16="http://schemas.microsoft.com/office/drawing/2014/main" id="{D88AC4AD-905D-4855-BFD6-D36514DD0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802649" flipH="1" flipV="1">
            <a:off x="2337450" y="2226478"/>
            <a:ext cx="564307" cy="564307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769F845-CBD5-443E-B3A4-09F347F70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710337"/>
            <a:ext cx="5256584" cy="5959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B84EAEB-0E94-4455-98BD-AADBC7ED6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3" y="2768397"/>
            <a:ext cx="3176517" cy="317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5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 descr="ผลการค้นหารูปภาพสำหรับ icon fo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E42B1536-7BC3-4948-AF0F-19716B2F8FEA}"/>
              </a:ext>
            </a:extLst>
          </p:cNvPr>
          <p:cNvGrpSpPr/>
          <p:nvPr/>
        </p:nvGrpSpPr>
        <p:grpSpPr>
          <a:xfrm>
            <a:off x="3455875" y="86051"/>
            <a:ext cx="2700301" cy="534637"/>
            <a:chOff x="2879812" y="123174"/>
            <a:chExt cx="3456385" cy="534637"/>
          </a:xfrm>
        </p:grpSpPr>
        <p:sp>
          <p:nvSpPr>
            <p:cNvPr id="12" name="Rectangle 11"/>
            <p:cNvSpPr/>
            <p:nvPr/>
          </p:nvSpPr>
          <p:spPr>
            <a:xfrm>
              <a:off x="3923928" y="123174"/>
              <a:ext cx="1360453" cy="53463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79812" y="134591"/>
              <a:ext cx="3456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 New" panose="020B0500040200020003" pitchFamily="34" charset="-34"/>
                  <a:ea typeface="+mn-ea"/>
                  <a:cs typeface="TH Sarabun New" panose="020B0500040200020003" pitchFamily="34" charset="-34"/>
                </a:rPr>
                <a:t>เฉลย</a:t>
              </a:r>
              <a:endPara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 New" panose="020B0500040200020003" pitchFamily="34" charset="-34"/>
                <a:ea typeface="+mn-ea"/>
                <a:cs typeface="TH Sarabun New" panose="020B0500040200020003" pitchFamily="34" charset="-34"/>
              </a:endParaRPr>
            </a:p>
          </p:txBody>
        </p:sp>
      </p:grpSp>
      <p:sp>
        <p:nvSpPr>
          <p:cNvPr id="15" name="Right Triangle 13">
            <a:extLst>
              <a:ext uri="{FF2B5EF4-FFF2-40B4-BE49-F238E27FC236}">
                <a16:creationId xmlns:a16="http://schemas.microsoft.com/office/drawing/2014/main" id="{C60E0B2F-2D3A-43AF-B007-5966BD7352C3}"/>
              </a:ext>
            </a:extLst>
          </p:cNvPr>
          <p:cNvSpPr/>
          <p:nvPr/>
        </p:nvSpPr>
        <p:spPr>
          <a:xfrm rot="5400000">
            <a:off x="113420" y="-113422"/>
            <a:ext cx="1576473" cy="1803317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6" name="Picture 4" descr="Business women with an ideas machine Free Vector">
            <a:extLst>
              <a:ext uri="{FF2B5EF4-FFF2-40B4-BE49-F238E27FC236}">
                <a16:creationId xmlns:a16="http://schemas.microsoft.com/office/drawing/2014/main" id="{8BE30037-8415-4C71-82D9-20C48FC51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4" t="33388" r="12096" b="35509"/>
          <a:stretch/>
        </p:blipFill>
        <p:spPr bwMode="auto">
          <a:xfrm>
            <a:off x="124722" y="104219"/>
            <a:ext cx="1404898" cy="136803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75443C2-3116-4886-86E5-5E676258D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681" y="1268760"/>
            <a:ext cx="6372674" cy="48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1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54A78EC3-FD69-4E16-B115-1500C93E46BB}"/>
              </a:ext>
            </a:extLst>
          </p:cNvPr>
          <p:cNvSpPr/>
          <p:nvPr/>
        </p:nvSpPr>
        <p:spPr>
          <a:xfrm>
            <a:off x="1619672" y="2138508"/>
            <a:ext cx="5820995" cy="292872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3C1554-1C0D-4861-A552-FD4B0C4B141F}"/>
              </a:ext>
            </a:extLst>
          </p:cNvPr>
          <p:cNvSpPr/>
          <p:nvPr/>
        </p:nvSpPr>
        <p:spPr>
          <a:xfrm rot="10800000">
            <a:off x="-5050" y="0"/>
            <a:ext cx="9149050" cy="1471724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id="{0E164821-7A06-4F20-AD89-C95045AF508A}"/>
              </a:ext>
            </a:extLst>
          </p:cNvPr>
          <p:cNvSpPr/>
          <p:nvPr/>
        </p:nvSpPr>
        <p:spPr>
          <a:xfrm>
            <a:off x="-5050" y="1021325"/>
            <a:ext cx="3923044" cy="7694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2200" b="1" dirty="0">
                <a:solidFill>
                  <a:schemeClr val="bg1"/>
                </a:solidFill>
                <a:latin typeface="Bangna New" panose="02000506000000020004" pitchFamily="2" charset="0"/>
                <a:cs typeface="Bangna New" panose="02000506000000020004" pitchFamily="2" charset="0"/>
              </a:rPr>
              <a:t>หลักการเลือกกินอาหาร</a:t>
            </a:r>
          </a:p>
          <a:p>
            <a:pPr lvl="0" algn="ctr">
              <a:defRPr/>
            </a:pPr>
            <a:r>
              <a:rPr lang="th-TH" sz="2200" b="1" dirty="0">
                <a:solidFill>
                  <a:schemeClr val="bg1"/>
                </a:solidFill>
                <a:latin typeface="Bangna New" panose="02000506000000020004" pitchFamily="2" charset="0"/>
                <a:cs typeface="Bangna New" panose="02000506000000020004" pitchFamily="2" charset="0"/>
              </a:rPr>
              <a:t>ที่เหมาะสมกับวัย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304C629B-581E-4378-8064-9FAC1CBB36E2}"/>
              </a:ext>
            </a:extLst>
          </p:cNvPr>
          <p:cNvSpPr/>
          <p:nvPr/>
        </p:nvSpPr>
        <p:spPr>
          <a:xfrm>
            <a:off x="1698283" y="2194588"/>
            <a:ext cx="5742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ร่างกายของมนุษย์ในแต่ละวัยจะมีการเจริญเติบโตดำรงอยู่และเปลี่ยนแปลงที่ต่างกันไป ดังนั้น </a:t>
            </a:r>
            <a:r>
              <a:rPr lang="th-TH" sz="28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ความต้องการสารอาหาร และปริมาณอาหารในแต่ละวัยก็จะมีความแตก ต่างกันออกไป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เพื่อให้สุขภาพร่างกายแข็ง เราจึงควรเข้าใจความต้องการสารอาหารของแต่ละวัยและกินอาหารให้เหมาะสม 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798BA-0126-4556-AA64-0D6444CA24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" b="44930"/>
          <a:stretch/>
        </p:blipFill>
        <p:spPr>
          <a:xfrm>
            <a:off x="4094578" y="4555388"/>
            <a:ext cx="3957138" cy="2067467"/>
          </a:xfrm>
          <a:prstGeom prst="rect">
            <a:avLst/>
          </a:prstGeom>
        </p:spPr>
      </p:pic>
      <p:sp>
        <p:nvSpPr>
          <p:cNvPr id="31" name="Rectangle 34">
            <a:extLst>
              <a:ext uri="{FF2B5EF4-FFF2-40B4-BE49-F238E27FC236}">
                <a16:creationId xmlns:a16="http://schemas.microsoft.com/office/drawing/2014/main" id="{344FFE97-527B-486C-920B-B588C101D39A}"/>
              </a:ext>
            </a:extLst>
          </p:cNvPr>
          <p:cNvSpPr/>
          <p:nvPr/>
        </p:nvSpPr>
        <p:spPr>
          <a:xfrm>
            <a:off x="0" y="4886870"/>
            <a:ext cx="9144000" cy="1957302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4">
            <a:extLst>
              <a:ext uri="{FF2B5EF4-FFF2-40B4-BE49-F238E27FC236}">
                <a16:creationId xmlns:a16="http://schemas.microsoft.com/office/drawing/2014/main" id="{E920DC3B-ACC9-43F2-B252-A9D9A4A39731}"/>
              </a:ext>
            </a:extLst>
          </p:cNvPr>
          <p:cNvSpPr/>
          <p:nvPr/>
        </p:nvSpPr>
        <p:spPr>
          <a:xfrm>
            <a:off x="0" y="5589122"/>
            <a:ext cx="9144000" cy="1347665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9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54A78EC3-FD69-4E16-B115-1500C93E46BB}"/>
              </a:ext>
            </a:extLst>
          </p:cNvPr>
          <p:cNvSpPr/>
          <p:nvPr/>
        </p:nvSpPr>
        <p:spPr>
          <a:xfrm>
            <a:off x="1619672" y="2138508"/>
            <a:ext cx="5820995" cy="292872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3C1554-1C0D-4861-A552-FD4B0C4B141F}"/>
              </a:ext>
            </a:extLst>
          </p:cNvPr>
          <p:cNvSpPr/>
          <p:nvPr/>
        </p:nvSpPr>
        <p:spPr>
          <a:xfrm rot="10800000">
            <a:off x="-5050" y="0"/>
            <a:ext cx="9149050" cy="1471724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344FFE97-527B-486C-920B-B588C101D39A}"/>
              </a:ext>
            </a:extLst>
          </p:cNvPr>
          <p:cNvSpPr/>
          <p:nvPr/>
        </p:nvSpPr>
        <p:spPr>
          <a:xfrm>
            <a:off x="0" y="4886870"/>
            <a:ext cx="9144000" cy="1957302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4">
            <a:extLst>
              <a:ext uri="{FF2B5EF4-FFF2-40B4-BE49-F238E27FC236}">
                <a16:creationId xmlns:a16="http://schemas.microsoft.com/office/drawing/2014/main" id="{E920DC3B-ACC9-43F2-B252-A9D9A4A39731}"/>
              </a:ext>
            </a:extLst>
          </p:cNvPr>
          <p:cNvSpPr/>
          <p:nvPr/>
        </p:nvSpPr>
        <p:spPr>
          <a:xfrm>
            <a:off x="0" y="5589122"/>
            <a:ext cx="9144000" cy="1347665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304C629B-581E-4378-8064-9FAC1CBB36E2}"/>
              </a:ext>
            </a:extLst>
          </p:cNvPr>
          <p:cNvSpPr/>
          <p:nvPr/>
        </p:nvSpPr>
        <p:spPr>
          <a:xfrm>
            <a:off x="1698283" y="2194588"/>
            <a:ext cx="5742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อาหารที่เหมาะสำหรับทารกทั้งชนิดและปริมาณเป็นปัจจัยที่สำคัญต่อพัฒนาการ และการเจริญเติบโตของร่างกายและสมอง </a:t>
            </a:r>
            <a:r>
              <a:rPr lang="th-TH" sz="28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สารอาหารสำคัญที่ทารกต้องการ คือ พลังงานและโปรตีน แหล่งโปรตีนและพลังงานในช่วงแรก</a:t>
            </a:r>
          </a:p>
          <a:p>
            <a:pPr lvl="0" algn="thaiDist"/>
            <a:r>
              <a:rPr lang="th-TH" sz="28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เกิดถึง 6 เดือน ที่ดีที่สุดคือ นมแม่ 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หลังจากนั้นเพิ่มเนื้อสัตว์ต่าง ๆ ตับ และไข่แดง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 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แผนผังลําดับงาน: กระบวนการสำรอง 11">
            <a:extLst>
              <a:ext uri="{FF2B5EF4-FFF2-40B4-BE49-F238E27FC236}">
                <a16:creationId xmlns:a16="http://schemas.microsoft.com/office/drawing/2014/main" id="{8C6D9F19-F573-4509-81FF-4161D3AFE11E}"/>
              </a:ext>
            </a:extLst>
          </p:cNvPr>
          <p:cNvSpPr/>
          <p:nvPr/>
        </p:nvSpPr>
        <p:spPr>
          <a:xfrm>
            <a:off x="323528" y="855825"/>
            <a:ext cx="4032448" cy="987638"/>
          </a:xfrm>
          <a:prstGeom prst="flowChartAlternateProcess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16520"/>
            <a:endParaRPr lang="th-TH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lvl="0" algn="ctr" defTabSz="316520"/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+mj-cs"/>
              </a:rPr>
              <a:t>การกินอาหารที่เหมาะสมสำหรับ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+mj-cs"/>
            </a:endParaRPr>
          </a:p>
          <a:p>
            <a:pPr lvl="0" algn="ctr" defTabSz="316520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“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ทารก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”</a:t>
            </a:r>
            <a:endParaRPr lang="th-TH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Mali Grade 6" panose="02000506000000020004" pitchFamily="2" charset="-34"/>
              <a:ea typeface="+mn-ea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17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54A78EC3-FD69-4E16-B115-1500C93E46BB}"/>
              </a:ext>
            </a:extLst>
          </p:cNvPr>
          <p:cNvSpPr/>
          <p:nvPr/>
        </p:nvSpPr>
        <p:spPr>
          <a:xfrm>
            <a:off x="1619672" y="2138508"/>
            <a:ext cx="5820995" cy="292872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3C1554-1C0D-4861-A552-FD4B0C4B141F}"/>
              </a:ext>
            </a:extLst>
          </p:cNvPr>
          <p:cNvSpPr/>
          <p:nvPr/>
        </p:nvSpPr>
        <p:spPr>
          <a:xfrm rot="10800000">
            <a:off x="-5050" y="0"/>
            <a:ext cx="9149050" cy="1471724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344FFE97-527B-486C-920B-B588C101D39A}"/>
              </a:ext>
            </a:extLst>
          </p:cNvPr>
          <p:cNvSpPr/>
          <p:nvPr/>
        </p:nvSpPr>
        <p:spPr>
          <a:xfrm>
            <a:off x="0" y="4886870"/>
            <a:ext cx="9144000" cy="1957302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4">
            <a:extLst>
              <a:ext uri="{FF2B5EF4-FFF2-40B4-BE49-F238E27FC236}">
                <a16:creationId xmlns:a16="http://schemas.microsoft.com/office/drawing/2014/main" id="{E920DC3B-ACC9-43F2-B252-A9D9A4A39731}"/>
              </a:ext>
            </a:extLst>
          </p:cNvPr>
          <p:cNvSpPr/>
          <p:nvPr/>
        </p:nvSpPr>
        <p:spPr>
          <a:xfrm>
            <a:off x="0" y="5589122"/>
            <a:ext cx="9144000" cy="1347665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304C629B-581E-4378-8064-9FAC1CBB36E2}"/>
              </a:ext>
            </a:extLst>
          </p:cNvPr>
          <p:cNvSpPr/>
          <p:nvPr/>
        </p:nvSpPr>
        <p:spPr>
          <a:xfrm>
            <a:off x="1698283" y="2194588"/>
            <a:ext cx="57423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อาหารที่เหมาะสมสำหรับเด็กวัยก่อนเรียน คือ </a:t>
            </a:r>
            <a:r>
              <a:rPr lang="th-TH" sz="28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จัดอาหารให้เด็กกินครบทั้ง 5 หมู่ และมีความหลากหลายเพื่อให้เด็กได้รับสารอาหารครบถ้วน และจัดปริมาณอาหารในแต่ละมื้อให้พอเหมาะ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ควรแบ่งมื้ออาหารให้มากขึ้น เพราะกระเพาะอาหารของเด็กมีขนาดเล็ก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 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แผนผังลําดับงาน: กระบวนการสำรอง 11">
            <a:extLst>
              <a:ext uri="{FF2B5EF4-FFF2-40B4-BE49-F238E27FC236}">
                <a16:creationId xmlns:a16="http://schemas.microsoft.com/office/drawing/2014/main" id="{8C6D9F19-F573-4509-81FF-4161D3AFE11E}"/>
              </a:ext>
            </a:extLst>
          </p:cNvPr>
          <p:cNvSpPr/>
          <p:nvPr/>
        </p:nvSpPr>
        <p:spPr>
          <a:xfrm>
            <a:off x="323528" y="855825"/>
            <a:ext cx="4248472" cy="987638"/>
          </a:xfrm>
          <a:prstGeom prst="flowChartAlternateProcess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16520"/>
            <a:endParaRPr lang="th-TH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lvl="0" algn="ctr" defTabSz="316520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+mj-cs"/>
              </a:rPr>
              <a:t>การกินอาหารที่เหมาะสมสำหรับ</a:t>
            </a:r>
          </a:p>
          <a:p>
            <a:pPr lvl="0" algn="ctr" defTabSz="316520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“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เด็กวัยก่อนเรียน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”</a:t>
            </a:r>
            <a:endParaRPr lang="th-TH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Mali Grade 6" panose="02000506000000020004" pitchFamily="2" charset="-34"/>
              <a:ea typeface="+mn-ea"/>
              <a:cs typeface="TH Mali Grade 6" panose="02000506000000020004" pitchFamily="2" charset="-34"/>
            </a:endParaRPr>
          </a:p>
        </p:txBody>
      </p:sp>
      <p:pic>
        <p:nvPicPr>
          <p:cNvPr id="11" name="รูปภาพ 6">
            <a:extLst>
              <a:ext uri="{FF2B5EF4-FFF2-40B4-BE49-F238E27FC236}">
                <a16:creationId xmlns:a16="http://schemas.microsoft.com/office/drawing/2014/main" id="{42A1D74A-9339-4580-BCB7-4A375212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7" b="99687" l="327" r="100000">
                        <a14:foregroundMark x1="32843" y1="36050" x2="23529" y2="43730"/>
                        <a14:foregroundMark x1="23529" y1="43730" x2="23529" y2="43730"/>
                        <a14:foregroundMark x1="38235" y1="77273" x2="39542" y2="81661"/>
                        <a14:foregroundMark x1="39542" y1="81661" x2="39542" y2="81661"/>
                        <a14:foregroundMark x1="34804" y1="81348" x2="37745" y2="78840"/>
                        <a14:foregroundMark x1="37745" y1="78840" x2="37745" y2="78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70403"/>
            <a:ext cx="2831169" cy="29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9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54A78EC3-FD69-4E16-B115-1500C93E46BB}"/>
              </a:ext>
            </a:extLst>
          </p:cNvPr>
          <p:cNvSpPr/>
          <p:nvPr/>
        </p:nvSpPr>
        <p:spPr>
          <a:xfrm>
            <a:off x="1619672" y="2138508"/>
            <a:ext cx="5820995" cy="292872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3C1554-1C0D-4861-A552-FD4B0C4B141F}"/>
              </a:ext>
            </a:extLst>
          </p:cNvPr>
          <p:cNvSpPr/>
          <p:nvPr/>
        </p:nvSpPr>
        <p:spPr>
          <a:xfrm rot="10800000">
            <a:off x="-5050" y="0"/>
            <a:ext cx="9149050" cy="1471724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344FFE97-527B-486C-920B-B588C101D39A}"/>
              </a:ext>
            </a:extLst>
          </p:cNvPr>
          <p:cNvSpPr/>
          <p:nvPr/>
        </p:nvSpPr>
        <p:spPr>
          <a:xfrm>
            <a:off x="0" y="4886870"/>
            <a:ext cx="9144000" cy="1957302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4">
            <a:extLst>
              <a:ext uri="{FF2B5EF4-FFF2-40B4-BE49-F238E27FC236}">
                <a16:creationId xmlns:a16="http://schemas.microsoft.com/office/drawing/2014/main" id="{E920DC3B-ACC9-43F2-B252-A9D9A4A39731}"/>
              </a:ext>
            </a:extLst>
          </p:cNvPr>
          <p:cNvSpPr/>
          <p:nvPr/>
        </p:nvSpPr>
        <p:spPr>
          <a:xfrm>
            <a:off x="0" y="5589122"/>
            <a:ext cx="9144000" cy="1347665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304C629B-581E-4378-8064-9FAC1CBB36E2}"/>
              </a:ext>
            </a:extLst>
          </p:cNvPr>
          <p:cNvSpPr/>
          <p:nvPr/>
        </p:nvSpPr>
        <p:spPr>
          <a:xfrm>
            <a:off x="1698283" y="2194588"/>
            <a:ext cx="5742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เด็กวัยเรียนเป็นวัยที่มีการเจริญเติบโตอย่างต่อ เนื่องจากเด็กวัยก่อนเรียน </a:t>
            </a:r>
            <a:r>
              <a:rPr lang="th-TH" sz="28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เด็กวัยเรียนจึงต้องการอาหารที่ดีให้พลังงานเพียงพอโดยการจัดอาหารให้ครบ 5 หมู่ในปริมาณที่เหมาะสมและเพียงพอต่อความต้องการของร่างกายในแต่ละวัน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โดยให้เด็กได้รับสารอาหารโปรตีน ร้อยละ 10-12 คาร์โบไฮเดรตร้อยละ 45-65 และไขมันร้อยละ 25-35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 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แผนผังลําดับงาน: กระบวนการสำรอง 11">
            <a:extLst>
              <a:ext uri="{FF2B5EF4-FFF2-40B4-BE49-F238E27FC236}">
                <a16:creationId xmlns:a16="http://schemas.microsoft.com/office/drawing/2014/main" id="{8C6D9F19-F573-4509-81FF-4161D3AFE11E}"/>
              </a:ext>
            </a:extLst>
          </p:cNvPr>
          <p:cNvSpPr/>
          <p:nvPr/>
        </p:nvSpPr>
        <p:spPr>
          <a:xfrm>
            <a:off x="323528" y="855825"/>
            <a:ext cx="4248472" cy="987638"/>
          </a:xfrm>
          <a:prstGeom prst="flowChartAlternateProcess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Mali Grade 6" panose="02000506000000020004" pitchFamily="2" charset="-34"/>
              <a:ea typeface="+mn-ea"/>
              <a:cs typeface="TH Mali Grade 6" panose="02000506000000020004" pitchFamily="2" charset="-34"/>
            </a:endParaRPr>
          </a:p>
          <a:p>
            <a:pPr lvl="0" algn="ctr" defTabSz="316520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+mj-cs"/>
              </a:rPr>
              <a:t>การกินอาหารที่เหมาะสมสำหรับ</a:t>
            </a:r>
          </a:p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Mali Grade 6" panose="02000506000000020004" pitchFamily="2" charset="-34"/>
                <a:ea typeface="+mn-ea"/>
                <a:cs typeface="TH Mali Grade 6" panose="02000506000000020004" pitchFamily="2" charset="-34"/>
              </a:rPr>
              <a:t>“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Mali Grade 6" panose="02000506000000020004" pitchFamily="2" charset="-34"/>
                <a:ea typeface="+mn-ea"/>
                <a:cs typeface="TH Mali Grade 6" panose="02000506000000020004" pitchFamily="2" charset="-34"/>
              </a:rPr>
              <a:t>เด็กวัยเรียน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Mali Grade 6" panose="02000506000000020004" pitchFamily="2" charset="-34"/>
                <a:ea typeface="+mn-ea"/>
                <a:cs typeface="TH Mali Grade 6" panose="02000506000000020004" pitchFamily="2" charset="-34"/>
              </a:rPr>
              <a:t>”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Mali Grade 6" panose="02000506000000020004" pitchFamily="2" charset="-34"/>
              <a:ea typeface="+mn-ea"/>
              <a:cs typeface="TH Mali Grade 6" panose="02000506000000020004" pitchFamily="2" charset="-34"/>
            </a:endParaRPr>
          </a:p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Mali Grade 6" panose="02000506000000020004" pitchFamily="2" charset="-34"/>
              <a:ea typeface="+mn-ea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225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54A78EC3-FD69-4E16-B115-1500C93E46BB}"/>
              </a:ext>
            </a:extLst>
          </p:cNvPr>
          <p:cNvSpPr/>
          <p:nvPr/>
        </p:nvSpPr>
        <p:spPr>
          <a:xfrm>
            <a:off x="1619672" y="2138509"/>
            <a:ext cx="5820995" cy="172254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03C1554-1C0D-4861-A552-FD4B0C4B141F}"/>
              </a:ext>
            </a:extLst>
          </p:cNvPr>
          <p:cNvSpPr/>
          <p:nvPr/>
        </p:nvSpPr>
        <p:spPr>
          <a:xfrm rot="10800000">
            <a:off x="-5050" y="0"/>
            <a:ext cx="9149050" cy="1471724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4">
            <a:extLst>
              <a:ext uri="{FF2B5EF4-FFF2-40B4-BE49-F238E27FC236}">
                <a16:creationId xmlns:a16="http://schemas.microsoft.com/office/drawing/2014/main" id="{344FFE97-527B-486C-920B-B588C101D39A}"/>
              </a:ext>
            </a:extLst>
          </p:cNvPr>
          <p:cNvSpPr/>
          <p:nvPr/>
        </p:nvSpPr>
        <p:spPr>
          <a:xfrm>
            <a:off x="0" y="4886870"/>
            <a:ext cx="9144000" cy="1957302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4">
            <a:extLst>
              <a:ext uri="{FF2B5EF4-FFF2-40B4-BE49-F238E27FC236}">
                <a16:creationId xmlns:a16="http://schemas.microsoft.com/office/drawing/2014/main" id="{E920DC3B-ACC9-43F2-B252-A9D9A4A39731}"/>
              </a:ext>
            </a:extLst>
          </p:cNvPr>
          <p:cNvSpPr/>
          <p:nvPr/>
        </p:nvSpPr>
        <p:spPr>
          <a:xfrm>
            <a:off x="0" y="5589122"/>
            <a:ext cx="9144000" cy="1347665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304C629B-581E-4378-8064-9FAC1CBB36E2}"/>
              </a:ext>
            </a:extLst>
          </p:cNvPr>
          <p:cNvSpPr/>
          <p:nvPr/>
        </p:nvSpPr>
        <p:spPr>
          <a:xfrm>
            <a:off x="1698283" y="2194588"/>
            <a:ext cx="5742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/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</a:t>
            </a:r>
            <a:r>
              <a:rPr lang="th-TH" sz="28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วัยรุ่นควรเลือกกินอาหารที่เสริมสร้างการเจริญเติบโตและความแข็งแรงของร่างกาย และไม่ก่อให้เกิดโรค</a:t>
            </a:r>
            <a:r>
              <a:rPr lang="th-TH" sz="2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ในช่วงวัยต่อไปของชีวิต ดังนี้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 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แผนผังลําดับงาน: กระบวนการสำรอง 11">
            <a:extLst>
              <a:ext uri="{FF2B5EF4-FFF2-40B4-BE49-F238E27FC236}">
                <a16:creationId xmlns:a16="http://schemas.microsoft.com/office/drawing/2014/main" id="{8C6D9F19-F573-4509-81FF-4161D3AFE11E}"/>
              </a:ext>
            </a:extLst>
          </p:cNvPr>
          <p:cNvSpPr/>
          <p:nvPr/>
        </p:nvSpPr>
        <p:spPr>
          <a:xfrm>
            <a:off x="323528" y="855825"/>
            <a:ext cx="4248472" cy="987638"/>
          </a:xfrm>
          <a:prstGeom prst="flowChartAlternateProcess">
            <a:avLst/>
          </a:prstGeom>
          <a:solidFill>
            <a:srgbClr val="A9D18E"/>
          </a:solidFill>
          <a:ln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Mali Grade 6" panose="02000506000000020004" pitchFamily="2" charset="-34"/>
              <a:ea typeface="+mn-ea"/>
              <a:cs typeface="TH Mali Grade 6" panose="02000506000000020004" pitchFamily="2" charset="-34"/>
            </a:endParaRPr>
          </a:p>
          <a:p>
            <a:pPr lvl="0" algn="ctr" defTabSz="316520"/>
            <a:r>
              <a: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+mj-cs"/>
              </a:rPr>
              <a:t>การกินอาหารที่เหมาะสมสำหรับ</a:t>
            </a:r>
          </a:p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Mali Grade 6" panose="02000506000000020004" pitchFamily="2" charset="-34"/>
                <a:ea typeface="+mn-ea"/>
                <a:cs typeface="TH Mali Grade 6" panose="02000506000000020004" pitchFamily="2" charset="-34"/>
              </a:rPr>
              <a:t>“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Mali Grade 6" panose="02000506000000020004" pitchFamily="2" charset="-34"/>
                <a:ea typeface="+mn-ea"/>
                <a:cs typeface="TH Mali Grade 6" panose="02000506000000020004" pitchFamily="2" charset="-34"/>
              </a:rPr>
              <a:t>วัยรุ่น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Mali Grade 6" panose="02000506000000020004" pitchFamily="2" charset="-34"/>
                <a:ea typeface="+mn-ea"/>
                <a:cs typeface="TH Mali Grade 6" panose="02000506000000020004" pitchFamily="2" charset="-34"/>
              </a:rPr>
              <a:t>”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Mali Grade 6" panose="02000506000000020004" pitchFamily="2" charset="-34"/>
              <a:ea typeface="+mn-ea"/>
              <a:cs typeface="TH Mali Grade 6" panose="02000506000000020004" pitchFamily="2" charset="-34"/>
            </a:endParaRPr>
          </a:p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Mali Grade 6" panose="02000506000000020004" pitchFamily="2" charset="-34"/>
              <a:ea typeface="+mn-ea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688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BEEAF8B3-39E9-49CC-86B3-D835A652E30B}"/>
              </a:ext>
            </a:extLst>
          </p:cNvPr>
          <p:cNvSpPr/>
          <p:nvPr/>
        </p:nvSpPr>
        <p:spPr>
          <a:xfrm>
            <a:off x="0" y="0"/>
            <a:ext cx="3754460" cy="6850063"/>
          </a:xfrm>
          <a:prstGeom prst="rect">
            <a:avLst/>
          </a:prstGeom>
          <a:solidFill>
            <a:srgbClr val="ACBE9D"/>
          </a:solidFill>
          <a:ln>
            <a:solidFill>
              <a:srgbClr val="ACB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utoShape 10" descr="ผลการค้นหารูปภาพสำหรับ icon foo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Man doubting design Free Vect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59" r="4653"/>
          <a:stretch>
            <a:fillRect/>
          </a:stretch>
        </p:blipFill>
        <p:spPr bwMode="auto">
          <a:xfrm>
            <a:off x="0" y="3290184"/>
            <a:ext cx="2900644" cy="355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89417"/>
            <a:ext cx="37544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th-TH" sz="4400" b="1" dirty="0">
                <a:solidFill>
                  <a:prstClr val="black"/>
                </a:solidFill>
                <a:latin typeface="Bangna New" panose="02000506000000020004" pitchFamily="2" charset="0"/>
              </a:rPr>
              <a:t>การกินอาหาร                      ที่เหมาะสม</a:t>
            </a:r>
          </a:p>
          <a:p>
            <a:pPr lvl="0" algn="ctr"/>
            <a:r>
              <a:rPr lang="th-TH" sz="4400" b="1" dirty="0">
                <a:solidFill>
                  <a:prstClr val="black"/>
                </a:solidFill>
                <a:latin typeface="Bangna New" panose="02000506000000020004" pitchFamily="2" charset="0"/>
              </a:rPr>
              <a:t>สำหรับ </a:t>
            </a:r>
          </a:p>
          <a:p>
            <a:pPr lvl="0" algn="ctr"/>
            <a:r>
              <a:rPr lang="th-TH" sz="4400" b="1" dirty="0">
                <a:solidFill>
                  <a:srgbClr val="C00000"/>
                </a:solidFill>
                <a:latin typeface="Bangna New" panose="02000506000000020004" pitchFamily="2" charset="0"/>
              </a:rPr>
              <a:t>“วัยรุ่น”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811" y="7083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0DA210E7-7E3A-4C2A-8CAD-A606FF2EF446}"/>
              </a:ext>
            </a:extLst>
          </p:cNvPr>
          <p:cNvSpPr/>
          <p:nvPr/>
        </p:nvSpPr>
        <p:spPr>
          <a:xfrm>
            <a:off x="4572000" y="1814778"/>
            <a:ext cx="4020316" cy="1616520"/>
          </a:xfrm>
          <a:prstGeom prst="roundRect">
            <a:avLst>
              <a:gd name="adj" fmla="val 26397"/>
            </a:avLst>
          </a:prstGeom>
          <a:solidFill>
            <a:srgbClr val="FF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      </a:t>
            </a:r>
            <a:r>
              <a:rPr lang="th-TH" sz="28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กินอาหารให้ครบ 5 หมู่ ถูกหลักโภชนาการ </a:t>
            </a:r>
            <a:r>
              <a:rPr lang="th-TH" sz="2800" b="1" dirty="0">
                <a:solidFill>
                  <a:prstClr val="black"/>
                </a:solidFill>
                <a:latin typeface="TH Sarabun New" pitchFamily="34" charset="-34"/>
                <a:cs typeface="TH Sarabun New" pitchFamily="34" charset="-34"/>
              </a:rPr>
              <a:t>กินในปริมาณที่เหมาะสมเพียงพอต่อความต้องการของร่างกาย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itchFamily="34" charset="-34"/>
              <a:ea typeface="+mn-ea"/>
              <a:cs typeface="TH Sarabun New" pitchFamily="34" charset="-34"/>
            </a:endParaRPr>
          </a:p>
        </p:txBody>
      </p:sp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4E604405-DED8-4E0C-BF93-FBA8476C3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" b="99862" l="0" r="100000">
                        <a14:foregroundMark x1="33534" y1="22514" x2="51729" y2="96685"/>
                        <a14:foregroundMark x1="61654" y1="25276" x2="51579" y2="64779"/>
                        <a14:foregroundMark x1="23308" y1="23066" x2="32331" y2="42680"/>
                        <a14:foregroundMark x1="64962" y1="45166" x2="54135" y2="74033"/>
                        <a14:foregroundMark x1="69323" y1="43785" x2="67368" y2="49724"/>
                        <a14:foregroundMark x1="49624" y1="29558" x2="40902" y2="38398"/>
                        <a14:foregroundMark x1="42857" y1="12569" x2="36842" y2="21133"/>
                        <a14:foregroundMark x1="12084" y1="9164" x2="94746" y2="5949"/>
                        <a14:foregroundMark x1="2277" y1="4823" x2="10683" y2="5145"/>
                        <a14:foregroundMark x1="80911" y1="8842" x2="58319" y2="44855"/>
                        <a14:foregroundMark x1="62522" y1="11897" x2="51664" y2="36334"/>
                        <a14:foregroundMark x1="77933" y1="22186" x2="69177" y2="40514"/>
                        <a14:foregroundMark x1="48161" y1="12058" x2="51489" y2="16559"/>
                        <a14:foregroundMark x1="52715" y1="10611" x2="52539" y2="18167"/>
                        <a14:foregroundMark x1="79860" y1="23633" x2="76883" y2="28135"/>
                        <a14:foregroundMark x1="52364" y1="25884" x2="48687" y2="45016"/>
                        <a14:foregroundMark x1="33450" y1="45338" x2="41331" y2="65434"/>
                        <a14:foregroundMark x1="51138" y1="75402" x2="52189" y2="79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87" y="3879842"/>
            <a:ext cx="2649742" cy="2884832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4177156" y="1366234"/>
            <a:ext cx="969980" cy="9418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1</a:t>
            </a:r>
            <a:endParaRPr kumimoji="0" lang="th-TH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206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03C1554-1C0D-4861-A552-FD4B0C4B141F}"/>
              </a:ext>
            </a:extLst>
          </p:cNvPr>
          <p:cNvSpPr/>
          <p:nvPr/>
        </p:nvSpPr>
        <p:spPr>
          <a:xfrm rot="10800000">
            <a:off x="-5050" y="0"/>
            <a:ext cx="9149050" cy="1471724"/>
          </a:xfrm>
          <a:custGeom>
            <a:avLst/>
            <a:gdLst>
              <a:gd name="connsiteX0" fmla="*/ 0 w 9144000"/>
              <a:gd name="connsiteY0" fmla="*/ 0 h 2204113"/>
              <a:gd name="connsiteX1" fmla="*/ 9144000 w 9144000"/>
              <a:gd name="connsiteY1" fmla="*/ 0 h 2204113"/>
              <a:gd name="connsiteX2" fmla="*/ 9144000 w 9144000"/>
              <a:gd name="connsiteY2" fmla="*/ 2204113 h 2204113"/>
              <a:gd name="connsiteX3" fmla="*/ 0 w 9144000"/>
              <a:gd name="connsiteY3" fmla="*/ 2204113 h 2204113"/>
              <a:gd name="connsiteX4" fmla="*/ 0 w 9144000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  <a:gd name="connsiteX0" fmla="*/ 0 w 9157648"/>
              <a:gd name="connsiteY0" fmla="*/ 0 h 2204113"/>
              <a:gd name="connsiteX1" fmla="*/ 9157648 w 9157648"/>
              <a:gd name="connsiteY1" fmla="*/ 1282890 h 2204113"/>
              <a:gd name="connsiteX2" fmla="*/ 9144000 w 9157648"/>
              <a:gd name="connsiteY2" fmla="*/ 2204113 h 2204113"/>
              <a:gd name="connsiteX3" fmla="*/ 0 w 9157648"/>
              <a:gd name="connsiteY3" fmla="*/ 2204113 h 2204113"/>
              <a:gd name="connsiteX4" fmla="*/ 0 w 9157648"/>
              <a:gd name="connsiteY4" fmla="*/ 0 h 220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7648" h="2204113">
                <a:moveTo>
                  <a:pt x="0" y="0"/>
                </a:moveTo>
                <a:cubicBezTo>
                  <a:pt x="3052549" y="427630"/>
                  <a:pt x="4890448" y="2916072"/>
                  <a:pt x="9157648" y="1282890"/>
                </a:cubicBezTo>
                <a:lnTo>
                  <a:pt x="9144000" y="2204113"/>
                </a:lnTo>
                <a:lnTo>
                  <a:pt x="0" y="2204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46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แผนผังลําดับงาน: กระบวนการสำรอง 11">
            <a:extLst>
              <a:ext uri="{FF2B5EF4-FFF2-40B4-BE49-F238E27FC236}">
                <a16:creationId xmlns:a16="http://schemas.microsoft.com/office/drawing/2014/main" id="{8C6D9F19-F573-4509-81FF-4161D3AFE11E}"/>
              </a:ext>
            </a:extLst>
          </p:cNvPr>
          <p:cNvSpPr/>
          <p:nvPr/>
        </p:nvSpPr>
        <p:spPr>
          <a:xfrm>
            <a:off x="467544" y="810541"/>
            <a:ext cx="3744416" cy="987638"/>
          </a:xfrm>
          <a:prstGeom prst="flowChartAlternateProcess">
            <a:avLst/>
          </a:prstGeom>
          <a:solidFill>
            <a:srgbClr val="ACBE9D"/>
          </a:solidFill>
          <a:ln>
            <a:solidFill>
              <a:srgbClr val="ACBE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Mali Grade 6" panose="02000506000000020004" pitchFamily="2" charset="-34"/>
              <a:ea typeface="+mn-ea"/>
              <a:cs typeface="TH Mali Grade 6" panose="02000506000000020004" pitchFamily="2" charset="-34"/>
            </a:endParaRPr>
          </a:p>
          <a:p>
            <a:pPr lvl="0" algn="ctr" defTabSz="316520"/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+mj-cs"/>
              </a:rPr>
              <a:t>ตารางปริมาณอาหาร</a:t>
            </a:r>
          </a:p>
          <a:p>
            <a:pPr lvl="0" algn="ctr" defTabSz="316520"/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+mj-cs"/>
              </a:rPr>
              <a:t>สำหรับวัยต่าง ๆ ใน 1 วัน</a:t>
            </a:r>
          </a:p>
          <a:p>
            <a:pPr marL="0" marR="0" lvl="0" indent="0" algn="ctr" defTabSz="316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Mali Grade 6" panose="02000506000000020004" pitchFamily="2" charset="-34"/>
              <a:ea typeface="+mn-ea"/>
              <a:cs typeface="TH Mali Grade 6" panose="02000506000000020004" pitchFamily="2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603C85B2-D9B5-4FDB-8888-3A22B5EC360A}"/>
              </a:ext>
            </a:extLst>
          </p:cNvPr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4C00F30A-85BB-4F59-AA54-EA00AB3891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74" b="-809"/>
          <a:stretch/>
        </p:blipFill>
        <p:spPr>
          <a:xfrm>
            <a:off x="827584" y="2148342"/>
            <a:ext cx="7848872" cy="397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4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การออกแบบที่กำหนดเอง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1182</Words>
  <Application>Microsoft Office PowerPoint</Application>
  <PresentationFormat>On-screen Show (4:3)</PresentationFormat>
  <Paragraphs>140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Calibri Light</vt:lpstr>
      <vt:lpstr>TH SarabunPSK</vt:lpstr>
      <vt:lpstr>ChulaCharasNew</vt:lpstr>
      <vt:lpstr>TH Sarabun New</vt:lpstr>
      <vt:lpstr>Bangna New</vt:lpstr>
      <vt:lpstr>Google Sans</vt:lpstr>
      <vt:lpstr>Calibri</vt:lpstr>
      <vt:lpstr>Arial</vt:lpstr>
      <vt:lpstr>Kanit</vt:lpstr>
      <vt:lpstr>Cordia New</vt:lpstr>
      <vt:lpstr>TH Mali Grade 6</vt:lpstr>
      <vt:lpstr>การออกแบบที่กำหนดเอง</vt:lpstr>
      <vt:lpstr>ธีมของ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ole baithon</cp:lastModifiedBy>
  <cp:revision>87</cp:revision>
  <dcterms:created xsi:type="dcterms:W3CDTF">2019-12-29T13:52:58Z</dcterms:created>
  <dcterms:modified xsi:type="dcterms:W3CDTF">2024-06-27T16:05:27Z</dcterms:modified>
</cp:coreProperties>
</file>