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72" r:id="rId4"/>
    <p:sldId id="260" r:id="rId5"/>
    <p:sldId id="259" r:id="rId6"/>
    <p:sldId id="261" r:id="rId7"/>
    <p:sldId id="266" r:id="rId8"/>
    <p:sldId id="262" r:id="rId9"/>
    <p:sldId id="267" r:id="rId10"/>
    <p:sldId id="263" r:id="rId11"/>
    <p:sldId id="264" r:id="rId12"/>
    <p:sldId id="265" r:id="rId13"/>
    <p:sldId id="269" r:id="rId14"/>
    <p:sldId id="288" r:id="rId15"/>
    <p:sldId id="290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>
        <p:scale>
          <a:sx n="50" d="100"/>
          <a:sy n="50" d="100"/>
        </p:scale>
        <p:origin x="-1446" y="-6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3A62A-CD72-476D-8000-140282A2D6AC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1EF-46D6-43CD-A71E-3E9C9C48D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3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3A62A-CD72-476D-8000-140282A2D6AC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1EF-46D6-43CD-A71E-3E9C9C48D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58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3A62A-CD72-476D-8000-140282A2D6AC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1EF-46D6-43CD-A71E-3E9C9C48D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21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3A62A-CD72-476D-8000-140282A2D6AC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1EF-46D6-43CD-A71E-3E9C9C48D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06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3A62A-CD72-476D-8000-140282A2D6AC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1EF-46D6-43CD-A71E-3E9C9C48D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774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3A62A-CD72-476D-8000-140282A2D6AC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1EF-46D6-43CD-A71E-3E9C9C48D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34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3A62A-CD72-476D-8000-140282A2D6AC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1EF-46D6-43CD-A71E-3E9C9C48D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0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3A62A-CD72-476D-8000-140282A2D6AC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1EF-46D6-43CD-A71E-3E9C9C48D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74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3A62A-CD72-476D-8000-140282A2D6AC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1EF-46D6-43CD-A71E-3E9C9C48D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0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3A62A-CD72-476D-8000-140282A2D6AC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1EF-46D6-43CD-A71E-3E9C9C48D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10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3A62A-CD72-476D-8000-140282A2D6AC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61EF-46D6-43CD-A71E-3E9C9C48D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5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3A62A-CD72-476D-8000-140282A2D6AC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761EF-46D6-43CD-A71E-3E9C9C48D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7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4456">
            <a:off x="-173741" y="2114873"/>
            <a:ext cx="4828515" cy="362138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415" y="2074458"/>
            <a:ext cx="6974006" cy="523050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308" y="438150"/>
            <a:ext cx="7804746" cy="1143000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h-TH" sz="7200" dirty="0" smtClean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เป้าหมายในชีว</a:t>
            </a:r>
            <a:r>
              <a:rPr lang="th-TH" sz="72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ิ</a:t>
            </a:r>
            <a:r>
              <a:rPr lang="th-TH" sz="7200" dirty="0" smtClean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ต</a:t>
            </a:r>
            <a:r>
              <a:rPr lang="en-US" sz="7200" dirty="0" smtClean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 LIFE GOALS</a:t>
            </a:r>
          </a:p>
          <a:p>
            <a:pPr algn="l"/>
            <a:r>
              <a:rPr lang="th-TH" sz="4000" dirty="0" smtClean="0">
                <a:ln w="0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risUPC" panose="020B0604020202020204" pitchFamily="34" charset="-34"/>
                <a:cs typeface="IrisUPC" panose="020B0604020202020204" pitchFamily="34" charset="-34"/>
              </a:rPr>
              <a:t>	</a:t>
            </a:r>
            <a:endParaRPr lang="en-US" sz="4000" dirty="0">
              <a:ln w="0">
                <a:solidFill>
                  <a:srgbClr val="0070C0"/>
                </a:solidFill>
              </a:ln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0624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2474" y="4940490"/>
            <a:ext cx="2969525" cy="222714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48169" y="3016156"/>
            <a:ext cx="6864821" cy="8734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000" dirty="0" smtClean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สามารถทำให้บรรลุได้</a:t>
            </a:r>
            <a:endParaRPr lang="en-US" sz="6000" dirty="0">
              <a:solidFill>
                <a:schemeClr val="bg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48170" y="4612944"/>
            <a:ext cx="6864820" cy="8734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000" dirty="0" smtClean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รู้ว่าทำอย่างไรให้บรรลุได้</a:t>
            </a:r>
            <a:endParaRPr lang="en-US" sz="6000" dirty="0">
              <a:solidFill>
                <a:schemeClr val="bg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8" name="Curved Right Arrow 7"/>
          <p:cNvSpPr/>
          <p:nvPr/>
        </p:nvSpPr>
        <p:spPr>
          <a:xfrm>
            <a:off x="1494437" y="1692323"/>
            <a:ext cx="941695" cy="1760561"/>
          </a:xfrm>
          <a:prstGeom prst="curv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>
            <a:off x="1494436" y="3684896"/>
            <a:ext cx="941695" cy="1760561"/>
          </a:xfrm>
          <a:prstGeom prst="curv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Pentagon 10"/>
          <p:cNvSpPr/>
          <p:nvPr/>
        </p:nvSpPr>
        <p:spPr>
          <a:xfrm flipH="1">
            <a:off x="4612945" y="1363640"/>
            <a:ext cx="1160058" cy="953068"/>
          </a:xfrm>
          <a:prstGeom prst="homePlat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A</a:t>
            </a:r>
          </a:p>
        </p:txBody>
      </p:sp>
      <p:sp>
        <p:nvSpPr>
          <p:cNvPr id="12" name="Chevron 11"/>
          <p:cNvSpPr/>
          <p:nvPr/>
        </p:nvSpPr>
        <p:spPr>
          <a:xfrm flipH="1">
            <a:off x="3930556" y="1363640"/>
            <a:ext cx="1023582" cy="953068"/>
          </a:xfrm>
          <a:prstGeom prst="chevr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 flipH="1">
            <a:off x="3248169" y="1363640"/>
            <a:ext cx="1023582" cy="953068"/>
          </a:xfrm>
          <a:prstGeom prst="chevr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73003" y="1363640"/>
            <a:ext cx="4339987" cy="95306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b="1" dirty="0" smtClean="0">
              <a:latin typeface="IrisUPC" panose="020B0604020202020204" pitchFamily="34" charset="-34"/>
              <a:cs typeface="IrisUPC" panose="020B0604020202020204" pitchFamily="34" charset="-34"/>
            </a:endParaRPr>
          </a:p>
          <a:p>
            <a:r>
              <a:rPr lang="en-US" sz="6000" b="1" dirty="0" err="1" smtClean="0">
                <a:latin typeface="IrisUPC" panose="020B0604020202020204" pitchFamily="34" charset="-34"/>
                <a:cs typeface="IrisUPC" panose="020B0604020202020204" pitchFamily="34" charset="-34"/>
              </a:rPr>
              <a:t>ttainable</a:t>
            </a:r>
            <a:endParaRPr lang="en-US" sz="60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89004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718" y="4364983"/>
            <a:ext cx="3237075" cy="256808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48169" y="3016156"/>
            <a:ext cx="6864821" cy="87345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000" dirty="0" smtClean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สมเหตุสมผล </a:t>
            </a:r>
            <a:endParaRPr lang="en-US" sz="6000" dirty="0">
              <a:solidFill>
                <a:schemeClr val="bg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48170" y="4612944"/>
            <a:ext cx="6864820" cy="87345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000" dirty="0" smtClean="0"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สามารถทำได้จริง</a:t>
            </a:r>
            <a:endParaRPr lang="en-US" sz="6000" dirty="0">
              <a:solidFill>
                <a:schemeClr val="bg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8" name="Curved Right Arrow 7"/>
          <p:cNvSpPr/>
          <p:nvPr/>
        </p:nvSpPr>
        <p:spPr>
          <a:xfrm>
            <a:off x="1494437" y="1692323"/>
            <a:ext cx="941695" cy="1760561"/>
          </a:xfrm>
          <a:prstGeom prst="curv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>
            <a:off x="1494436" y="3684896"/>
            <a:ext cx="941695" cy="1760561"/>
          </a:xfrm>
          <a:prstGeom prst="curv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Pentagon 22"/>
          <p:cNvSpPr/>
          <p:nvPr/>
        </p:nvSpPr>
        <p:spPr>
          <a:xfrm flipH="1">
            <a:off x="4612945" y="1334922"/>
            <a:ext cx="1160058" cy="953068"/>
          </a:xfrm>
          <a:prstGeom prst="homePlat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R</a:t>
            </a:r>
          </a:p>
        </p:txBody>
      </p:sp>
      <p:sp>
        <p:nvSpPr>
          <p:cNvPr id="24" name="Chevron 23"/>
          <p:cNvSpPr/>
          <p:nvPr/>
        </p:nvSpPr>
        <p:spPr>
          <a:xfrm flipH="1">
            <a:off x="3930556" y="1334922"/>
            <a:ext cx="1023582" cy="953068"/>
          </a:xfrm>
          <a:prstGeom prst="chevro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Chevron 24"/>
          <p:cNvSpPr/>
          <p:nvPr/>
        </p:nvSpPr>
        <p:spPr>
          <a:xfrm flipH="1">
            <a:off x="3248169" y="1334922"/>
            <a:ext cx="1023582" cy="953068"/>
          </a:xfrm>
          <a:prstGeom prst="chevro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73003" y="1334922"/>
            <a:ext cx="4339987" cy="95306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  <a:p>
            <a:r>
              <a:rPr lang="en-US" sz="6000" b="1" dirty="0" err="1">
                <a:latin typeface="IrisUPC" panose="020B0604020202020204" pitchFamily="34" charset="-34"/>
                <a:cs typeface="IrisUPC" panose="020B0604020202020204" pitchFamily="34" charset="-34"/>
              </a:rPr>
              <a:t>ealistic</a:t>
            </a:r>
            <a:endParaRPr lang="en-US" sz="60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6927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988" y="4565176"/>
            <a:ext cx="3810000" cy="23812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48169" y="3016156"/>
            <a:ext cx="6864821" cy="87345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000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มีการกำหนดเวลา</a:t>
            </a:r>
            <a:endParaRPr lang="en-US" sz="6000" dirty="0"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48170" y="4612944"/>
            <a:ext cx="6864820" cy="87345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000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มีความแน่นอน</a:t>
            </a:r>
            <a:endParaRPr lang="en-US" sz="6000" dirty="0"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8" name="Curved Right Arrow 7"/>
          <p:cNvSpPr/>
          <p:nvPr/>
        </p:nvSpPr>
        <p:spPr>
          <a:xfrm>
            <a:off x="1494437" y="1692323"/>
            <a:ext cx="941695" cy="1760561"/>
          </a:xfrm>
          <a:prstGeom prst="curved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>
            <a:off x="1494436" y="3684896"/>
            <a:ext cx="941695" cy="1760561"/>
          </a:xfrm>
          <a:prstGeom prst="curved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Pentagon 10"/>
          <p:cNvSpPr/>
          <p:nvPr/>
        </p:nvSpPr>
        <p:spPr>
          <a:xfrm flipH="1">
            <a:off x="4612945" y="1339756"/>
            <a:ext cx="1160058" cy="953068"/>
          </a:xfrm>
          <a:prstGeom prst="homePlat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T</a:t>
            </a:r>
            <a:endParaRPr lang="en-US" sz="9600" b="1" dirty="0"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2" name="Chevron 11"/>
          <p:cNvSpPr/>
          <p:nvPr/>
        </p:nvSpPr>
        <p:spPr>
          <a:xfrm flipH="1">
            <a:off x="3930556" y="1339756"/>
            <a:ext cx="1023582" cy="953068"/>
          </a:xfrm>
          <a:prstGeom prst="chevr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 flipH="1">
            <a:off x="3248169" y="1339756"/>
            <a:ext cx="1023582" cy="953068"/>
          </a:xfrm>
          <a:prstGeom prst="chevr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73003" y="1339756"/>
            <a:ext cx="4339987" cy="9530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  <a:p>
            <a:r>
              <a:rPr lang="en-US" sz="6000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ime</a:t>
            </a:r>
            <a:r>
              <a:rPr lang="en-US" sz="6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-bound</a:t>
            </a:r>
            <a:endParaRPr lang="en-US" sz="60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9022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6280244" y="3114531"/>
            <a:ext cx="5886734" cy="2910385"/>
          </a:xfrm>
          <a:prstGeom prst="cloudCallout">
            <a:avLst>
              <a:gd name="adj1" fmla="val -19758"/>
              <a:gd name="adj2" fmla="val -91989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ฉันจะลดรอบเอวลงอีก</a:t>
            </a:r>
            <a:r>
              <a:rPr lang="en-US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 2 </a:t>
            </a:r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นิ้ว ภายใน </a:t>
            </a:r>
            <a:r>
              <a:rPr lang="en-US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45</a:t>
            </a:r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 วัน</a:t>
            </a:r>
            <a:r>
              <a:rPr lang="en-US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 </a:t>
            </a:r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โดยจะควบคุมอาหาร และออก</a:t>
            </a:r>
            <a:r>
              <a:rPr lang="th-TH" sz="3600" b="1" smtClean="0">
                <a:latin typeface="IrisUPC" panose="020B0604020202020204" pitchFamily="34" charset="-34"/>
                <a:cs typeface="IrisUPC" panose="020B0604020202020204" pitchFamily="34" charset="-34"/>
              </a:rPr>
              <a:t>กำลัง</a:t>
            </a:r>
            <a:r>
              <a:rPr lang="th-TH" sz="3600" b="1" smtClean="0">
                <a:latin typeface="IrisUPC" panose="020B0604020202020204" pitchFamily="34" charset="-34"/>
                <a:cs typeface="IrisUPC" panose="020B0604020202020204" pitchFamily="34" charset="-34"/>
              </a:rPr>
              <a:t>กายทุก</a:t>
            </a:r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วัน</a:t>
            </a:r>
            <a:endParaRPr lang="en-US" sz="36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84059" y="277505"/>
            <a:ext cx="7192371" cy="129653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600" b="1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ตัวอย่าง</a:t>
            </a:r>
            <a:r>
              <a:rPr lang="en-US" sz="6600" b="1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SMART</a:t>
            </a:r>
            <a:endParaRPr lang="en-US" sz="6600" b="1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201589" y="2818831"/>
            <a:ext cx="5817927" cy="3501787"/>
          </a:xfrm>
          <a:prstGeom prst="cloudCallout">
            <a:avLst>
              <a:gd name="adj1" fmla="val 38436"/>
              <a:gd name="adj2" fmla="val -75462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ฉันจะอ่านหนังสือเคมี จำนวน </a:t>
            </a:r>
            <a:r>
              <a:rPr lang="en-US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200</a:t>
            </a:r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 หน้าให้จบ ภายใน </a:t>
            </a:r>
            <a:r>
              <a:rPr lang="en-US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3 </a:t>
            </a:r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วัน โดยจะลดดูละครหลังข่าว และเอาเวลามาอ่านหนังสือ</a:t>
            </a:r>
            <a:endParaRPr lang="en-US" sz="36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9781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514350" y="514350"/>
            <a:ext cx="7753350" cy="2819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7200" dirty="0" smtClean="0">
                <a:latin typeface="2005_iannnnnGMO" pitchFamily="2" charset="0"/>
                <a:cs typeface="2005_iannnnnGMO" pitchFamily="2" charset="0"/>
              </a:rPr>
              <a:t>เป้าหมายในอีก </a:t>
            </a:r>
            <a:r>
              <a:rPr lang="en-US" sz="7200" dirty="0" smtClean="0">
                <a:latin typeface="2005_iannnnnGMO" pitchFamily="2" charset="0"/>
                <a:cs typeface="2005_iannnnnGMO" pitchFamily="2" charset="0"/>
              </a:rPr>
              <a:t>4 </a:t>
            </a:r>
            <a:r>
              <a:rPr lang="th-TH" sz="7200" dirty="0" smtClean="0">
                <a:latin typeface="2005_iannnnnGMO" pitchFamily="2" charset="0"/>
                <a:cs typeface="2005_iannnnnGMO" pitchFamily="2" charset="0"/>
              </a:rPr>
              <a:t>เดือน</a:t>
            </a:r>
            <a:endParaRPr lang="th-TH" sz="7200" dirty="0">
              <a:latin typeface="2005_iannnnnGMO" pitchFamily="2" charset="0"/>
              <a:cs typeface="2005_iannnnnGMO" pitchFamily="2" charset="0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3924300" y="3524250"/>
            <a:ext cx="7753350" cy="2819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7200" dirty="0" smtClean="0">
                <a:latin typeface="2005_iannnnnGMO" pitchFamily="2" charset="0"/>
                <a:cs typeface="2005_iannnnnGMO" pitchFamily="2" charset="0"/>
              </a:rPr>
              <a:t>เป้าหมายในอีก </a:t>
            </a:r>
            <a:r>
              <a:rPr lang="en-US" sz="7200" dirty="0" smtClean="0">
                <a:latin typeface="2005_iannnnnGMO" pitchFamily="2" charset="0"/>
                <a:cs typeface="2005_iannnnnGMO" pitchFamily="2" charset="0"/>
              </a:rPr>
              <a:t>1 </a:t>
            </a:r>
            <a:r>
              <a:rPr lang="th-TH" sz="7200" dirty="0" smtClean="0">
                <a:latin typeface="2005_iannnnnGMO" pitchFamily="2" charset="0"/>
                <a:cs typeface="2005_iannnnnGMO" pitchFamily="2" charset="0"/>
              </a:rPr>
              <a:t>ปี</a:t>
            </a:r>
            <a:endParaRPr lang="th-TH" sz="7200" dirty="0">
              <a:latin typeface="2005_iannnnnGMO" pitchFamily="2" charset="0"/>
              <a:cs typeface="2005_iannnnnGMO" pitchFamily="2" charset="0"/>
            </a:endParaRP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18" y="3774433"/>
            <a:ext cx="3237075" cy="2568080"/>
          </a:xfrm>
          <a:prstGeom prst="rect">
            <a:avLst/>
          </a:prstGeom>
        </p:spPr>
      </p:pic>
      <p:pic>
        <p:nvPicPr>
          <p:cNvPr id="5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790" y="642297"/>
            <a:ext cx="2079010" cy="20790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19100"/>
            <a:ext cx="10363200" cy="600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86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010">
            <a:off x="237187" y="4737350"/>
            <a:ext cx="3397886" cy="254841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27797" y="1883392"/>
            <a:ext cx="1105468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400" dirty="0" smtClean="0">
                <a:latin typeface="IrisUPC" panose="020B0604020202020204" pitchFamily="34" charset="-34"/>
                <a:cs typeface="IrisUPC" panose="020B0604020202020204" pitchFamily="34" charset="-34"/>
              </a:rPr>
              <a:t>“เรา</a:t>
            </a:r>
            <a:r>
              <a:rPr lang="th-TH" sz="4400" dirty="0">
                <a:latin typeface="IrisUPC" panose="020B0604020202020204" pitchFamily="34" charset="-34"/>
                <a:cs typeface="IrisUPC" panose="020B0604020202020204" pitchFamily="34" charset="-34"/>
              </a:rPr>
              <a:t>ทุกคนต่างต้องการประสบความสำเร็จในชีวิต </a:t>
            </a:r>
            <a:endParaRPr lang="th-TH" sz="4400" dirty="0" smtClean="0">
              <a:latin typeface="IrisUPC" panose="020B0604020202020204" pitchFamily="34" charset="-34"/>
              <a:cs typeface="IrisUPC" panose="020B0604020202020204" pitchFamily="34" charset="-34"/>
            </a:endParaRPr>
          </a:p>
          <a:p>
            <a:pPr algn="ctr"/>
            <a:r>
              <a:rPr lang="th-TH" sz="4400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แต่</a:t>
            </a:r>
            <a:r>
              <a:rPr lang="th-TH" sz="4400" dirty="0">
                <a:latin typeface="IrisUPC" panose="020B0604020202020204" pitchFamily="34" charset="-34"/>
                <a:cs typeface="IrisUPC" panose="020B0604020202020204" pitchFamily="34" charset="-34"/>
              </a:rPr>
              <a:t>ที่แน่ๆ ก็คือก่อนที่เราจะประสบความสำเร็จได้นั้น </a:t>
            </a:r>
            <a:endParaRPr lang="th-TH" sz="4400" dirty="0" smtClean="0">
              <a:latin typeface="IrisUPC" panose="020B0604020202020204" pitchFamily="34" charset="-34"/>
              <a:cs typeface="IrisUPC" panose="020B0604020202020204" pitchFamily="34" charset="-34"/>
            </a:endParaRPr>
          </a:p>
          <a:p>
            <a:pPr algn="ctr"/>
            <a:r>
              <a:rPr lang="th-TH" sz="4400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ไม่</a:t>
            </a:r>
            <a:r>
              <a:rPr lang="th-TH" sz="4400" dirty="0">
                <a:latin typeface="IrisUPC" panose="020B0604020202020204" pitchFamily="34" charset="-34"/>
                <a:cs typeface="IrisUPC" panose="020B0604020202020204" pitchFamily="34" charset="-34"/>
              </a:rPr>
              <a:t>ว่าจะเป็นเรื่องเล็กหรือเรื่องใหญ่ </a:t>
            </a:r>
            <a:endParaRPr lang="th-TH" sz="4400" dirty="0" smtClean="0">
              <a:latin typeface="IrisUPC" panose="020B0604020202020204" pitchFamily="34" charset="-34"/>
              <a:cs typeface="IrisUPC" panose="020B0604020202020204" pitchFamily="34" charset="-34"/>
            </a:endParaRPr>
          </a:p>
          <a:p>
            <a:pPr algn="ctr"/>
            <a:r>
              <a:rPr lang="th-TH" sz="4400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เรา</a:t>
            </a:r>
            <a:r>
              <a:rPr lang="th-TH" sz="4400" dirty="0">
                <a:latin typeface="IrisUPC" panose="020B0604020202020204" pitchFamily="34" charset="-34"/>
                <a:cs typeface="IrisUPC" panose="020B0604020202020204" pitchFamily="34" charset="-34"/>
              </a:rPr>
              <a:t>จำเป็นต้องมีเป้าหมายที่เราจะต้องบรรลุเพื่อนำไปสู่ความสำเร็จที่</a:t>
            </a:r>
            <a:r>
              <a:rPr lang="th-TH" sz="4400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ต้องการ”</a:t>
            </a:r>
            <a:endParaRPr lang="en-US" sz="4400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9232" y="5085924"/>
            <a:ext cx="2362768" cy="17720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836" y="5165118"/>
            <a:ext cx="2133884" cy="16928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7784" y="5114027"/>
            <a:ext cx="1829795" cy="1823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96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7132" y="4289920"/>
            <a:ext cx="3237075" cy="2568080"/>
          </a:xfrm>
          <a:prstGeom prst="rect">
            <a:avLst/>
          </a:prstGeom>
        </p:spPr>
      </p:pic>
      <p:pic>
        <p:nvPicPr>
          <p:cNvPr id="5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194" y="903594"/>
            <a:ext cx="1744355" cy="1744355"/>
          </a:xfrm>
          <a:prstGeom prst="rect">
            <a:avLst/>
          </a:prstGeom>
        </p:spPr>
      </p:pic>
      <p:sp>
        <p:nvSpPr>
          <p:cNvPr id="2" name="สี่เหลี่ยมผืนผ้า 1"/>
          <p:cNvSpPr/>
          <p:nvPr/>
        </p:nvSpPr>
        <p:spPr>
          <a:xfrm>
            <a:off x="1314450" y="171450"/>
            <a:ext cx="9982200" cy="63627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2005_iannnnnGMO" pitchFamily="2" charset="0"/>
                <a:cs typeface="2005_iannnnnGMO" pitchFamily="2" charset="0"/>
              </a:rPr>
              <a:t>การวางแผนเป็นกระบวนการ</a:t>
            </a:r>
          </a:p>
          <a:p>
            <a:pPr algn="ctr"/>
            <a:r>
              <a:rPr lang="th-TH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2005_iannnnnGMO" pitchFamily="2" charset="0"/>
                <a:cs typeface="2005_iannnnnGMO" pitchFamily="2" charset="0"/>
              </a:rPr>
              <a:t>ในการกำหนดเป้าหมายไว้ในอนาคต </a:t>
            </a:r>
          </a:p>
          <a:p>
            <a:pPr algn="ctr"/>
            <a:r>
              <a:rPr lang="th-TH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2005_iannnnnGMO" pitchFamily="2" charset="0"/>
                <a:cs typeface="2005_iannnnnGMO" pitchFamily="2" charset="0"/>
              </a:rPr>
              <a:t>ทำให้มีแนวทางในการปฏิบัติ</a:t>
            </a:r>
          </a:p>
          <a:p>
            <a:pPr algn="ctr"/>
            <a:r>
              <a:rPr lang="th-TH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2005_iannnnnGMO" pitchFamily="2" charset="0"/>
                <a:cs typeface="2005_iannnnnGMO" pitchFamily="2" charset="0"/>
              </a:rPr>
              <a:t>ให้สำเร็จตามเป้าหมาย</a:t>
            </a:r>
            <a:endParaRPr lang="th-TH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2005_iannnnnGMO" pitchFamily="2" charset="0"/>
              <a:cs typeface="2005_iannnnnGMO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454" y="610027"/>
            <a:ext cx="3726250" cy="2956158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4067033" y="3370996"/>
            <a:ext cx="4284850" cy="1736541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เป้าหมายในชีวิต</a:t>
            </a:r>
          </a:p>
          <a:p>
            <a:pPr algn="ctr"/>
            <a:r>
              <a:rPr lang="en-US" sz="44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LIFE GOALS</a:t>
            </a:r>
            <a:endParaRPr lang="en-US" sz="44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313898" y="300251"/>
            <a:ext cx="3753135" cy="1050878"/>
          </a:xfrm>
          <a:prstGeom prst="homePlat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800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หมายถึง...</a:t>
            </a:r>
            <a:endParaRPr lang="en-US" sz="4800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3725840" y="300251"/>
            <a:ext cx="1037229" cy="1050878"/>
          </a:xfrm>
          <a:prstGeom prst="chevr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4424151" y="300251"/>
            <a:ext cx="1037229" cy="1050878"/>
          </a:xfrm>
          <a:prstGeom prst="chevr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7806519" y="1542197"/>
            <a:ext cx="3630305" cy="1091822"/>
          </a:xfrm>
          <a:prstGeom prst="wedgeRoundRectCallout">
            <a:avLst>
              <a:gd name="adj1" fmla="val -54668"/>
              <a:gd name="adj2" fmla="val 117339"/>
              <a:gd name="adj3" fmla="val 1666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สิ่งที่เราให้ความสำคัญ</a:t>
            </a:r>
            <a:endParaRPr lang="en-US" sz="4400" dirty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818866" y="1869742"/>
            <a:ext cx="3605286" cy="1125941"/>
          </a:xfrm>
          <a:prstGeom prst="wedgeRoundRectCallout">
            <a:avLst>
              <a:gd name="adj1" fmla="val 48340"/>
              <a:gd name="adj2" fmla="val 104436"/>
              <a:gd name="adj3" fmla="val 1666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ปรารถนาให้เกิดขึ้นในอนาคต</a:t>
            </a:r>
            <a:endParaRPr lang="en-US" sz="3200" dirty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8092575" y="5192694"/>
            <a:ext cx="3630305" cy="1092099"/>
          </a:xfrm>
          <a:prstGeom prst="wedgeRoundRectCallout">
            <a:avLst>
              <a:gd name="adj1" fmla="val -48653"/>
              <a:gd name="adj2" fmla="val -80511"/>
              <a:gd name="adj3" fmla="val 1666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เป็นแรงจูงใจ</a:t>
            </a:r>
            <a:endParaRPr lang="en-US" sz="4400" dirty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436728" y="5015551"/>
            <a:ext cx="3630305" cy="1139589"/>
          </a:xfrm>
          <a:prstGeom prst="wedgeRoundRectCallout">
            <a:avLst>
              <a:gd name="adj1" fmla="val 49091"/>
              <a:gd name="adj2" fmla="val -84812"/>
              <a:gd name="adj3" fmla="val 1666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พลังมุ่งสู่อนาคต</a:t>
            </a:r>
            <a:endParaRPr lang="en-US" sz="4400" dirty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35759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069" y="1357952"/>
            <a:ext cx="2857500" cy="2847975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4067033" y="3370996"/>
            <a:ext cx="4284850" cy="173654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เป้าหมายในชีวิต</a:t>
            </a:r>
          </a:p>
          <a:p>
            <a:pPr algn="ctr"/>
            <a:r>
              <a:rPr lang="en-US" sz="440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LIFE GOALS</a:t>
            </a:r>
            <a:endParaRPr lang="en-US" sz="4400" dirty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313898" y="300251"/>
            <a:ext cx="3753135" cy="1050878"/>
          </a:xfrm>
          <a:prstGeom prst="homePlat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800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สำคัญอย่างไร...</a:t>
            </a:r>
            <a:endParaRPr lang="en-US" sz="4800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3725840" y="300251"/>
            <a:ext cx="1037229" cy="1050878"/>
          </a:xfrm>
          <a:prstGeom prst="chevr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4424151" y="300251"/>
            <a:ext cx="1037229" cy="1050878"/>
          </a:xfrm>
          <a:prstGeom prst="chevr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7806519" y="1542197"/>
            <a:ext cx="3630305" cy="1091822"/>
          </a:xfrm>
          <a:prstGeom prst="wedgeRoundRectCallout">
            <a:avLst>
              <a:gd name="adj1" fmla="val -54668"/>
              <a:gd name="adj2" fmla="val 117339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มีทิศทางมุ่งอนาคต</a:t>
            </a:r>
            <a:endParaRPr lang="en-US" sz="44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818866" y="1869742"/>
            <a:ext cx="3605286" cy="1125941"/>
          </a:xfrm>
          <a:prstGeom prst="wedgeRoundRectCallout">
            <a:avLst>
              <a:gd name="adj1" fmla="val 48340"/>
              <a:gd name="adj2" fmla="val 104436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ใช้ชีวิตอย่างมีความหมาย</a:t>
            </a:r>
            <a:endParaRPr lang="en-US" sz="40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8092575" y="5192694"/>
            <a:ext cx="3630305" cy="1092099"/>
          </a:xfrm>
          <a:prstGeom prst="wedgeRoundRectCallout">
            <a:avLst>
              <a:gd name="adj1" fmla="val -48653"/>
              <a:gd name="adj2" fmla="val -80511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ต้องการอะไรในชีวิต</a:t>
            </a:r>
            <a:endParaRPr lang="en-US" sz="44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793846" y="5192693"/>
            <a:ext cx="3630305" cy="1092099"/>
          </a:xfrm>
          <a:prstGeom prst="wedgeRoundRectCallout">
            <a:avLst>
              <a:gd name="adj1" fmla="val 47588"/>
              <a:gd name="adj2" fmla="val -78012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มีชีวิตอยู่เพื่ออะไร</a:t>
            </a:r>
            <a:endParaRPr lang="en-US" sz="44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892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 animBg="1"/>
      <p:bldP spid="14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/>
          <p:cNvSpPr/>
          <p:nvPr/>
        </p:nvSpPr>
        <p:spPr>
          <a:xfrm>
            <a:off x="313898" y="300251"/>
            <a:ext cx="5486401" cy="1050878"/>
          </a:xfrm>
          <a:prstGeom prst="homePlat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800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ตั้งเป้าหมายอย่างไรให้ </a:t>
            </a:r>
            <a:r>
              <a:rPr lang="en-US" sz="4800" dirty="0" smtClean="0">
                <a:latin typeface="IrisUPC" panose="020B0604020202020204" pitchFamily="34" charset="-34"/>
                <a:cs typeface="IrisUPC" panose="020B0604020202020204" pitchFamily="34" charset="-34"/>
              </a:rPr>
              <a:t>SMART</a:t>
            </a:r>
            <a:endParaRPr lang="en-US" sz="4800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Chevron 2"/>
          <p:cNvSpPr/>
          <p:nvPr/>
        </p:nvSpPr>
        <p:spPr>
          <a:xfrm>
            <a:off x="6168790" y="300251"/>
            <a:ext cx="1037229" cy="1050878"/>
          </a:xfrm>
          <a:prstGeom prst="chevr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Chevron 3"/>
          <p:cNvSpPr/>
          <p:nvPr/>
        </p:nvSpPr>
        <p:spPr>
          <a:xfrm>
            <a:off x="5475028" y="300251"/>
            <a:ext cx="1037229" cy="1050878"/>
          </a:xfrm>
          <a:prstGeom prst="chevr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 flipH="1">
            <a:off x="6291621" y="1517177"/>
            <a:ext cx="1160058" cy="953068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S</a:t>
            </a:r>
            <a:endParaRPr lang="en-US" sz="9600" b="1" dirty="0"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7" name="Chevron 6"/>
          <p:cNvSpPr/>
          <p:nvPr/>
        </p:nvSpPr>
        <p:spPr>
          <a:xfrm flipH="1">
            <a:off x="5609232" y="1517177"/>
            <a:ext cx="1023582" cy="953068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 flipH="1">
            <a:off x="4926845" y="1517177"/>
            <a:ext cx="1023582" cy="953068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51679" y="1517177"/>
            <a:ext cx="4339987" cy="9530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  <a:p>
            <a:r>
              <a:rPr lang="en-US" sz="6000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pecific</a:t>
            </a:r>
            <a:endParaRPr lang="en-US" sz="60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6" name="Pentagon 15"/>
          <p:cNvSpPr/>
          <p:nvPr/>
        </p:nvSpPr>
        <p:spPr>
          <a:xfrm flipH="1">
            <a:off x="6291621" y="2597625"/>
            <a:ext cx="1160058" cy="953068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M</a:t>
            </a:r>
            <a:endParaRPr lang="en-US" sz="9600" b="1" dirty="0"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7" name="Chevron 16"/>
          <p:cNvSpPr/>
          <p:nvPr/>
        </p:nvSpPr>
        <p:spPr>
          <a:xfrm flipH="1">
            <a:off x="5609232" y="2597625"/>
            <a:ext cx="1023582" cy="953068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flipH="1">
            <a:off x="4926845" y="2597625"/>
            <a:ext cx="1023582" cy="953068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451679" y="2597625"/>
            <a:ext cx="4339987" cy="9530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  <a:p>
            <a:r>
              <a:rPr lang="en-US" sz="6000" b="1" dirty="0" err="1">
                <a:latin typeface="IrisUPC" panose="020B0604020202020204" pitchFamily="34" charset="-34"/>
                <a:cs typeface="IrisUPC" panose="020B0604020202020204" pitchFamily="34" charset="-34"/>
              </a:rPr>
              <a:t>easurable</a:t>
            </a:r>
            <a:endParaRPr lang="en-US" sz="60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20" name="Pentagon 19"/>
          <p:cNvSpPr/>
          <p:nvPr/>
        </p:nvSpPr>
        <p:spPr>
          <a:xfrm flipH="1">
            <a:off x="6291621" y="3678073"/>
            <a:ext cx="1160058" cy="953068"/>
          </a:xfrm>
          <a:prstGeom prst="homePlat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A</a:t>
            </a:r>
          </a:p>
        </p:txBody>
      </p:sp>
      <p:sp>
        <p:nvSpPr>
          <p:cNvPr id="21" name="Chevron 20"/>
          <p:cNvSpPr/>
          <p:nvPr/>
        </p:nvSpPr>
        <p:spPr>
          <a:xfrm flipH="1">
            <a:off x="5609232" y="3678073"/>
            <a:ext cx="1023582" cy="953068"/>
          </a:xfrm>
          <a:prstGeom prst="chevr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hevron 21"/>
          <p:cNvSpPr/>
          <p:nvPr/>
        </p:nvSpPr>
        <p:spPr>
          <a:xfrm flipH="1">
            <a:off x="4926845" y="3678073"/>
            <a:ext cx="1023582" cy="953068"/>
          </a:xfrm>
          <a:prstGeom prst="chevr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451679" y="3678073"/>
            <a:ext cx="4339987" cy="95306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b="1" dirty="0" smtClean="0">
              <a:latin typeface="IrisUPC" panose="020B0604020202020204" pitchFamily="34" charset="-34"/>
              <a:cs typeface="IrisUPC" panose="020B0604020202020204" pitchFamily="34" charset="-34"/>
            </a:endParaRPr>
          </a:p>
          <a:p>
            <a:r>
              <a:rPr lang="en-US" sz="6000" b="1" dirty="0" err="1" smtClean="0">
                <a:latin typeface="IrisUPC" panose="020B0604020202020204" pitchFamily="34" charset="-34"/>
                <a:cs typeface="IrisUPC" panose="020B0604020202020204" pitchFamily="34" charset="-34"/>
              </a:rPr>
              <a:t>ttainable</a:t>
            </a:r>
            <a:endParaRPr lang="en-US" sz="60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24" name="Pentagon 23"/>
          <p:cNvSpPr/>
          <p:nvPr/>
        </p:nvSpPr>
        <p:spPr>
          <a:xfrm flipH="1">
            <a:off x="6291621" y="4758521"/>
            <a:ext cx="1160058" cy="953068"/>
          </a:xfrm>
          <a:prstGeom prst="homePlat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R</a:t>
            </a:r>
          </a:p>
        </p:txBody>
      </p:sp>
      <p:sp>
        <p:nvSpPr>
          <p:cNvPr id="25" name="Chevron 24"/>
          <p:cNvSpPr/>
          <p:nvPr/>
        </p:nvSpPr>
        <p:spPr>
          <a:xfrm flipH="1">
            <a:off x="5609232" y="4758521"/>
            <a:ext cx="1023582" cy="953068"/>
          </a:xfrm>
          <a:prstGeom prst="chevro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Chevron 25"/>
          <p:cNvSpPr/>
          <p:nvPr/>
        </p:nvSpPr>
        <p:spPr>
          <a:xfrm flipH="1">
            <a:off x="4926845" y="4758521"/>
            <a:ext cx="1023582" cy="953068"/>
          </a:xfrm>
          <a:prstGeom prst="chevro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451679" y="4758521"/>
            <a:ext cx="4339987" cy="95306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  <a:p>
            <a:r>
              <a:rPr lang="en-US" sz="6000" b="1" dirty="0" err="1">
                <a:latin typeface="IrisUPC" panose="020B0604020202020204" pitchFamily="34" charset="-34"/>
                <a:cs typeface="IrisUPC" panose="020B0604020202020204" pitchFamily="34" charset="-34"/>
              </a:rPr>
              <a:t>ealistic</a:t>
            </a:r>
            <a:endParaRPr lang="en-US" sz="60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28" name="Pentagon 27"/>
          <p:cNvSpPr/>
          <p:nvPr/>
        </p:nvSpPr>
        <p:spPr>
          <a:xfrm flipH="1">
            <a:off x="6291621" y="5838969"/>
            <a:ext cx="1160058" cy="953068"/>
          </a:xfrm>
          <a:prstGeom prst="homePlat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T</a:t>
            </a:r>
            <a:endParaRPr lang="en-US" sz="9600" b="1" dirty="0"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29" name="Chevron 28"/>
          <p:cNvSpPr/>
          <p:nvPr/>
        </p:nvSpPr>
        <p:spPr>
          <a:xfrm flipH="1">
            <a:off x="5609232" y="5838969"/>
            <a:ext cx="1023582" cy="953068"/>
          </a:xfrm>
          <a:prstGeom prst="chevr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Chevron 29"/>
          <p:cNvSpPr/>
          <p:nvPr/>
        </p:nvSpPr>
        <p:spPr>
          <a:xfrm flipH="1">
            <a:off x="4926845" y="5838969"/>
            <a:ext cx="1023582" cy="953068"/>
          </a:xfrm>
          <a:prstGeom prst="chevr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451679" y="5838969"/>
            <a:ext cx="4339987" cy="9530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  <a:p>
            <a:r>
              <a:rPr lang="en-US" sz="6000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i</a:t>
            </a:r>
            <a:r>
              <a:rPr lang="en-US" sz="6000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me</a:t>
            </a:r>
            <a:r>
              <a:rPr lang="en-US" sz="6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-bound</a:t>
            </a:r>
            <a:endParaRPr lang="en-US" sz="60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6565">
            <a:off x="112418" y="4722518"/>
            <a:ext cx="3678433" cy="2758825"/>
          </a:xfrm>
          <a:prstGeom prst="rect">
            <a:avLst/>
          </a:prstGeom>
        </p:spPr>
      </p:pic>
      <p:sp>
        <p:nvSpPr>
          <p:cNvPr id="32" name="Oval 31"/>
          <p:cNvSpPr/>
          <p:nvPr/>
        </p:nvSpPr>
        <p:spPr>
          <a:xfrm>
            <a:off x="1378424" y="2960428"/>
            <a:ext cx="2374711" cy="2388358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SMART GOALS</a:t>
            </a:r>
            <a:endParaRPr lang="en-US" sz="54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2104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1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/>
          <p:cNvSpPr/>
          <p:nvPr/>
        </p:nvSpPr>
        <p:spPr>
          <a:xfrm flipH="1">
            <a:off x="4612946" y="1339756"/>
            <a:ext cx="1160058" cy="953068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S</a:t>
            </a:r>
            <a:endParaRPr lang="en-US" sz="9600" b="1" dirty="0"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3" name="Chevron 2"/>
          <p:cNvSpPr/>
          <p:nvPr/>
        </p:nvSpPr>
        <p:spPr>
          <a:xfrm flipH="1">
            <a:off x="3930557" y="1339756"/>
            <a:ext cx="1023582" cy="953068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Chevron 3"/>
          <p:cNvSpPr/>
          <p:nvPr/>
        </p:nvSpPr>
        <p:spPr>
          <a:xfrm flipH="1">
            <a:off x="3248170" y="1339756"/>
            <a:ext cx="1023582" cy="953068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73004" y="1339756"/>
            <a:ext cx="4339987" cy="9530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  <a:p>
            <a:r>
              <a:rPr lang="en-US" sz="6000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pecific</a:t>
            </a:r>
            <a:endParaRPr lang="en-US" sz="60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48169" y="3016156"/>
            <a:ext cx="6864821" cy="87345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000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ชัดเจน</a:t>
            </a:r>
            <a:endParaRPr lang="en-US" sz="6000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566" y="4198962"/>
            <a:ext cx="3457433" cy="276594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248170" y="4612944"/>
            <a:ext cx="6864820" cy="87345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000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รู้ว่าต้องการอะไร</a:t>
            </a:r>
            <a:endParaRPr lang="en-US" sz="6000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8" name="Curved Right Arrow 7"/>
          <p:cNvSpPr/>
          <p:nvPr/>
        </p:nvSpPr>
        <p:spPr>
          <a:xfrm>
            <a:off x="1494437" y="1692323"/>
            <a:ext cx="941695" cy="1760561"/>
          </a:xfrm>
          <a:prstGeom prst="curv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>
            <a:off x="1494436" y="3684896"/>
            <a:ext cx="941695" cy="1760561"/>
          </a:xfrm>
          <a:prstGeom prst="curv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50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7055893" y="3138986"/>
            <a:ext cx="4926841" cy="2060812"/>
          </a:xfrm>
          <a:prstGeom prst="cloudCallout">
            <a:avLst>
              <a:gd name="adj1" fmla="val -30761"/>
              <a:gd name="adj2" fmla="val -107698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800" b="1" dirty="0">
                <a:latin typeface="IrisUPC" panose="020B0604020202020204" pitchFamily="34" charset="-34"/>
                <a:cs typeface="IrisUPC" panose="020B0604020202020204" pitchFamily="34" charset="-34"/>
              </a:rPr>
              <a:t>ฉันจะลดรอบเอวลง</a:t>
            </a:r>
            <a:r>
              <a:rPr lang="th-TH" sz="48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อีก</a:t>
            </a:r>
            <a:r>
              <a:rPr lang="en-US" sz="48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 2 </a:t>
            </a:r>
            <a:r>
              <a:rPr lang="th-TH" sz="48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นิ้ว</a:t>
            </a:r>
            <a:endParaRPr lang="en-US" sz="48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84059" y="277505"/>
            <a:ext cx="7192371" cy="129653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6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ตัวอย่าง</a:t>
            </a:r>
            <a:r>
              <a:rPr lang="en-US" sz="66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Specific</a:t>
            </a:r>
          </a:p>
        </p:txBody>
      </p:sp>
      <p:sp>
        <p:nvSpPr>
          <p:cNvPr id="5" name="Cloud Callout 4"/>
          <p:cNvSpPr/>
          <p:nvPr/>
        </p:nvSpPr>
        <p:spPr>
          <a:xfrm>
            <a:off x="220639" y="2289413"/>
            <a:ext cx="4926841" cy="2060812"/>
          </a:xfrm>
          <a:prstGeom prst="cloudCallout">
            <a:avLst>
              <a:gd name="adj1" fmla="val 60374"/>
              <a:gd name="adj2" fmla="val -67302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ฉันจะอ่านหนังสือเคมี จำนวน </a:t>
            </a:r>
            <a:r>
              <a:rPr lang="en-US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200</a:t>
            </a:r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 หน้าให้จบ</a:t>
            </a:r>
            <a:endParaRPr lang="en-US" sz="36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2238234" y="4569726"/>
            <a:ext cx="4926841" cy="2060812"/>
          </a:xfrm>
          <a:prstGeom prst="cloudCallout">
            <a:avLst>
              <a:gd name="adj1" fmla="val 41261"/>
              <a:gd name="adj2" fmla="val -176572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8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ฉันจะเก็บเงินให้ได้ </a:t>
            </a:r>
            <a:r>
              <a:rPr lang="en-US" sz="48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1 </a:t>
            </a:r>
            <a:r>
              <a:rPr lang="th-TH" sz="48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หมื่นบาท</a:t>
            </a:r>
            <a:endParaRPr lang="en-US" sz="48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15215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990" y="4795197"/>
            <a:ext cx="2079010" cy="207901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48169" y="3016156"/>
            <a:ext cx="6864821" cy="87345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000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วัดผลได้</a:t>
            </a:r>
            <a:endParaRPr lang="en-US" sz="6000" dirty="0"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48170" y="4612944"/>
            <a:ext cx="6864820" cy="87345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000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รู้ว่าใกล้ถึงเป้าหมายแล้วหรือยัง</a:t>
            </a:r>
            <a:endParaRPr lang="en-US" sz="6000" dirty="0"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8" name="Curved Right Arrow 7"/>
          <p:cNvSpPr/>
          <p:nvPr/>
        </p:nvSpPr>
        <p:spPr>
          <a:xfrm>
            <a:off x="1494437" y="1692323"/>
            <a:ext cx="941695" cy="1760561"/>
          </a:xfrm>
          <a:prstGeom prst="curv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>
            <a:off x="1494436" y="3684896"/>
            <a:ext cx="941695" cy="1760561"/>
          </a:xfrm>
          <a:prstGeom prst="curv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Pentagon 15"/>
          <p:cNvSpPr/>
          <p:nvPr/>
        </p:nvSpPr>
        <p:spPr>
          <a:xfrm flipH="1">
            <a:off x="4612945" y="1339756"/>
            <a:ext cx="1160058" cy="953068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M</a:t>
            </a:r>
            <a:endParaRPr lang="en-US" sz="9600" b="1" dirty="0"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7" name="Chevron 16"/>
          <p:cNvSpPr/>
          <p:nvPr/>
        </p:nvSpPr>
        <p:spPr>
          <a:xfrm flipH="1">
            <a:off x="3930556" y="1339756"/>
            <a:ext cx="1023582" cy="953068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flipH="1">
            <a:off x="3248169" y="1339756"/>
            <a:ext cx="1023582" cy="953068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73003" y="1339756"/>
            <a:ext cx="4339987" cy="9530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  <a:p>
            <a:r>
              <a:rPr lang="en-US" sz="6000" b="1" dirty="0" err="1">
                <a:latin typeface="IrisUPC" panose="020B0604020202020204" pitchFamily="34" charset="-34"/>
                <a:cs typeface="IrisUPC" panose="020B0604020202020204" pitchFamily="34" charset="-34"/>
              </a:rPr>
              <a:t>easurable</a:t>
            </a:r>
            <a:endParaRPr lang="en-US" sz="60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3658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7055893" y="3138986"/>
            <a:ext cx="4926841" cy="2060812"/>
          </a:xfrm>
          <a:prstGeom prst="cloudCallout">
            <a:avLst>
              <a:gd name="adj1" fmla="val -30761"/>
              <a:gd name="adj2" fmla="val -107698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ฉันจะลดรอบเอวลงอีก</a:t>
            </a:r>
            <a:r>
              <a:rPr lang="en-US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 2 </a:t>
            </a:r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นิ้ว ภายใน </a:t>
            </a:r>
            <a:r>
              <a:rPr lang="en-US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45</a:t>
            </a:r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 วัน</a:t>
            </a:r>
            <a:endParaRPr lang="en-US" sz="36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84059" y="277505"/>
            <a:ext cx="7192371" cy="129653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600" b="1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ตัวอย่าง</a:t>
            </a:r>
            <a:r>
              <a:rPr lang="en-US" sz="6600" b="1" dirty="0" smtClean="0">
                <a:solidFill>
                  <a:schemeClr val="tx1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 Measurable</a:t>
            </a:r>
            <a:endParaRPr lang="en-US" sz="66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220639" y="2289413"/>
            <a:ext cx="4926841" cy="2060812"/>
          </a:xfrm>
          <a:prstGeom prst="cloudCallout">
            <a:avLst>
              <a:gd name="adj1" fmla="val 60374"/>
              <a:gd name="adj2" fmla="val -67302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ฉันจะอ่านหนังสือเคมี จำนวน </a:t>
            </a:r>
            <a:r>
              <a:rPr lang="en-US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200</a:t>
            </a:r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 หน้าให้จบ ภายใน </a:t>
            </a:r>
            <a:r>
              <a:rPr lang="en-US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3 </a:t>
            </a:r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วัน</a:t>
            </a:r>
            <a:endParaRPr lang="en-US" sz="36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2101756" y="4569726"/>
            <a:ext cx="5063320" cy="2060812"/>
          </a:xfrm>
          <a:prstGeom prst="cloudCallout">
            <a:avLst>
              <a:gd name="adj1" fmla="val 41261"/>
              <a:gd name="adj2" fmla="val -176572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ฉันจะเก็บเงินให้ได้ </a:t>
            </a:r>
          </a:p>
          <a:p>
            <a:pPr algn="ctr"/>
            <a:r>
              <a:rPr lang="en-US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1 </a:t>
            </a:r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หมื่นบาท ภายใน </a:t>
            </a:r>
            <a:r>
              <a:rPr lang="en-US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1 </a:t>
            </a:r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ปี</a:t>
            </a:r>
            <a:endParaRPr lang="en-US" sz="36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1076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315</Words>
  <Application>Microsoft Office PowerPoint</Application>
  <PresentationFormat>Custom</PresentationFormat>
  <Paragraphs>80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Wongsakorn S.</dc:creator>
  <cp:lastModifiedBy>Ultimate</cp:lastModifiedBy>
  <cp:revision>39</cp:revision>
  <dcterms:created xsi:type="dcterms:W3CDTF">2015-04-21T04:46:45Z</dcterms:created>
  <dcterms:modified xsi:type="dcterms:W3CDTF">2015-06-12T05:33:23Z</dcterms:modified>
</cp:coreProperties>
</file>