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9" r:id="rId2"/>
    <p:sldId id="301" r:id="rId3"/>
    <p:sldId id="271" r:id="rId4"/>
    <p:sldId id="292" r:id="rId5"/>
    <p:sldId id="262" r:id="rId6"/>
    <p:sldId id="259" r:id="rId7"/>
    <p:sldId id="261" r:id="rId8"/>
    <p:sldId id="269" r:id="rId9"/>
    <p:sldId id="282" r:id="rId10"/>
    <p:sldId id="267" r:id="rId11"/>
    <p:sldId id="260" r:id="rId12"/>
    <p:sldId id="270" r:id="rId13"/>
    <p:sldId id="310" r:id="rId14"/>
    <p:sldId id="311" r:id="rId15"/>
    <p:sldId id="314" r:id="rId16"/>
    <p:sldId id="304" r:id="rId17"/>
    <p:sldId id="305" r:id="rId18"/>
    <p:sldId id="263" r:id="rId19"/>
    <p:sldId id="272" r:id="rId20"/>
    <p:sldId id="317" r:id="rId21"/>
    <p:sldId id="307" r:id="rId22"/>
    <p:sldId id="313" r:id="rId23"/>
    <p:sldId id="265" r:id="rId24"/>
    <p:sldId id="264" r:id="rId25"/>
    <p:sldId id="273" r:id="rId26"/>
    <p:sldId id="306" r:id="rId27"/>
    <p:sldId id="266" r:id="rId28"/>
    <p:sldId id="275" r:id="rId29"/>
    <p:sldId id="274" r:id="rId30"/>
    <p:sldId id="315" r:id="rId31"/>
    <p:sldId id="276" r:id="rId32"/>
    <p:sldId id="279" r:id="rId33"/>
    <p:sldId id="280" r:id="rId34"/>
    <p:sldId id="281" r:id="rId35"/>
    <p:sldId id="316" r:id="rId36"/>
    <p:sldId id="308" r:id="rId37"/>
    <p:sldId id="283" r:id="rId38"/>
    <p:sldId id="277" r:id="rId39"/>
    <p:sldId id="278" r:id="rId40"/>
    <p:sldId id="284" r:id="rId41"/>
    <p:sldId id="285" r:id="rId42"/>
    <p:sldId id="286" r:id="rId43"/>
    <p:sldId id="287" r:id="rId44"/>
    <p:sldId id="288" r:id="rId45"/>
    <p:sldId id="289" r:id="rId46"/>
    <p:sldId id="291" r:id="rId47"/>
    <p:sldId id="290" r:id="rId48"/>
    <p:sldId id="300" r:id="rId49"/>
    <p:sldId id="295" r:id="rId50"/>
  </p:sldIdLst>
  <p:sldSz cx="9144000" cy="5143500" type="screen16x9"/>
  <p:notesSz cx="6858000" cy="9144000"/>
  <p:defaultTextStyle>
    <a:defPPr>
      <a:defRPr lang="th-TH"/>
    </a:defPPr>
    <a:lvl1pPr marL="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7F1F9"/>
    <a:srgbClr val="DFEBF7"/>
    <a:srgbClr val="B5D2EC"/>
    <a:srgbClr val="C7DDF0"/>
    <a:srgbClr val="768CB6"/>
    <a:srgbClr val="231F20"/>
    <a:srgbClr val="82B8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สไตล์สีปานกลาง 2 - เน้น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684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24/07/67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11295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24/07/67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10626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24/07/67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05820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24/07/67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25790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24/07/67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08858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24/07/67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70049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24/07/67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43664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24/07/67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81937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24/07/67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52312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24/07/67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64415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24/07/67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6290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1BEA5-078B-4D49-91C1-75E2BF13CBBF}" type="datetimeFigureOut">
              <a:rPr lang="th-TH" smtClean="0"/>
              <a:t>24/07/67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51631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6.wdp"/><Relationship Id="rId4" Type="http://schemas.openxmlformats.org/officeDocument/2006/relationships/image" Target="../media/image19.png"/><Relationship Id="rId9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microsoft.com/office/2007/relationships/hdphoto" Target="../media/hdphoto13.wdp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5.wdp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microsoft.com/office/2007/relationships/hdphoto" Target="../media/hdphoto18.wdp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9829"/>
          <a:stretch/>
        </p:blipFill>
        <p:spPr>
          <a:xfrm>
            <a:off x="-6156" y="1"/>
            <a:ext cx="9150155" cy="5156790"/>
          </a:xfrm>
          <a:prstGeom prst="rect">
            <a:avLst/>
          </a:prstGeom>
        </p:spPr>
      </p:pic>
      <p:grpSp>
        <p:nvGrpSpPr>
          <p:cNvPr id="13" name="Group 48">
            <a:extLst>
              <a:ext uri="{FF2B5EF4-FFF2-40B4-BE49-F238E27FC236}">
                <a16:creationId xmlns:a16="http://schemas.microsoft.com/office/drawing/2014/main" id="{99846B6F-A5D7-4F8F-881E-9B4EA459425D}"/>
              </a:ext>
            </a:extLst>
          </p:cNvPr>
          <p:cNvGrpSpPr/>
          <p:nvPr/>
        </p:nvGrpSpPr>
        <p:grpSpPr>
          <a:xfrm rot="20788243">
            <a:off x="6538597" y="1237090"/>
            <a:ext cx="2315135" cy="2140856"/>
            <a:chOff x="8479089" y="1262387"/>
            <a:chExt cx="6147593" cy="5684813"/>
          </a:xfrm>
        </p:grpSpPr>
        <p:grpSp>
          <p:nvGrpSpPr>
            <p:cNvPr id="14" name="Group 49">
              <a:extLst>
                <a:ext uri="{FF2B5EF4-FFF2-40B4-BE49-F238E27FC236}">
                  <a16:creationId xmlns:a16="http://schemas.microsoft.com/office/drawing/2014/main" id="{1D0B6457-38B7-4AC9-80E6-13E7E982FE9B}"/>
                </a:ext>
              </a:extLst>
            </p:cNvPr>
            <p:cNvGrpSpPr/>
            <p:nvPr/>
          </p:nvGrpSpPr>
          <p:grpSpPr>
            <a:xfrm rot="20275744" flipH="1">
              <a:off x="9114364" y="4275293"/>
              <a:ext cx="965714" cy="1155036"/>
              <a:chOff x="5704433" y="717502"/>
              <a:chExt cx="7365528" cy="8809481"/>
            </a:xfrm>
          </p:grpSpPr>
          <p:sp>
            <p:nvSpPr>
              <p:cNvPr id="103" name="Freeform: Shape 138">
                <a:extLst>
                  <a:ext uri="{FF2B5EF4-FFF2-40B4-BE49-F238E27FC236}">
                    <a16:creationId xmlns:a16="http://schemas.microsoft.com/office/drawing/2014/main" id="{D4AAF6C4-5406-45FE-80C8-40DFE77E1DA2}"/>
                  </a:ext>
                </a:extLst>
              </p:cNvPr>
              <p:cNvSpPr/>
              <p:nvPr/>
            </p:nvSpPr>
            <p:spPr>
              <a:xfrm>
                <a:off x="11674968" y="8268753"/>
                <a:ext cx="765879" cy="1258230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700" h="438150">
                    <a:moveTo>
                      <a:pt x="0" y="0"/>
                    </a:moveTo>
                    <a:lnTo>
                      <a:pt x="19050" y="438150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Freeform: Shape 139">
                <a:extLst>
                  <a:ext uri="{FF2B5EF4-FFF2-40B4-BE49-F238E27FC236}">
                    <a16:creationId xmlns:a16="http://schemas.microsoft.com/office/drawing/2014/main" id="{CD9E614B-75CD-4071-8345-3D0060CC6ED7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05" name="Freeform: Shape 140">
                <a:extLst>
                  <a:ext uri="{FF2B5EF4-FFF2-40B4-BE49-F238E27FC236}">
                    <a16:creationId xmlns:a16="http://schemas.microsoft.com/office/drawing/2014/main" id="{DA0B9730-09CC-478F-800F-20DAC58161F5}"/>
                  </a:ext>
                </a:extLst>
              </p:cNvPr>
              <p:cNvSpPr/>
              <p:nvPr/>
            </p:nvSpPr>
            <p:spPr>
              <a:xfrm>
                <a:off x="5704433" y="5540923"/>
                <a:ext cx="793232" cy="589649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225" h="205332">
                    <a:moveTo>
                      <a:pt x="157232" y="0"/>
                    </a:moveTo>
                    <a:lnTo>
                      <a:pt x="0" y="205332"/>
                    </a:lnTo>
                    <a:lnTo>
                      <a:pt x="276225" y="157707"/>
                    </a:lnTo>
                    <a:lnTo>
                      <a:pt x="15723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06" name="Freeform: Shape 141">
                <a:extLst>
                  <a:ext uri="{FF2B5EF4-FFF2-40B4-BE49-F238E27FC236}">
                    <a16:creationId xmlns:a16="http://schemas.microsoft.com/office/drawing/2014/main" id="{78E7B156-2693-4D3D-911A-40D85FD573CE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Freeform: Shape 142">
                <a:extLst>
                  <a:ext uri="{FF2B5EF4-FFF2-40B4-BE49-F238E27FC236}">
                    <a16:creationId xmlns:a16="http://schemas.microsoft.com/office/drawing/2014/main" id="{60C31B64-D8A3-45EA-903A-7A1AB876B39E}"/>
                  </a:ext>
                </a:extLst>
              </p:cNvPr>
              <p:cNvSpPr/>
              <p:nvPr/>
            </p:nvSpPr>
            <p:spPr>
              <a:xfrm>
                <a:off x="10143209" y="2425829"/>
                <a:ext cx="2926752" cy="3993512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9175" h="1390650">
                    <a:moveTo>
                      <a:pt x="1019175" y="0"/>
                    </a:moveTo>
                    <a:lnTo>
                      <a:pt x="0" y="295275"/>
                    </a:lnTo>
                    <a:lnTo>
                      <a:pt x="19050" y="1390650"/>
                    </a:lnTo>
                    <a:lnTo>
                      <a:pt x="101917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Freeform: Shape 143">
                <a:extLst>
                  <a:ext uri="{FF2B5EF4-FFF2-40B4-BE49-F238E27FC236}">
                    <a16:creationId xmlns:a16="http://schemas.microsoft.com/office/drawing/2014/main" id="{AAFFF2A7-BCA5-4AA1-A8C3-55F2426C6E5A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Freeform: Shape 144">
                <a:extLst>
                  <a:ext uri="{FF2B5EF4-FFF2-40B4-BE49-F238E27FC236}">
                    <a16:creationId xmlns:a16="http://schemas.microsoft.com/office/drawing/2014/main" id="{FE5C8FED-D9CE-46ED-B0C7-071C849B0686}"/>
                  </a:ext>
                </a:extLst>
              </p:cNvPr>
              <p:cNvSpPr/>
              <p:nvPr/>
            </p:nvSpPr>
            <p:spPr>
              <a:xfrm>
                <a:off x="7708809" y="717502"/>
                <a:ext cx="2543812" cy="6236443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171700">
                    <a:moveTo>
                      <a:pt x="0" y="914400"/>
                    </a:moveTo>
                    <a:lnTo>
                      <a:pt x="871538" y="0"/>
                    </a:lnTo>
                    <a:cubicBezTo>
                      <a:pt x="876300" y="723900"/>
                      <a:pt x="881063" y="1447800"/>
                      <a:pt x="885825" y="2171700"/>
                    </a:cubicBezTo>
                    <a:lnTo>
                      <a:pt x="0" y="91440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" name="Group 50">
              <a:extLst>
                <a:ext uri="{FF2B5EF4-FFF2-40B4-BE49-F238E27FC236}">
                  <a16:creationId xmlns:a16="http://schemas.microsoft.com/office/drawing/2014/main" id="{20E1D307-2211-4140-B13D-B77B8576B08E}"/>
                </a:ext>
              </a:extLst>
            </p:cNvPr>
            <p:cNvGrpSpPr/>
            <p:nvPr/>
          </p:nvGrpSpPr>
          <p:grpSpPr>
            <a:xfrm rot="20275744" flipH="1">
              <a:off x="8479089" y="5341625"/>
              <a:ext cx="1416763" cy="1605575"/>
              <a:chOff x="5365048" y="479821"/>
              <a:chExt cx="8036930" cy="9108010"/>
            </a:xfrm>
          </p:grpSpPr>
          <p:sp>
            <p:nvSpPr>
              <p:cNvPr id="96" name="Freeform: Shape 131">
                <a:extLst>
                  <a:ext uri="{FF2B5EF4-FFF2-40B4-BE49-F238E27FC236}">
                    <a16:creationId xmlns:a16="http://schemas.microsoft.com/office/drawing/2014/main" id="{1724B490-E456-4DE0-979D-7D2ABE537880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7" name="Freeform: Shape 132">
                <a:extLst>
                  <a:ext uri="{FF2B5EF4-FFF2-40B4-BE49-F238E27FC236}">
                    <a16:creationId xmlns:a16="http://schemas.microsoft.com/office/drawing/2014/main" id="{F304F50D-F24E-453C-A702-4D929D46FDA2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8" name="Freeform: Shape 133">
                <a:extLst>
                  <a:ext uri="{FF2B5EF4-FFF2-40B4-BE49-F238E27FC236}">
                    <a16:creationId xmlns:a16="http://schemas.microsoft.com/office/drawing/2014/main" id="{92F31FD1-5846-40F5-9340-327939D245D4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9" name="Freeform: Shape 134">
                <a:extLst>
                  <a:ext uri="{FF2B5EF4-FFF2-40B4-BE49-F238E27FC236}">
                    <a16:creationId xmlns:a16="http://schemas.microsoft.com/office/drawing/2014/main" id="{70604571-BE4B-4B1A-A621-0B9C599A9ED4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00" name="Freeform: Shape 135">
                <a:extLst>
                  <a:ext uri="{FF2B5EF4-FFF2-40B4-BE49-F238E27FC236}">
                    <a16:creationId xmlns:a16="http://schemas.microsoft.com/office/drawing/2014/main" id="{B77136B4-CD36-4E16-A2AA-65AA75F44935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01" name="Freeform: Shape 136">
                <a:extLst>
                  <a:ext uri="{FF2B5EF4-FFF2-40B4-BE49-F238E27FC236}">
                    <a16:creationId xmlns:a16="http://schemas.microsoft.com/office/drawing/2014/main" id="{0B09CB74-BB94-4349-B0D4-24BAEEFFBF35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02" name="Freeform: Shape 137">
                <a:extLst>
                  <a:ext uri="{FF2B5EF4-FFF2-40B4-BE49-F238E27FC236}">
                    <a16:creationId xmlns:a16="http://schemas.microsoft.com/office/drawing/2014/main" id="{5CA0532E-EDF8-4FD8-850C-193F646E68E2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" name="Group 51">
              <a:extLst>
                <a:ext uri="{FF2B5EF4-FFF2-40B4-BE49-F238E27FC236}">
                  <a16:creationId xmlns:a16="http://schemas.microsoft.com/office/drawing/2014/main" id="{D7EF1CC1-0187-4082-9A47-9844F7FA6AF2}"/>
                </a:ext>
              </a:extLst>
            </p:cNvPr>
            <p:cNvGrpSpPr/>
            <p:nvPr/>
          </p:nvGrpSpPr>
          <p:grpSpPr>
            <a:xfrm rot="20275744" flipH="1">
              <a:off x="10278521" y="5974428"/>
              <a:ext cx="496268" cy="512648"/>
              <a:chOff x="5365048" y="1982197"/>
              <a:chExt cx="7362621" cy="7605634"/>
            </a:xfrm>
          </p:grpSpPr>
          <p:sp>
            <p:nvSpPr>
              <p:cNvPr id="89" name="Freeform: Shape 124">
                <a:extLst>
                  <a:ext uri="{FF2B5EF4-FFF2-40B4-BE49-F238E27FC236}">
                    <a16:creationId xmlns:a16="http://schemas.microsoft.com/office/drawing/2014/main" id="{CA8961D1-D171-4F14-9C4C-CE780BC23005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0" name="Freeform: Shape 125">
                <a:extLst>
                  <a:ext uri="{FF2B5EF4-FFF2-40B4-BE49-F238E27FC236}">
                    <a16:creationId xmlns:a16="http://schemas.microsoft.com/office/drawing/2014/main" id="{6773F502-4BB8-4DF4-8B2C-D59DF0958676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1" name="Freeform: Shape 126">
                <a:extLst>
                  <a:ext uri="{FF2B5EF4-FFF2-40B4-BE49-F238E27FC236}">
                    <a16:creationId xmlns:a16="http://schemas.microsoft.com/office/drawing/2014/main" id="{85FE1A36-DDE2-406D-A293-61627BD577A8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2" name="Freeform: Shape 127">
                <a:extLst>
                  <a:ext uri="{FF2B5EF4-FFF2-40B4-BE49-F238E27FC236}">
                    <a16:creationId xmlns:a16="http://schemas.microsoft.com/office/drawing/2014/main" id="{B5F3BFE0-CA6E-46C1-AA14-2029B04EAAC3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3" name="Freeform: Shape 128">
                <a:extLst>
                  <a:ext uri="{FF2B5EF4-FFF2-40B4-BE49-F238E27FC236}">
                    <a16:creationId xmlns:a16="http://schemas.microsoft.com/office/drawing/2014/main" id="{B5A95E55-22E7-4F52-8A47-46D1E1A3F407}"/>
                  </a:ext>
                </a:extLst>
              </p:cNvPr>
              <p:cNvSpPr/>
              <p:nvPr/>
            </p:nvSpPr>
            <p:spPr>
              <a:xfrm>
                <a:off x="9871173" y="3444023"/>
                <a:ext cx="1940058" cy="2975318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  <a:gd name="connsiteX0" fmla="*/ 1247497 w 1247497"/>
                  <a:gd name="connsiteY0" fmla="*/ 0 h 1024830"/>
                  <a:gd name="connsiteX1" fmla="*/ 0 w 1247497"/>
                  <a:gd name="connsiteY1" fmla="*/ 277330 h 1024830"/>
                  <a:gd name="connsiteX2" fmla="*/ 113780 w 1247497"/>
                  <a:gd name="connsiteY2" fmla="*/ 1024830 h 1024830"/>
                  <a:gd name="connsiteX3" fmla="*/ 1247497 w 1247497"/>
                  <a:gd name="connsiteY3" fmla="*/ 0 h 1024830"/>
                  <a:gd name="connsiteX0" fmla="*/ 675581 w 675581"/>
                  <a:gd name="connsiteY0" fmla="*/ 0 h 1036087"/>
                  <a:gd name="connsiteX1" fmla="*/ 0 w 675581"/>
                  <a:gd name="connsiteY1" fmla="*/ 288587 h 1036087"/>
                  <a:gd name="connsiteX2" fmla="*/ 113780 w 675581"/>
                  <a:gd name="connsiteY2" fmla="*/ 1036087 h 1036087"/>
                  <a:gd name="connsiteX3" fmla="*/ 675581 w 675581"/>
                  <a:gd name="connsiteY3" fmla="*/ 0 h 103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581" h="1036087">
                    <a:moveTo>
                      <a:pt x="675581" y="0"/>
                    </a:moveTo>
                    <a:lnTo>
                      <a:pt x="0" y="288587"/>
                    </a:lnTo>
                    <a:lnTo>
                      <a:pt x="113780" y="1036087"/>
                    </a:lnTo>
                    <a:lnTo>
                      <a:pt x="675581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4" name="Freeform: Shape 129">
                <a:extLst>
                  <a:ext uri="{FF2B5EF4-FFF2-40B4-BE49-F238E27FC236}">
                    <a16:creationId xmlns:a16="http://schemas.microsoft.com/office/drawing/2014/main" id="{7EF079E2-7E05-49DC-9465-8D31D8320DE2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5" name="Freeform: Shape 130">
                <a:extLst>
                  <a:ext uri="{FF2B5EF4-FFF2-40B4-BE49-F238E27FC236}">
                    <a16:creationId xmlns:a16="http://schemas.microsoft.com/office/drawing/2014/main" id="{FC12C317-E013-4BA2-AE63-E167B23AA39D}"/>
                  </a:ext>
                </a:extLst>
              </p:cNvPr>
              <p:cNvSpPr/>
              <p:nvPr/>
            </p:nvSpPr>
            <p:spPr>
              <a:xfrm>
                <a:off x="7708809" y="1982197"/>
                <a:ext cx="2543813" cy="4971750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  <a:gd name="connsiteX0" fmla="*/ 0 w 993639"/>
                  <a:gd name="connsiteY0" fmla="*/ 595440 h 1852740"/>
                  <a:gd name="connsiteX1" fmla="*/ 993498 w 993639"/>
                  <a:gd name="connsiteY1" fmla="*/ 0 h 1852740"/>
                  <a:gd name="connsiteX2" fmla="*/ 885825 w 993639"/>
                  <a:gd name="connsiteY2" fmla="*/ 1852740 h 1852740"/>
                  <a:gd name="connsiteX3" fmla="*/ 0 w 993639"/>
                  <a:gd name="connsiteY3" fmla="*/ 595440 h 1852740"/>
                  <a:gd name="connsiteX0" fmla="*/ 0 w 885825"/>
                  <a:gd name="connsiteY0" fmla="*/ 473999 h 1731299"/>
                  <a:gd name="connsiteX1" fmla="*/ 784851 w 885825"/>
                  <a:gd name="connsiteY1" fmla="*/ 0 h 1731299"/>
                  <a:gd name="connsiteX2" fmla="*/ 885825 w 885825"/>
                  <a:gd name="connsiteY2" fmla="*/ 1731299 h 1731299"/>
                  <a:gd name="connsiteX3" fmla="*/ 0 w 885825"/>
                  <a:gd name="connsiteY3" fmla="*/ 473999 h 1731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1731299">
                    <a:moveTo>
                      <a:pt x="0" y="473999"/>
                    </a:moveTo>
                    <a:lnTo>
                      <a:pt x="784851" y="0"/>
                    </a:lnTo>
                    <a:cubicBezTo>
                      <a:pt x="789613" y="723900"/>
                      <a:pt x="881063" y="1007399"/>
                      <a:pt x="885825" y="1731299"/>
                    </a:cubicBezTo>
                    <a:lnTo>
                      <a:pt x="0" y="473999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7" name="Group 52">
              <a:extLst>
                <a:ext uri="{FF2B5EF4-FFF2-40B4-BE49-F238E27FC236}">
                  <a16:creationId xmlns:a16="http://schemas.microsoft.com/office/drawing/2014/main" id="{051B1B40-6301-43C1-83E3-30261169FDE6}"/>
                </a:ext>
              </a:extLst>
            </p:cNvPr>
            <p:cNvGrpSpPr/>
            <p:nvPr/>
          </p:nvGrpSpPr>
          <p:grpSpPr>
            <a:xfrm rot="20275744" flipH="1">
              <a:off x="11620616" y="3813253"/>
              <a:ext cx="1199247" cy="1359069"/>
              <a:chOff x="5365051" y="479822"/>
              <a:chExt cx="8036930" cy="9108006"/>
            </a:xfrm>
          </p:grpSpPr>
          <p:sp>
            <p:nvSpPr>
              <p:cNvPr id="82" name="Freeform: Shape 117">
                <a:extLst>
                  <a:ext uri="{FF2B5EF4-FFF2-40B4-BE49-F238E27FC236}">
                    <a16:creationId xmlns:a16="http://schemas.microsoft.com/office/drawing/2014/main" id="{DE62D4EA-B78E-4114-82A4-A26BF6B0ACC4}"/>
                  </a:ext>
                </a:extLst>
              </p:cNvPr>
              <p:cNvSpPr/>
              <p:nvPr/>
            </p:nvSpPr>
            <p:spPr>
              <a:xfrm>
                <a:off x="11674978" y="8268752"/>
                <a:ext cx="1052698" cy="1319076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Freeform: Shape 118">
                <a:extLst>
                  <a:ext uri="{FF2B5EF4-FFF2-40B4-BE49-F238E27FC236}">
                    <a16:creationId xmlns:a16="http://schemas.microsoft.com/office/drawing/2014/main" id="{DC21912C-BB0F-4525-97C9-AFC346B2455D}"/>
                  </a:ext>
                </a:extLst>
              </p:cNvPr>
              <p:cNvSpPr/>
              <p:nvPr/>
            </p:nvSpPr>
            <p:spPr>
              <a:xfrm>
                <a:off x="9107333" y="6879848"/>
                <a:ext cx="3333521" cy="1613813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84" name="Freeform: Shape 119">
                <a:extLst>
                  <a:ext uri="{FF2B5EF4-FFF2-40B4-BE49-F238E27FC236}">
                    <a16:creationId xmlns:a16="http://schemas.microsoft.com/office/drawing/2014/main" id="{341FFE11-DC5A-4520-AB84-4EC71207895A}"/>
                  </a:ext>
                </a:extLst>
              </p:cNvPr>
              <p:cNvSpPr/>
              <p:nvPr/>
            </p:nvSpPr>
            <p:spPr>
              <a:xfrm>
                <a:off x="5365051" y="5540920"/>
                <a:ext cx="1132614" cy="452887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85" name="Freeform: Shape 120">
                <a:extLst>
                  <a:ext uri="{FF2B5EF4-FFF2-40B4-BE49-F238E27FC236}">
                    <a16:creationId xmlns:a16="http://schemas.microsoft.com/office/drawing/2014/main" id="{BC3324D6-B9F5-41F1-8A0F-64B2DEC1C827}"/>
                  </a:ext>
                </a:extLst>
              </p:cNvPr>
              <p:cNvSpPr/>
              <p:nvPr/>
            </p:nvSpPr>
            <p:spPr>
              <a:xfrm>
                <a:off x="6149703" y="5215816"/>
                <a:ext cx="1586462" cy="2373445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86" name="Freeform: Shape 121">
                <a:extLst>
                  <a:ext uri="{FF2B5EF4-FFF2-40B4-BE49-F238E27FC236}">
                    <a16:creationId xmlns:a16="http://schemas.microsoft.com/office/drawing/2014/main" id="{C0065CF3-CCDD-49FF-8BEA-D281771C4CFA}"/>
                  </a:ext>
                </a:extLst>
              </p:cNvPr>
              <p:cNvSpPr/>
              <p:nvPr/>
            </p:nvSpPr>
            <p:spPr>
              <a:xfrm>
                <a:off x="9871175" y="2566273"/>
                <a:ext cx="3530806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87" name="Freeform: Shape 122">
                <a:extLst>
                  <a:ext uri="{FF2B5EF4-FFF2-40B4-BE49-F238E27FC236}">
                    <a16:creationId xmlns:a16="http://schemas.microsoft.com/office/drawing/2014/main" id="{D716B6EE-5493-4ACD-AA5F-B19B3FC7E4EB}"/>
                  </a:ext>
                </a:extLst>
              </p:cNvPr>
              <p:cNvSpPr/>
              <p:nvPr/>
            </p:nvSpPr>
            <p:spPr>
              <a:xfrm>
                <a:off x="7585443" y="3324704"/>
                <a:ext cx="2667181" cy="4626400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88" name="Freeform: Shape 123">
                <a:extLst>
                  <a:ext uri="{FF2B5EF4-FFF2-40B4-BE49-F238E27FC236}">
                    <a16:creationId xmlns:a16="http://schemas.microsoft.com/office/drawing/2014/main" id="{4240864B-9227-43AF-9C68-C34C6571D7B8}"/>
                  </a:ext>
                </a:extLst>
              </p:cNvPr>
              <p:cNvSpPr/>
              <p:nvPr/>
            </p:nvSpPr>
            <p:spPr>
              <a:xfrm>
                <a:off x="7708807" y="479822"/>
                <a:ext cx="2543816" cy="6474125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8" name="Group 53">
              <a:extLst>
                <a:ext uri="{FF2B5EF4-FFF2-40B4-BE49-F238E27FC236}">
                  <a16:creationId xmlns:a16="http://schemas.microsoft.com/office/drawing/2014/main" id="{4CF80D49-9EEA-48F2-A601-7799C11BFFE2}"/>
                </a:ext>
              </a:extLst>
            </p:cNvPr>
            <p:cNvGrpSpPr/>
            <p:nvPr/>
          </p:nvGrpSpPr>
          <p:grpSpPr>
            <a:xfrm rot="20073958" flipH="1">
              <a:off x="10116519" y="4915091"/>
              <a:ext cx="1567652" cy="1079675"/>
              <a:chOff x="3667032" y="1708483"/>
              <a:chExt cx="8105829" cy="5582653"/>
            </a:xfrm>
          </p:grpSpPr>
          <p:sp>
            <p:nvSpPr>
              <p:cNvPr id="75" name="Freeform: Shape 110">
                <a:extLst>
                  <a:ext uri="{FF2B5EF4-FFF2-40B4-BE49-F238E27FC236}">
                    <a16:creationId xmlns:a16="http://schemas.microsoft.com/office/drawing/2014/main" id="{660ABA62-BB1D-4304-89E1-B018502AD2B1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Freeform: Shape 111">
                <a:extLst>
                  <a:ext uri="{FF2B5EF4-FFF2-40B4-BE49-F238E27FC236}">
                    <a16:creationId xmlns:a16="http://schemas.microsoft.com/office/drawing/2014/main" id="{0B90423E-4906-4953-AA66-B1C791CDC793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Freeform: Shape 112">
                <a:extLst>
                  <a:ext uri="{FF2B5EF4-FFF2-40B4-BE49-F238E27FC236}">
                    <a16:creationId xmlns:a16="http://schemas.microsoft.com/office/drawing/2014/main" id="{1B615D1D-C89A-4242-93BE-BA3C245A9F74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8" name="Freeform: Shape 113">
                <a:extLst>
                  <a:ext uri="{FF2B5EF4-FFF2-40B4-BE49-F238E27FC236}">
                    <a16:creationId xmlns:a16="http://schemas.microsoft.com/office/drawing/2014/main" id="{A7B8B1FF-6C00-4BBD-848C-D28D22C996FD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Freeform: Shape 114">
                <a:extLst>
                  <a:ext uri="{FF2B5EF4-FFF2-40B4-BE49-F238E27FC236}">
                    <a16:creationId xmlns:a16="http://schemas.microsoft.com/office/drawing/2014/main" id="{6D09D9D5-3993-4322-A021-C2195222EBD9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Freeform: Shape 115">
                <a:extLst>
                  <a:ext uri="{FF2B5EF4-FFF2-40B4-BE49-F238E27FC236}">
                    <a16:creationId xmlns:a16="http://schemas.microsoft.com/office/drawing/2014/main" id="{FD6DCB0A-70D5-4235-BAFD-9DF060884D37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81" name="Freeform: Shape 116">
                <a:extLst>
                  <a:ext uri="{FF2B5EF4-FFF2-40B4-BE49-F238E27FC236}">
                    <a16:creationId xmlns:a16="http://schemas.microsoft.com/office/drawing/2014/main" id="{0FC8C648-C0F8-4698-A9C7-56231129ABB1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" name="Group 54">
              <a:extLst>
                <a:ext uri="{FF2B5EF4-FFF2-40B4-BE49-F238E27FC236}">
                  <a16:creationId xmlns:a16="http://schemas.microsoft.com/office/drawing/2014/main" id="{EC0FC07A-BFE6-474E-B09B-AF5FF5C4CFBC}"/>
                </a:ext>
              </a:extLst>
            </p:cNvPr>
            <p:cNvGrpSpPr/>
            <p:nvPr/>
          </p:nvGrpSpPr>
          <p:grpSpPr>
            <a:xfrm rot="20073958" flipH="1">
              <a:off x="10286237" y="3877079"/>
              <a:ext cx="981094" cy="675699"/>
              <a:chOff x="3667032" y="1708483"/>
              <a:chExt cx="8105829" cy="5582653"/>
            </a:xfrm>
          </p:grpSpPr>
          <p:sp>
            <p:nvSpPr>
              <p:cNvPr id="68" name="Freeform: Shape 103">
                <a:extLst>
                  <a:ext uri="{FF2B5EF4-FFF2-40B4-BE49-F238E27FC236}">
                    <a16:creationId xmlns:a16="http://schemas.microsoft.com/office/drawing/2014/main" id="{9A9C73AB-6B82-4C50-8087-3ECFC933B53B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Freeform: Shape 104">
                <a:extLst>
                  <a:ext uri="{FF2B5EF4-FFF2-40B4-BE49-F238E27FC236}">
                    <a16:creationId xmlns:a16="http://schemas.microsoft.com/office/drawing/2014/main" id="{3A0B9F66-A8FE-4929-896C-E3AD90BDF0AE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Freeform: Shape 105">
                <a:extLst>
                  <a:ext uri="{FF2B5EF4-FFF2-40B4-BE49-F238E27FC236}">
                    <a16:creationId xmlns:a16="http://schemas.microsoft.com/office/drawing/2014/main" id="{9FD25733-6069-405A-8408-894F56CBF787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Freeform: Shape 106">
                <a:extLst>
                  <a:ext uri="{FF2B5EF4-FFF2-40B4-BE49-F238E27FC236}">
                    <a16:creationId xmlns:a16="http://schemas.microsoft.com/office/drawing/2014/main" id="{84F35A18-A183-456D-8E59-1A70A296BA0F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Freeform: Shape 107">
                <a:extLst>
                  <a:ext uri="{FF2B5EF4-FFF2-40B4-BE49-F238E27FC236}">
                    <a16:creationId xmlns:a16="http://schemas.microsoft.com/office/drawing/2014/main" id="{8E60CD54-39BF-42BD-8613-BC97BB0B4B33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Freeform: Shape 108">
                <a:extLst>
                  <a:ext uri="{FF2B5EF4-FFF2-40B4-BE49-F238E27FC236}">
                    <a16:creationId xmlns:a16="http://schemas.microsoft.com/office/drawing/2014/main" id="{AAB9F3B1-CC73-45E0-B477-E5C228DEDC95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Freeform: Shape 109">
                <a:extLst>
                  <a:ext uri="{FF2B5EF4-FFF2-40B4-BE49-F238E27FC236}">
                    <a16:creationId xmlns:a16="http://schemas.microsoft.com/office/drawing/2014/main" id="{B8D29CE2-36AB-43A8-B7A1-E48BF001A3AD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0" name="Group 55">
              <a:extLst>
                <a:ext uri="{FF2B5EF4-FFF2-40B4-BE49-F238E27FC236}">
                  <a16:creationId xmlns:a16="http://schemas.microsoft.com/office/drawing/2014/main" id="{FA872C83-7F7C-4FDF-95B0-8E5B9E0E4BAF}"/>
                </a:ext>
              </a:extLst>
            </p:cNvPr>
            <p:cNvGrpSpPr/>
            <p:nvPr/>
          </p:nvGrpSpPr>
          <p:grpSpPr>
            <a:xfrm rot="20275744" flipH="1">
              <a:off x="10178216" y="1637990"/>
              <a:ext cx="1416763" cy="1605575"/>
              <a:chOff x="5365048" y="479821"/>
              <a:chExt cx="8036930" cy="9108010"/>
            </a:xfrm>
          </p:grpSpPr>
          <p:sp>
            <p:nvSpPr>
              <p:cNvPr id="61" name="Freeform: Shape 96">
                <a:extLst>
                  <a:ext uri="{FF2B5EF4-FFF2-40B4-BE49-F238E27FC236}">
                    <a16:creationId xmlns:a16="http://schemas.microsoft.com/office/drawing/2014/main" id="{DEBBD213-8A35-4E68-A674-4AC043CCB0AE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Freeform: Shape 97">
                <a:extLst>
                  <a:ext uri="{FF2B5EF4-FFF2-40B4-BE49-F238E27FC236}">
                    <a16:creationId xmlns:a16="http://schemas.microsoft.com/office/drawing/2014/main" id="{BA4A590D-28CC-4CBC-8859-E37298918D0D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Freeform: Shape 98">
                <a:extLst>
                  <a:ext uri="{FF2B5EF4-FFF2-40B4-BE49-F238E27FC236}">
                    <a16:creationId xmlns:a16="http://schemas.microsoft.com/office/drawing/2014/main" id="{2E018987-2D42-4FC4-8655-7C994A87E9D2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Freeform: Shape 99">
                <a:extLst>
                  <a:ext uri="{FF2B5EF4-FFF2-40B4-BE49-F238E27FC236}">
                    <a16:creationId xmlns:a16="http://schemas.microsoft.com/office/drawing/2014/main" id="{0D6F591C-068E-4EA0-B9E3-44AC175964A6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Freeform: Shape 100">
                <a:extLst>
                  <a:ext uri="{FF2B5EF4-FFF2-40B4-BE49-F238E27FC236}">
                    <a16:creationId xmlns:a16="http://schemas.microsoft.com/office/drawing/2014/main" id="{2BE0E4E5-699E-4AA3-8A9C-B0987CA84129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Freeform: Shape 101">
                <a:extLst>
                  <a:ext uri="{FF2B5EF4-FFF2-40B4-BE49-F238E27FC236}">
                    <a16:creationId xmlns:a16="http://schemas.microsoft.com/office/drawing/2014/main" id="{C0AECFB4-3E86-4D5E-834A-845D55981097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Freeform: Shape 102">
                <a:extLst>
                  <a:ext uri="{FF2B5EF4-FFF2-40B4-BE49-F238E27FC236}">
                    <a16:creationId xmlns:a16="http://schemas.microsoft.com/office/drawing/2014/main" id="{FF0F7796-1D64-419B-819B-A88B83AF9DC6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1" name="Group 56">
              <a:extLst>
                <a:ext uri="{FF2B5EF4-FFF2-40B4-BE49-F238E27FC236}">
                  <a16:creationId xmlns:a16="http://schemas.microsoft.com/office/drawing/2014/main" id="{80D73536-80A2-4D56-A978-37CC94EC8744}"/>
                </a:ext>
              </a:extLst>
            </p:cNvPr>
            <p:cNvGrpSpPr/>
            <p:nvPr/>
          </p:nvGrpSpPr>
          <p:grpSpPr>
            <a:xfrm rot="20275744" flipH="1">
              <a:off x="11852978" y="2424207"/>
              <a:ext cx="1074020" cy="1217154"/>
              <a:chOff x="5365048" y="479821"/>
              <a:chExt cx="8036930" cy="9108010"/>
            </a:xfrm>
          </p:grpSpPr>
          <p:sp>
            <p:nvSpPr>
              <p:cNvPr id="54" name="Freeform: Shape 89">
                <a:extLst>
                  <a:ext uri="{FF2B5EF4-FFF2-40B4-BE49-F238E27FC236}">
                    <a16:creationId xmlns:a16="http://schemas.microsoft.com/office/drawing/2014/main" id="{14A26C07-586D-4EFA-A090-BCC6636A0DD6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Freeform: Shape 90">
                <a:extLst>
                  <a:ext uri="{FF2B5EF4-FFF2-40B4-BE49-F238E27FC236}">
                    <a16:creationId xmlns:a16="http://schemas.microsoft.com/office/drawing/2014/main" id="{CCDD2356-5F03-45E1-B189-36736899D6AC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Freeform: Shape 91">
                <a:extLst>
                  <a:ext uri="{FF2B5EF4-FFF2-40B4-BE49-F238E27FC236}">
                    <a16:creationId xmlns:a16="http://schemas.microsoft.com/office/drawing/2014/main" id="{D1F7F085-AB63-459C-BF24-A9FA90F7D85C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Freeform: Shape 92">
                <a:extLst>
                  <a:ext uri="{FF2B5EF4-FFF2-40B4-BE49-F238E27FC236}">
                    <a16:creationId xmlns:a16="http://schemas.microsoft.com/office/drawing/2014/main" id="{FE7505F6-31D5-4719-AC16-C0796F98E269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Freeform: Shape 93">
                <a:extLst>
                  <a:ext uri="{FF2B5EF4-FFF2-40B4-BE49-F238E27FC236}">
                    <a16:creationId xmlns:a16="http://schemas.microsoft.com/office/drawing/2014/main" id="{BF613593-8FFD-4D5F-87D0-C60240CED777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Freeform: Shape 94">
                <a:extLst>
                  <a:ext uri="{FF2B5EF4-FFF2-40B4-BE49-F238E27FC236}">
                    <a16:creationId xmlns:a16="http://schemas.microsoft.com/office/drawing/2014/main" id="{B41270EB-9630-44E7-9FEA-7BC6392389B7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Freeform: Shape 95">
                <a:extLst>
                  <a:ext uri="{FF2B5EF4-FFF2-40B4-BE49-F238E27FC236}">
                    <a16:creationId xmlns:a16="http://schemas.microsoft.com/office/drawing/2014/main" id="{5FF9F22B-B92F-4900-A527-38AE595EF058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" name="Group 57">
              <a:extLst>
                <a:ext uri="{FF2B5EF4-FFF2-40B4-BE49-F238E27FC236}">
                  <a16:creationId xmlns:a16="http://schemas.microsoft.com/office/drawing/2014/main" id="{768FA0BA-A704-4C6C-8915-F4DE2C4B187A}"/>
                </a:ext>
              </a:extLst>
            </p:cNvPr>
            <p:cNvGrpSpPr/>
            <p:nvPr/>
          </p:nvGrpSpPr>
          <p:grpSpPr>
            <a:xfrm rot="21043784" flipH="1">
              <a:off x="12949687" y="4848328"/>
              <a:ext cx="885221" cy="609671"/>
              <a:chOff x="3667032" y="1708483"/>
              <a:chExt cx="8105829" cy="5582653"/>
            </a:xfrm>
          </p:grpSpPr>
          <p:sp>
            <p:nvSpPr>
              <p:cNvPr id="47" name="Freeform: Shape 82">
                <a:extLst>
                  <a:ext uri="{FF2B5EF4-FFF2-40B4-BE49-F238E27FC236}">
                    <a16:creationId xmlns:a16="http://schemas.microsoft.com/office/drawing/2014/main" id="{827963BF-EEFD-4920-BEB7-BE550D75034C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Freeform: Shape 83">
                <a:extLst>
                  <a:ext uri="{FF2B5EF4-FFF2-40B4-BE49-F238E27FC236}">
                    <a16:creationId xmlns:a16="http://schemas.microsoft.com/office/drawing/2014/main" id="{19ABBB0D-C5E2-4AF9-ADC6-7C3467D36B96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Freeform: Shape 84">
                <a:extLst>
                  <a:ext uri="{FF2B5EF4-FFF2-40B4-BE49-F238E27FC236}">
                    <a16:creationId xmlns:a16="http://schemas.microsoft.com/office/drawing/2014/main" id="{BBFE9735-CBAA-4C55-889A-5AC5305F688D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Freeform: Shape 85">
                <a:extLst>
                  <a:ext uri="{FF2B5EF4-FFF2-40B4-BE49-F238E27FC236}">
                    <a16:creationId xmlns:a16="http://schemas.microsoft.com/office/drawing/2014/main" id="{E3128F0A-AB3F-4A5D-BA03-5D91D0611339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Freeform: Shape 86">
                <a:extLst>
                  <a:ext uri="{FF2B5EF4-FFF2-40B4-BE49-F238E27FC236}">
                    <a16:creationId xmlns:a16="http://schemas.microsoft.com/office/drawing/2014/main" id="{7A14FB71-A03F-4B88-B7C5-BED8141D0A34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Freeform: Shape 87">
                <a:extLst>
                  <a:ext uri="{FF2B5EF4-FFF2-40B4-BE49-F238E27FC236}">
                    <a16:creationId xmlns:a16="http://schemas.microsoft.com/office/drawing/2014/main" id="{2F332D99-6D18-4D70-9537-4B7CE3C37AD8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Freeform: Shape 88">
                <a:extLst>
                  <a:ext uri="{FF2B5EF4-FFF2-40B4-BE49-F238E27FC236}">
                    <a16:creationId xmlns:a16="http://schemas.microsoft.com/office/drawing/2014/main" id="{2EA0378F-52AF-4440-93CD-EE9E1B8B119C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3" name="Group 58">
              <a:extLst>
                <a:ext uri="{FF2B5EF4-FFF2-40B4-BE49-F238E27FC236}">
                  <a16:creationId xmlns:a16="http://schemas.microsoft.com/office/drawing/2014/main" id="{4380BBFC-E921-428E-8535-54451945D68C}"/>
                </a:ext>
              </a:extLst>
            </p:cNvPr>
            <p:cNvGrpSpPr/>
            <p:nvPr/>
          </p:nvGrpSpPr>
          <p:grpSpPr>
            <a:xfrm rot="21043784" flipH="1">
              <a:off x="9098407" y="3250270"/>
              <a:ext cx="740471" cy="509978"/>
              <a:chOff x="3667032" y="1708483"/>
              <a:chExt cx="8105829" cy="5582653"/>
            </a:xfrm>
          </p:grpSpPr>
          <p:sp>
            <p:nvSpPr>
              <p:cNvPr id="40" name="Freeform: Shape 75">
                <a:extLst>
                  <a:ext uri="{FF2B5EF4-FFF2-40B4-BE49-F238E27FC236}">
                    <a16:creationId xmlns:a16="http://schemas.microsoft.com/office/drawing/2014/main" id="{EC6DF4A6-1FA6-4DDD-9430-864117038DBF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Freeform: Shape 76">
                <a:extLst>
                  <a:ext uri="{FF2B5EF4-FFF2-40B4-BE49-F238E27FC236}">
                    <a16:creationId xmlns:a16="http://schemas.microsoft.com/office/drawing/2014/main" id="{3C3194D5-A1F1-4AE4-9D8D-1D96E665AFB9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Freeform: Shape 77">
                <a:extLst>
                  <a:ext uri="{FF2B5EF4-FFF2-40B4-BE49-F238E27FC236}">
                    <a16:creationId xmlns:a16="http://schemas.microsoft.com/office/drawing/2014/main" id="{551061EE-DF66-45B0-8965-D28C8622827A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Freeform: Shape 78">
                <a:extLst>
                  <a:ext uri="{FF2B5EF4-FFF2-40B4-BE49-F238E27FC236}">
                    <a16:creationId xmlns:a16="http://schemas.microsoft.com/office/drawing/2014/main" id="{C73C386F-961F-42BE-941A-319484BC2966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Freeform: Shape 79">
                <a:extLst>
                  <a:ext uri="{FF2B5EF4-FFF2-40B4-BE49-F238E27FC236}">
                    <a16:creationId xmlns:a16="http://schemas.microsoft.com/office/drawing/2014/main" id="{2A8922BE-15C7-4E92-BDA3-502B733ABEA8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Freeform: Shape 80">
                <a:extLst>
                  <a:ext uri="{FF2B5EF4-FFF2-40B4-BE49-F238E27FC236}">
                    <a16:creationId xmlns:a16="http://schemas.microsoft.com/office/drawing/2014/main" id="{CF74A9EF-9B01-47EC-8BB7-5B202261E7FC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reeform: Shape 81">
                <a:extLst>
                  <a:ext uri="{FF2B5EF4-FFF2-40B4-BE49-F238E27FC236}">
                    <a16:creationId xmlns:a16="http://schemas.microsoft.com/office/drawing/2014/main" id="{6F445EDC-E9E5-49C8-BAED-CC69E1BDD0BB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4" name="Group 59">
              <a:extLst>
                <a:ext uri="{FF2B5EF4-FFF2-40B4-BE49-F238E27FC236}">
                  <a16:creationId xmlns:a16="http://schemas.microsoft.com/office/drawing/2014/main" id="{71AB7BDE-5FBE-4DFE-8355-1E7CDD5AF6DD}"/>
                </a:ext>
              </a:extLst>
            </p:cNvPr>
            <p:cNvGrpSpPr/>
            <p:nvPr/>
          </p:nvGrpSpPr>
          <p:grpSpPr>
            <a:xfrm rot="20275744" flipH="1">
              <a:off x="12999428" y="1262387"/>
              <a:ext cx="1627254" cy="1844118"/>
              <a:chOff x="5365048" y="479821"/>
              <a:chExt cx="8036930" cy="9108010"/>
            </a:xfrm>
          </p:grpSpPr>
          <p:sp>
            <p:nvSpPr>
              <p:cNvPr id="33" name="Freeform: Shape 68">
                <a:extLst>
                  <a:ext uri="{FF2B5EF4-FFF2-40B4-BE49-F238E27FC236}">
                    <a16:creationId xmlns:a16="http://schemas.microsoft.com/office/drawing/2014/main" id="{F1E14083-7846-4E5E-A1C9-B0CEE09C8506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Freeform: Shape 69">
                <a:extLst>
                  <a:ext uri="{FF2B5EF4-FFF2-40B4-BE49-F238E27FC236}">
                    <a16:creationId xmlns:a16="http://schemas.microsoft.com/office/drawing/2014/main" id="{885CF5D1-8CB3-4084-96EE-AFF7CDDF792B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Freeform: Shape 70">
                <a:extLst>
                  <a:ext uri="{FF2B5EF4-FFF2-40B4-BE49-F238E27FC236}">
                    <a16:creationId xmlns:a16="http://schemas.microsoft.com/office/drawing/2014/main" id="{874DA80A-35F2-47F1-979E-BBD4159DA121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Freeform: Shape 71">
                <a:extLst>
                  <a:ext uri="{FF2B5EF4-FFF2-40B4-BE49-F238E27FC236}">
                    <a16:creationId xmlns:a16="http://schemas.microsoft.com/office/drawing/2014/main" id="{4C879F4C-074A-4855-99AE-BABC615B1A40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Freeform: Shape 72">
                <a:extLst>
                  <a:ext uri="{FF2B5EF4-FFF2-40B4-BE49-F238E27FC236}">
                    <a16:creationId xmlns:a16="http://schemas.microsoft.com/office/drawing/2014/main" id="{DF6F3937-861E-4225-98D5-BB4124CFA6AE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Freeform: Shape 73">
                <a:extLst>
                  <a:ext uri="{FF2B5EF4-FFF2-40B4-BE49-F238E27FC236}">
                    <a16:creationId xmlns:a16="http://schemas.microsoft.com/office/drawing/2014/main" id="{824AAD34-0E37-4185-A180-F2A047009B43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Freeform: Shape 74">
                <a:extLst>
                  <a:ext uri="{FF2B5EF4-FFF2-40B4-BE49-F238E27FC236}">
                    <a16:creationId xmlns:a16="http://schemas.microsoft.com/office/drawing/2014/main" id="{929DC6F3-D8B9-457F-887B-30E5C6325424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5" name="Group 60">
              <a:extLst>
                <a:ext uri="{FF2B5EF4-FFF2-40B4-BE49-F238E27FC236}">
                  <a16:creationId xmlns:a16="http://schemas.microsoft.com/office/drawing/2014/main" id="{07C57339-4225-4BD3-A317-A8FD7064381D}"/>
                </a:ext>
              </a:extLst>
            </p:cNvPr>
            <p:cNvGrpSpPr/>
            <p:nvPr/>
          </p:nvGrpSpPr>
          <p:grpSpPr>
            <a:xfrm rot="19361629" flipH="1">
              <a:off x="13519304" y="3604291"/>
              <a:ext cx="825203" cy="568334"/>
              <a:chOff x="3667032" y="1708483"/>
              <a:chExt cx="8105829" cy="5582653"/>
            </a:xfrm>
          </p:grpSpPr>
          <p:sp>
            <p:nvSpPr>
              <p:cNvPr id="26" name="Freeform: Shape 61">
                <a:extLst>
                  <a:ext uri="{FF2B5EF4-FFF2-40B4-BE49-F238E27FC236}">
                    <a16:creationId xmlns:a16="http://schemas.microsoft.com/office/drawing/2014/main" id="{478A98FA-C524-457E-89B5-18906B7CE6C6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Freeform: Shape 62">
                <a:extLst>
                  <a:ext uri="{FF2B5EF4-FFF2-40B4-BE49-F238E27FC236}">
                    <a16:creationId xmlns:a16="http://schemas.microsoft.com/office/drawing/2014/main" id="{FB74B5AB-EBC5-4525-8068-FBA84AE1232F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Freeform: Shape 63">
                <a:extLst>
                  <a:ext uri="{FF2B5EF4-FFF2-40B4-BE49-F238E27FC236}">
                    <a16:creationId xmlns:a16="http://schemas.microsoft.com/office/drawing/2014/main" id="{BCD5C8CA-88B0-4CC2-81F0-E88CAC9EC43F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Freeform: Shape 64">
                <a:extLst>
                  <a:ext uri="{FF2B5EF4-FFF2-40B4-BE49-F238E27FC236}">
                    <a16:creationId xmlns:a16="http://schemas.microsoft.com/office/drawing/2014/main" id="{FB292947-31D0-4C1A-998B-6C7C411EEE7F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Freeform: Shape 65">
                <a:extLst>
                  <a:ext uri="{FF2B5EF4-FFF2-40B4-BE49-F238E27FC236}">
                    <a16:creationId xmlns:a16="http://schemas.microsoft.com/office/drawing/2014/main" id="{1F7B390F-A5AC-4396-9206-8A310E340400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Freeform: Shape 66">
                <a:extLst>
                  <a:ext uri="{FF2B5EF4-FFF2-40B4-BE49-F238E27FC236}">
                    <a16:creationId xmlns:a16="http://schemas.microsoft.com/office/drawing/2014/main" id="{B2DDAE88-9112-49FE-ADBC-17E213ED9503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Freeform: Shape 67">
                <a:extLst>
                  <a:ext uri="{FF2B5EF4-FFF2-40B4-BE49-F238E27FC236}">
                    <a16:creationId xmlns:a16="http://schemas.microsoft.com/office/drawing/2014/main" id="{0CDB210F-456C-4BC9-B7C0-0F0C8400A19A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10" name="Group 145">
            <a:extLst>
              <a:ext uri="{FF2B5EF4-FFF2-40B4-BE49-F238E27FC236}">
                <a16:creationId xmlns:a16="http://schemas.microsoft.com/office/drawing/2014/main" id="{E477C65D-8100-4788-9FF8-189D7EA53E53}"/>
              </a:ext>
            </a:extLst>
          </p:cNvPr>
          <p:cNvGrpSpPr/>
          <p:nvPr/>
        </p:nvGrpSpPr>
        <p:grpSpPr>
          <a:xfrm>
            <a:off x="5060765" y="3339494"/>
            <a:ext cx="3963237" cy="1054698"/>
            <a:chOff x="3960971" y="2767117"/>
            <a:chExt cx="4267200" cy="1321489"/>
          </a:xfrm>
        </p:grpSpPr>
        <p:sp>
          <p:nvSpPr>
            <p:cNvPr id="111" name="Freeform: Shape 146">
              <a:extLst>
                <a:ext uri="{FF2B5EF4-FFF2-40B4-BE49-F238E27FC236}">
                  <a16:creationId xmlns:a16="http://schemas.microsoft.com/office/drawing/2014/main" id="{A05F56B3-0ABF-42AE-BF34-4407248B9B52}"/>
                </a:ext>
              </a:extLst>
            </p:cNvPr>
            <p:cNvSpPr/>
            <p:nvPr/>
          </p:nvSpPr>
          <p:spPr>
            <a:xfrm>
              <a:off x="4049553" y="3359522"/>
              <a:ext cx="4086225" cy="657225"/>
            </a:xfrm>
            <a:custGeom>
              <a:avLst/>
              <a:gdLst>
                <a:gd name="connsiteX0" fmla="*/ 3881914 w 4086225"/>
                <a:gd name="connsiteY0" fmla="*/ 86622 h 657225"/>
                <a:gd name="connsiteX1" fmla="*/ 2049304 w 4086225"/>
                <a:gd name="connsiteY1" fmla="*/ 319032 h 657225"/>
                <a:gd name="connsiteX2" fmla="*/ 2049304 w 4086225"/>
                <a:gd name="connsiteY2" fmla="*/ 313317 h 657225"/>
                <a:gd name="connsiteX3" fmla="*/ 210979 w 4086225"/>
                <a:gd name="connsiteY3" fmla="*/ 78050 h 657225"/>
                <a:gd name="connsiteX4" fmla="*/ 7144 w 4086225"/>
                <a:gd name="connsiteY4" fmla="*/ 603830 h 657225"/>
                <a:gd name="connsiteX5" fmla="*/ 1779746 w 4086225"/>
                <a:gd name="connsiteY5" fmla="*/ 375230 h 657225"/>
                <a:gd name="connsiteX6" fmla="*/ 2043589 w 4086225"/>
                <a:gd name="connsiteY6" fmla="*/ 643835 h 657225"/>
                <a:gd name="connsiteX7" fmla="*/ 2043589 w 4086225"/>
                <a:gd name="connsiteY7" fmla="*/ 652407 h 657225"/>
                <a:gd name="connsiteX8" fmla="*/ 2312194 w 4086225"/>
                <a:gd name="connsiteY8" fmla="*/ 383802 h 657225"/>
                <a:gd name="connsiteX9" fmla="*/ 4084796 w 4086225"/>
                <a:gd name="connsiteY9" fmla="*/ 612402 h 657225"/>
                <a:gd name="connsiteX10" fmla="*/ 3881914 w 4086225"/>
                <a:gd name="connsiteY10" fmla="*/ 86622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86225" h="657225">
                  <a:moveTo>
                    <a:pt x="3881914" y="86622"/>
                  </a:moveTo>
                  <a:cubicBezTo>
                    <a:pt x="3555206" y="-1960"/>
                    <a:pt x="2711291" y="-80065"/>
                    <a:pt x="2049304" y="319032"/>
                  </a:cubicBezTo>
                  <a:lnTo>
                    <a:pt x="2049304" y="313317"/>
                  </a:lnTo>
                  <a:cubicBezTo>
                    <a:pt x="1385411" y="-88638"/>
                    <a:pt x="538639" y="-9580"/>
                    <a:pt x="210979" y="78050"/>
                  </a:cubicBezTo>
                  <a:cubicBezTo>
                    <a:pt x="210979" y="78050"/>
                    <a:pt x="17621" y="294267"/>
                    <a:pt x="7144" y="603830"/>
                  </a:cubicBezTo>
                  <a:lnTo>
                    <a:pt x="1779746" y="375230"/>
                  </a:lnTo>
                  <a:cubicBezTo>
                    <a:pt x="1779746" y="521915"/>
                    <a:pt x="1897856" y="640977"/>
                    <a:pt x="2043589" y="643835"/>
                  </a:cubicBezTo>
                  <a:lnTo>
                    <a:pt x="2043589" y="652407"/>
                  </a:lnTo>
                  <a:cubicBezTo>
                    <a:pt x="2192179" y="652407"/>
                    <a:pt x="2312194" y="532392"/>
                    <a:pt x="2312194" y="383802"/>
                  </a:cubicBezTo>
                  <a:lnTo>
                    <a:pt x="4084796" y="612402"/>
                  </a:lnTo>
                  <a:cubicBezTo>
                    <a:pt x="4076224" y="302840"/>
                    <a:pt x="3881914" y="86622"/>
                    <a:pt x="3881914" y="86622"/>
                  </a:cubicBezTo>
                  <a:close/>
                </a:path>
              </a:pathLst>
            </a:custGeom>
            <a:solidFill>
              <a:srgbClr val="F9F8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12" name="Freeform: Shape 147">
              <a:extLst>
                <a:ext uri="{FF2B5EF4-FFF2-40B4-BE49-F238E27FC236}">
                  <a16:creationId xmlns:a16="http://schemas.microsoft.com/office/drawing/2014/main" id="{7084A7A2-E7EB-4DEA-9951-DEADE4EFACA2}"/>
                </a:ext>
              </a:extLst>
            </p:cNvPr>
            <p:cNvSpPr/>
            <p:nvPr/>
          </p:nvSpPr>
          <p:spPr>
            <a:xfrm>
              <a:off x="3960971" y="3698081"/>
              <a:ext cx="4267200" cy="390525"/>
            </a:xfrm>
            <a:custGeom>
              <a:avLst/>
              <a:gdLst>
                <a:gd name="connsiteX0" fmla="*/ 2127409 w 4267200"/>
                <a:gd name="connsiteY0" fmla="*/ 389096 h 390525"/>
                <a:gd name="connsiteX1" fmla="*/ 1806416 w 4267200"/>
                <a:gd name="connsiteY1" fmla="*/ 120491 h 390525"/>
                <a:gd name="connsiteX2" fmla="*/ 51911 w 4267200"/>
                <a:gd name="connsiteY2" fmla="*/ 330041 h 390525"/>
                <a:gd name="connsiteX3" fmla="*/ 7144 w 4267200"/>
                <a:gd name="connsiteY3" fmla="*/ 294799 h 390525"/>
                <a:gd name="connsiteX4" fmla="*/ 7144 w 4267200"/>
                <a:gd name="connsiteY4" fmla="*/ 251936 h 390525"/>
                <a:gd name="connsiteX5" fmla="*/ 51911 w 4267200"/>
                <a:gd name="connsiteY5" fmla="*/ 216694 h 390525"/>
                <a:gd name="connsiteX6" fmla="*/ 1859756 w 4267200"/>
                <a:gd name="connsiteY6" fmla="*/ 7144 h 390525"/>
                <a:gd name="connsiteX7" fmla="*/ 1915954 w 4267200"/>
                <a:gd name="connsiteY7" fmla="*/ 65246 h 390525"/>
                <a:gd name="connsiteX8" fmla="*/ 2127409 w 4267200"/>
                <a:gd name="connsiteY8" fmla="*/ 275749 h 390525"/>
                <a:gd name="connsiteX9" fmla="*/ 2338864 w 4267200"/>
                <a:gd name="connsiteY9" fmla="*/ 65246 h 390525"/>
                <a:gd name="connsiteX10" fmla="*/ 2395061 w 4267200"/>
                <a:gd name="connsiteY10" fmla="*/ 7144 h 390525"/>
                <a:gd name="connsiteX11" fmla="*/ 4231482 w 4267200"/>
                <a:gd name="connsiteY11" fmla="*/ 216694 h 390525"/>
                <a:gd name="connsiteX12" fmla="*/ 4266724 w 4267200"/>
                <a:gd name="connsiteY12" fmla="*/ 251936 h 390525"/>
                <a:gd name="connsiteX13" fmla="*/ 4266724 w 4267200"/>
                <a:gd name="connsiteY13" fmla="*/ 294799 h 390525"/>
                <a:gd name="connsiteX14" fmla="*/ 4231482 w 4267200"/>
                <a:gd name="connsiteY14" fmla="*/ 330041 h 390525"/>
                <a:gd name="connsiteX15" fmla="*/ 2448401 w 4267200"/>
                <a:gd name="connsiteY15" fmla="*/ 120491 h 390525"/>
                <a:gd name="connsiteX16" fmla="*/ 2127409 w 4267200"/>
                <a:gd name="connsiteY16" fmla="*/ 389096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267200" h="390525">
                  <a:moveTo>
                    <a:pt x="2127409" y="389096"/>
                  </a:moveTo>
                  <a:cubicBezTo>
                    <a:pt x="1967389" y="389096"/>
                    <a:pt x="1834039" y="272891"/>
                    <a:pt x="1806416" y="120491"/>
                  </a:cubicBezTo>
                  <a:lnTo>
                    <a:pt x="51911" y="330041"/>
                  </a:lnTo>
                  <a:cubicBezTo>
                    <a:pt x="31909" y="330041"/>
                    <a:pt x="7144" y="313849"/>
                    <a:pt x="7144" y="294799"/>
                  </a:cubicBezTo>
                  <a:lnTo>
                    <a:pt x="7144" y="251936"/>
                  </a:lnTo>
                  <a:cubicBezTo>
                    <a:pt x="7144" y="231934"/>
                    <a:pt x="32861" y="216694"/>
                    <a:pt x="51911" y="216694"/>
                  </a:cubicBezTo>
                  <a:lnTo>
                    <a:pt x="1859756" y="7144"/>
                  </a:lnTo>
                  <a:cubicBezTo>
                    <a:pt x="1891189" y="7144"/>
                    <a:pt x="1915954" y="32861"/>
                    <a:pt x="1915954" y="65246"/>
                  </a:cubicBezTo>
                  <a:cubicBezTo>
                    <a:pt x="1915954" y="181451"/>
                    <a:pt x="2011204" y="275749"/>
                    <a:pt x="2127409" y="275749"/>
                  </a:cubicBezTo>
                  <a:cubicBezTo>
                    <a:pt x="2243614" y="275749"/>
                    <a:pt x="2338864" y="181451"/>
                    <a:pt x="2338864" y="65246"/>
                  </a:cubicBezTo>
                  <a:cubicBezTo>
                    <a:pt x="2338864" y="33814"/>
                    <a:pt x="2363629" y="7144"/>
                    <a:pt x="2395061" y="7144"/>
                  </a:cubicBezTo>
                  <a:lnTo>
                    <a:pt x="4231482" y="216694"/>
                  </a:lnTo>
                  <a:cubicBezTo>
                    <a:pt x="4251484" y="216694"/>
                    <a:pt x="4266724" y="232886"/>
                    <a:pt x="4266724" y="251936"/>
                  </a:cubicBezTo>
                  <a:lnTo>
                    <a:pt x="4266724" y="294799"/>
                  </a:lnTo>
                  <a:cubicBezTo>
                    <a:pt x="4266724" y="314801"/>
                    <a:pt x="4250532" y="330041"/>
                    <a:pt x="4231482" y="330041"/>
                  </a:cubicBezTo>
                  <a:lnTo>
                    <a:pt x="2448401" y="120491"/>
                  </a:lnTo>
                  <a:cubicBezTo>
                    <a:pt x="2420779" y="272891"/>
                    <a:pt x="2287429" y="389096"/>
                    <a:pt x="2127409" y="389096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13" name="Freeform: Shape 148">
              <a:extLst>
                <a:ext uri="{FF2B5EF4-FFF2-40B4-BE49-F238E27FC236}">
                  <a16:creationId xmlns:a16="http://schemas.microsoft.com/office/drawing/2014/main" id="{03F30E0D-CCCF-4354-948A-95722B4BAD44}"/>
                </a:ext>
              </a:extLst>
            </p:cNvPr>
            <p:cNvSpPr/>
            <p:nvPr/>
          </p:nvSpPr>
          <p:spPr>
            <a:xfrm>
              <a:off x="6068849" y="2857621"/>
              <a:ext cx="1809750" cy="857250"/>
            </a:xfrm>
            <a:custGeom>
              <a:avLst/>
              <a:gdLst>
                <a:gd name="connsiteX0" fmla="*/ 1806416 w 1809750"/>
                <a:gd name="connsiteY0" fmla="*/ 463748 h 857250"/>
                <a:gd name="connsiteX1" fmla="*/ 423386 w 1809750"/>
                <a:gd name="connsiteY1" fmla="*/ 638056 h 857250"/>
                <a:gd name="connsiteX2" fmla="*/ 437674 w 1809750"/>
                <a:gd name="connsiteY2" fmla="*/ 632341 h 857250"/>
                <a:gd name="connsiteX3" fmla="*/ 1751171 w 1809750"/>
                <a:gd name="connsiteY3" fmla="*/ 395168 h 857250"/>
                <a:gd name="connsiteX4" fmla="*/ 1769269 w 1809750"/>
                <a:gd name="connsiteY4" fmla="*/ 375166 h 857250"/>
                <a:gd name="connsiteX5" fmla="*/ 1749266 w 1809750"/>
                <a:gd name="connsiteY5" fmla="*/ 357068 h 857250"/>
                <a:gd name="connsiteX6" fmla="*/ 421481 w 1809750"/>
                <a:gd name="connsiteY6" fmla="*/ 598051 h 857250"/>
                <a:gd name="connsiteX7" fmla="*/ 343376 w 1809750"/>
                <a:gd name="connsiteY7" fmla="*/ 631388 h 857250"/>
                <a:gd name="connsiteX8" fmla="*/ 1721644 w 1809750"/>
                <a:gd name="connsiteY8" fmla="*/ 305633 h 857250"/>
                <a:gd name="connsiteX9" fmla="*/ 1726406 w 1809750"/>
                <a:gd name="connsiteY9" fmla="*/ 300871 h 857250"/>
                <a:gd name="connsiteX10" fmla="*/ 1721644 w 1809750"/>
                <a:gd name="connsiteY10" fmla="*/ 296108 h 857250"/>
                <a:gd name="connsiteX11" fmla="*/ 381476 w 1809750"/>
                <a:gd name="connsiteY11" fmla="*/ 603766 h 857250"/>
                <a:gd name="connsiteX12" fmla="*/ 454819 w 1809750"/>
                <a:gd name="connsiteY12" fmla="*/ 566618 h 857250"/>
                <a:gd name="connsiteX13" fmla="*/ 1654016 w 1809750"/>
                <a:gd name="connsiteY13" fmla="*/ 252293 h 857250"/>
                <a:gd name="connsiteX14" fmla="*/ 1671161 w 1809750"/>
                <a:gd name="connsiteY14" fmla="*/ 232291 h 857250"/>
                <a:gd name="connsiteX15" fmla="*/ 1650206 w 1809750"/>
                <a:gd name="connsiteY15" fmla="*/ 214193 h 857250"/>
                <a:gd name="connsiteX16" fmla="*/ 435769 w 1809750"/>
                <a:gd name="connsiteY16" fmla="*/ 532328 h 857250"/>
                <a:gd name="connsiteX17" fmla="*/ 104299 w 1809750"/>
                <a:gd name="connsiteY17" fmla="*/ 725686 h 857250"/>
                <a:gd name="connsiteX18" fmla="*/ 1428274 w 1809750"/>
                <a:gd name="connsiteY18" fmla="*/ 17026 h 857250"/>
                <a:gd name="connsiteX19" fmla="*/ 1431131 w 1809750"/>
                <a:gd name="connsiteY19" fmla="*/ 10358 h 857250"/>
                <a:gd name="connsiteX20" fmla="*/ 1424464 w 1809750"/>
                <a:gd name="connsiteY20" fmla="*/ 7501 h 857250"/>
                <a:gd name="connsiteX21" fmla="*/ 57626 w 1809750"/>
                <a:gd name="connsiteY21" fmla="*/ 759023 h 857250"/>
                <a:gd name="connsiteX22" fmla="*/ 9049 w 1809750"/>
                <a:gd name="connsiteY22" fmla="*/ 799028 h 857250"/>
                <a:gd name="connsiteX23" fmla="*/ 21431 w 1809750"/>
                <a:gd name="connsiteY23" fmla="*/ 812363 h 857250"/>
                <a:gd name="connsiteX24" fmla="*/ 7144 w 1809750"/>
                <a:gd name="connsiteY24" fmla="*/ 823793 h 857250"/>
                <a:gd name="connsiteX25" fmla="*/ 31909 w 1809750"/>
                <a:gd name="connsiteY25" fmla="*/ 852368 h 857250"/>
                <a:gd name="connsiteX26" fmla="*/ 327184 w 1809750"/>
                <a:gd name="connsiteY26" fmla="*/ 679013 h 857250"/>
                <a:gd name="connsiteX27" fmla="*/ 330994 w 1809750"/>
                <a:gd name="connsiteY27" fmla="*/ 681871 h 857250"/>
                <a:gd name="connsiteX28" fmla="*/ 332899 w 1809750"/>
                <a:gd name="connsiteY28" fmla="*/ 681871 h 857250"/>
                <a:gd name="connsiteX29" fmla="*/ 1805464 w 1809750"/>
                <a:gd name="connsiteY29" fmla="*/ 472321 h 857250"/>
                <a:gd name="connsiteX30" fmla="*/ 1810226 w 1809750"/>
                <a:gd name="connsiteY30" fmla="*/ 467558 h 857250"/>
                <a:gd name="connsiteX31" fmla="*/ 1806416 w 1809750"/>
                <a:gd name="connsiteY31" fmla="*/ 463748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50" h="857250">
                  <a:moveTo>
                    <a:pt x="1806416" y="463748"/>
                  </a:moveTo>
                  <a:cubicBezTo>
                    <a:pt x="1798796" y="463748"/>
                    <a:pt x="1060609" y="411361"/>
                    <a:pt x="423386" y="638056"/>
                  </a:cubicBezTo>
                  <a:cubicBezTo>
                    <a:pt x="428149" y="636151"/>
                    <a:pt x="432911" y="634246"/>
                    <a:pt x="437674" y="632341"/>
                  </a:cubicBezTo>
                  <a:cubicBezTo>
                    <a:pt x="691039" y="529471"/>
                    <a:pt x="1122521" y="420886"/>
                    <a:pt x="1751171" y="395168"/>
                  </a:cubicBezTo>
                  <a:cubicBezTo>
                    <a:pt x="1761649" y="395168"/>
                    <a:pt x="1770221" y="385643"/>
                    <a:pt x="1769269" y="375166"/>
                  </a:cubicBezTo>
                  <a:cubicBezTo>
                    <a:pt x="1769269" y="364688"/>
                    <a:pt x="1759744" y="356116"/>
                    <a:pt x="1749266" y="357068"/>
                  </a:cubicBezTo>
                  <a:cubicBezTo>
                    <a:pt x="1114901" y="383738"/>
                    <a:pt x="676751" y="494228"/>
                    <a:pt x="421481" y="598051"/>
                  </a:cubicBezTo>
                  <a:cubicBezTo>
                    <a:pt x="393859" y="609481"/>
                    <a:pt x="368141" y="619958"/>
                    <a:pt x="343376" y="631388"/>
                  </a:cubicBezTo>
                  <a:cubicBezTo>
                    <a:pt x="999649" y="316111"/>
                    <a:pt x="1713071" y="305633"/>
                    <a:pt x="1721644" y="305633"/>
                  </a:cubicBezTo>
                  <a:cubicBezTo>
                    <a:pt x="1724501" y="305633"/>
                    <a:pt x="1726406" y="303728"/>
                    <a:pt x="1726406" y="300871"/>
                  </a:cubicBezTo>
                  <a:cubicBezTo>
                    <a:pt x="1726406" y="298013"/>
                    <a:pt x="1724501" y="296108"/>
                    <a:pt x="1721644" y="296108"/>
                  </a:cubicBezTo>
                  <a:cubicBezTo>
                    <a:pt x="1713071" y="296108"/>
                    <a:pt x="1027271" y="306586"/>
                    <a:pt x="381476" y="603766"/>
                  </a:cubicBezTo>
                  <a:cubicBezTo>
                    <a:pt x="404336" y="591383"/>
                    <a:pt x="429101" y="579001"/>
                    <a:pt x="454819" y="566618"/>
                  </a:cubicBezTo>
                  <a:cubicBezTo>
                    <a:pt x="708184" y="443746"/>
                    <a:pt x="1073944" y="298013"/>
                    <a:pt x="1654016" y="252293"/>
                  </a:cubicBezTo>
                  <a:cubicBezTo>
                    <a:pt x="1664494" y="251341"/>
                    <a:pt x="1672114" y="242768"/>
                    <a:pt x="1671161" y="232291"/>
                  </a:cubicBezTo>
                  <a:cubicBezTo>
                    <a:pt x="1670209" y="221813"/>
                    <a:pt x="1660684" y="214193"/>
                    <a:pt x="1650206" y="214193"/>
                  </a:cubicBezTo>
                  <a:cubicBezTo>
                    <a:pt x="1062514" y="259913"/>
                    <a:pt x="691991" y="407551"/>
                    <a:pt x="435769" y="532328"/>
                  </a:cubicBezTo>
                  <a:cubicBezTo>
                    <a:pt x="284321" y="605671"/>
                    <a:pt x="174784" y="676156"/>
                    <a:pt x="104299" y="725686"/>
                  </a:cubicBezTo>
                  <a:cubicBezTo>
                    <a:pt x="620554" y="206573"/>
                    <a:pt x="1420654" y="19883"/>
                    <a:pt x="1428274" y="17026"/>
                  </a:cubicBezTo>
                  <a:cubicBezTo>
                    <a:pt x="1431131" y="16073"/>
                    <a:pt x="1432084" y="13216"/>
                    <a:pt x="1431131" y="10358"/>
                  </a:cubicBezTo>
                  <a:cubicBezTo>
                    <a:pt x="1430179" y="7501"/>
                    <a:pt x="1427321" y="6548"/>
                    <a:pt x="1424464" y="7501"/>
                  </a:cubicBezTo>
                  <a:cubicBezTo>
                    <a:pt x="1415891" y="11311"/>
                    <a:pt x="573881" y="207526"/>
                    <a:pt x="57626" y="759023"/>
                  </a:cubicBezTo>
                  <a:cubicBezTo>
                    <a:pt x="27146" y="782836"/>
                    <a:pt x="10954" y="797123"/>
                    <a:pt x="9049" y="799028"/>
                  </a:cubicBezTo>
                  <a:lnTo>
                    <a:pt x="21431" y="812363"/>
                  </a:lnTo>
                  <a:cubicBezTo>
                    <a:pt x="12859" y="819031"/>
                    <a:pt x="8096" y="822841"/>
                    <a:pt x="7144" y="823793"/>
                  </a:cubicBezTo>
                  <a:lnTo>
                    <a:pt x="31909" y="852368"/>
                  </a:lnTo>
                  <a:cubicBezTo>
                    <a:pt x="32861" y="851416"/>
                    <a:pt x="126206" y="772358"/>
                    <a:pt x="327184" y="679013"/>
                  </a:cubicBezTo>
                  <a:cubicBezTo>
                    <a:pt x="328136" y="680918"/>
                    <a:pt x="329089" y="681871"/>
                    <a:pt x="330994" y="681871"/>
                  </a:cubicBezTo>
                  <a:cubicBezTo>
                    <a:pt x="331946" y="681871"/>
                    <a:pt x="332899" y="681871"/>
                    <a:pt x="332899" y="681871"/>
                  </a:cubicBezTo>
                  <a:cubicBezTo>
                    <a:pt x="986314" y="414218"/>
                    <a:pt x="1797844" y="472321"/>
                    <a:pt x="1805464" y="472321"/>
                  </a:cubicBezTo>
                  <a:cubicBezTo>
                    <a:pt x="1808321" y="472321"/>
                    <a:pt x="1810226" y="470416"/>
                    <a:pt x="1810226" y="467558"/>
                  </a:cubicBezTo>
                  <a:cubicBezTo>
                    <a:pt x="1811179" y="465653"/>
                    <a:pt x="1808321" y="463748"/>
                    <a:pt x="1806416" y="463748"/>
                  </a:cubicBezTo>
                  <a:close/>
                </a:path>
              </a:pathLst>
            </a:custGeom>
            <a:solidFill>
              <a:srgbClr val="F9F8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 dirty="0"/>
            </a:p>
          </p:txBody>
        </p:sp>
        <p:sp>
          <p:nvSpPr>
            <p:cNvPr id="114" name="Freeform: Shape 149">
              <a:extLst>
                <a:ext uri="{FF2B5EF4-FFF2-40B4-BE49-F238E27FC236}">
                  <a16:creationId xmlns:a16="http://schemas.microsoft.com/office/drawing/2014/main" id="{723BB42B-128F-40A8-8127-BCDF8C4D63E5}"/>
                </a:ext>
              </a:extLst>
            </p:cNvPr>
            <p:cNvSpPr/>
            <p:nvPr/>
          </p:nvSpPr>
          <p:spPr>
            <a:xfrm>
              <a:off x="4297199" y="2767117"/>
              <a:ext cx="1809750" cy="942975"/>
            </a:xfrm>
            <a:custGeom>
              <a:avLst/>
              <a:gdLst>
                <a:gd name="connsiteX0" fmla="*/ 1811179 w 1809750"/>
                <a:gd name="connsiteY0" fmla="*/ 915250 h 942975"/>
                <a:gd name="connsiteX1" fmla="*/ 1796891 w 1809750"/>
                <a:gd name="connsiteY1" fmla="*/ 903820 h 942975"/>
                <a:gd name="connsiteX2" fmla="*/ 1809274 w 1809750"/>
                <a:gd name="connsiteY2" fmla="*/ 890485 h 942975"/>
                <a:gd name="connsiteX3" fmla="*/ 1779746 w 1809750"/>
                <a:gd name="connsiteY3" fmla="*/ 865720 h 942975"/>
                <a:gd name="connsiteX4" fmla="*/ 451009 w 1809750"/>
                <a:gd name="connsiteY4" fmla="*/ 7517 h 942975"/>
                <a:gd name="connsiteX5" fmla="*/ 444341 w 1809750"/>
                <a:gd name="connsiteY5" fmla="*/ 9422 h 942975"/>
                <a:gd name="connsiteX6" fmla="*/ 446246 w 1809750"/>
                <a:gd name="connsiteY6" fmla="*/ 16090 h 942975"/>
                <a:gd name="connsiteX7" fmla="*/ 1745456 w 1809750"/>
                <a:gd name="connsiteY7" fmla="*/ 839050 h 942975"/>
                <a:gd name="connsiteX8" fmla="*/ 1381601 w 1809750"/>
                <a:gd name="connsiteY8" fmla="*/ 621880 h 942975"/>
                <a:gd name="connsiteX9" fmla="*/ 168116 w 1809750"/>
                <a:gd name="connsiteY9" fmla="*/ 304697 h 942975"/>
                <a:gd name="connsiteX10" fmla="*/ 147161 w 1809750"/>
                <a:gd name="connsiteY10" fmla="*/ 322795 h 942975"/>
                <a:gd name="connsiteX11" fmla="*/ 164306 w 1809750"/>
                <a:gd name="connsiteY11" fmla="*/ 342797 h 942975"/>
                <a:gd name="connsiteX12" fmla="*/ 1363504 w 1809750"/>
                <a:gd name="connsiteY12" fmla="*/ 657122 h 942975"/>
                <a:gd name="connsiteX13" fmla="*/ 1436846 w 1809750"/>
                <a:gd name="connsiteY13" fmla="*/ 694270 h 942975"/>
                <a:gd name="connsiteX14" fmla="*/ 97631 w 1809750"/>
                <a:gd name="connsiteY14" fmla="*/ 385660 h 942975"/>
                <a:gd name="connsiteX15" fmla="*/ 92869 w 1809750"/>
                <a:gd name="connsiteY15" fmla="*/ 390422 h 942975"/>
                <a:gd name="connsiteX16" fmla="*/ 97631 w 1809750"/>
                <a:gd name="connsiteY16" fmla="*/ 395185 h 942975"/>
                <a:gd name="connsiteX17" fmla="*/ 1475899 w 1809750"/>
                <a:gd name="connsiteY17" fmla="*/ 720940 h 942975"/>
                <a:gd name="connsiteX18" fmla="*/ 1397794 w 1809750"/>
                <a:gd name="connsiteY18" fmla="*/ 687602 h 942975"/>
                <a:gd name="connsiteX19" fmla="*/ 70009 w 1809750"/>
                <a:gd name="connsiteY19" fmla="*/ 446620 h 942975"/>
                <a:gd name="connsiteX20" fmla="*/ 50006 w 1809750"/>
                <a:gd name="connsiteY20" fmla="*/ 464717 h 942975"/>
                <a:gd name="connsiteX21" fmla="*/ 68104 w 1809750"/>
                <a:gd name="connsiteY21" fmla="*/ 484720 h 942975"/>
                <a:gd name="connsiteX22" fmla="*/ 1381601 w 1809750"/>
                <a:gd name="connsiteY22" fmla="*/ 721892 h 942975"/>
                <a:gd name="connsiteX23" fmla="*/ 1395889 w 1809750"/>
                <a:gd name="connsiteY23" fmla="*/ 727607 h 942975"/>
                <a:gd name="connsiteX24" fmla="*/ 11906 w 1809750"/>
                <a:gd name="connsiteY24" fmla="*/ 554252 h 942975"/>
                <a:gd name="connsiteX25" fmla="*/ 7144 w 1809750"/>
                <a:gd name="connsiteY25" fmla="*/ 559015 h 942975"/>
                <a:gd name="connsiteX26" fmla="*/ 11906 w 1809750"/>
                <a:gd name="connsiteY26" fmla="*/ 563777 h 942975"/>
                <a:gd name="connsiteX27" fmla="*/ 1484471 w 1809750"/>
                <a:gd name="connsiteY27" fmla="*/ 773327 h 942975"/>
                <a:gd name="connsiteX28" fmla="*/ 1486376 w 1809750"/>
                <a:gd name="connsiteY28" fmla="*/ 773327 h 942975"/>
                <a:gd name="connsiteX29" fmla="*/ 1490186 w 1809750"/>
                <a:gd name="connsiteY29" fmla="*/ 770470 h 942975"/>
                <a:gd name="connsiteX30" fmla="*/ 1785461 w 1809750"/>
                <a:gd name="connsiteY30" fmla="*/ 943825 h 942975"/>
                <a:gd name="connsiteX31" fmla="*/ 1811179 w 1809750"/>
                <a:gd name="connsiteY31" fmla="*/ 915250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50" h="942975">
                  <a:moveTo>
                    <a:pt x="1811179" y="915250"/>
                  </a:moveTo>
                  <a:cubicBezTo>
                    <a:pt x="1810226" y="914297"/>
                    <a:pt x="1805464" y="910487"/>
                    <a:pt x="1796891" y="903820"/>
                  </a:cubicBezTo>
                  <a:lnTo>
                    <a:pt x="1809274" y="890485"/>
                  </a:lnTo>
                  <a:cubicBezTo>
                    <a:pt x="1807369" y="889532"/>
                    <a:pt x="1797844" y="880007"/>
                    <a:pt x="1779746" y="865720"/>
                  </a:cubicBezTo>
                  <a:cubicBezTo>
                    <a:pt x="1303496" y="268502"/>
                    <a:pt x="459581" y="12280"/>
                    <a:pt x="451009" y="7517"/>
                  </a:cubicBezTo>
                  <a:cubicBezTo>
                    <a:pt x="448151" y="6565"/>
                    <a:pt x="446246" y="7517"/>
                    <a:pt x="444341" y="9422"/>
                  </a:cubicBezTo>
                  <a:cubicBezTo>
                    <a:pt x="443389" y="11327"/>
                    <a:pt x="444341" y="14185"/>
                    <a:pt x="446246" y="16090"/>
                  </a:cubicBezTo>
                  <a:cubicBezTo>
                    <a:pt x="453866" y="19900"/>
                    <a:pt x="1267301" y="266597"/>
                    <a:pt x="1745456" y="839050"/>
                  </a:cubicBezTo>
                  <a:cubicBezTo>
                    <a:pt x="1678781" y="789520"/>
                    <a:pt x="1558766" y="707605"/>
                    <a:pt x="1381601" y="621880"/>
                  </a:cubicBezTo>
                  <a:cubicBezTo>
                    <a:pt x="1126331" y="498055"/>
                    <a:pt x="754856" y="350417"/>
                    <a:pt x="168116" y="304697"/>
                  </a:cubicBezTo>
                  <a:cubicBezTo>
                    <a:pt x="157639" y="303745"/>
                    <a:pt x="148114" y="311365"/>
                    <a:pt x="147161" y="322795"/>
                  </a:cubicBezTo>
                  <a:cubicBezTo>
                    <a:pt x="146209" y="333272"/>
                    <a:pt x="153829" y="341845"/>
                    <a:pt x="164306" y="342797"/>
                  </a:cubicBezTo>
                  <a:cubicBezTo>
                    <a:pt x="744379" y="388517"/>
                    <a:pt x="1110139" y="534250"/>
                    <a:pt x="1363504" y="657122"/>
                  </a:cubicBezTo>
                  <a:cubicBezTo>
                    <a:pt x="1389221" y="669505"/>
                    <a:pt x="1413986" y="681887"/>
                    <a:pt x="1436846" y="694270"/>
                  </a:cubicBezTo>
                  <a:cubicBezTo>
                    <a:pt x="791051" y="396137"/>
                    <a:pt x="105251" y="385660"/>
                    <a:pt x="97631" y="385660"/>
                  </a:cubicBezTo>
                  <a:cubicBezTo>
                    <a:pt x="94774" y="385660"/>
                    <a:pt x="92869" y="387565"/>
                    <a:pt x="92869" y="390422"/>
                  </a:cubicBezTo>
                  <a:cubicBezTo>
                    <a:pt x="92869" y="393280"/>
                    <a:pt x="94774" y="395185"/>
                    <a:pt x="97631" y="395185"/>
                  </a:cubicBezTo>
                  <a:cubicBezTo>
                    <a:pt x="106204" y="395185"/>
                    <a:pt x="819626" y="405662"/>
                    <a:pt x="1475899" y="720940"/>
                  </a:cubicBezTo>
                  <a:cubicBezTo>
                    <a:pt x="1451134" y="710462"/>
                    <a:pt x="1425416" y="699032"/>
                    <a:pt x="1397794" y="687602"/>
                  </a:cubicBezTo>
                  <a:cubicBezTo>
                    <a:pt x="1141571" y="582827"/>
                    <a:pt x="704374" y="473290"/>
                    <a:pt x="70009" y="446620"/>
                  </a:cubicBezTo>
                  <a:cubicBezTo>
                    <a:pt x="59531" y="446620"/>
                    <a:pt x="50959" y="454240"/>
                    <a:pt x="50006" y="464717"/>
                  </a:cubicBezTo>
                  <a:cubicBezTo>
                    <a:pt x="50006" y="475195"/>
                    <a:pt x="57626" y="483767"/>
                    <a:pt x="68104" y="484720"/>
                  </a:cubicBezTo>
                  <a:cubicBezTo>
                    <a:pt x="695801" y="511390"/>
                    <a:pt x="1128236" y="619975"/>
                    <a:pt x="1381601" y="721892"/>
                  </a:cubicBezTo>
                  <a:cubicBezTo>
                    <a:pt x="1386364" y="723797"/>
                    <a:pt x="1391126" y="725702"/>
                    <a:pt x="1395889" y="727607"/>
                  </a:cubicBezTo>
                  <a:cubicBezTo>
                    <a:pt x="758666" y="501865"/>
                    <a:pt x="19526" y="554252"/>
                    <a:pt x="11906" y="554252"/>
                  </a:cubicBezTo>
                  <a:cubicBezTo>
                    <a:pt x="9049" y="554252"/>
                    <a:pt x="7144" y="556157"/>
                    <a:pt x="7144" y="559015"/>
                  </a:cubicBezTo>
                  <a:cubicBezTo>
                    <a:pt x="7144" y="561872"/>
                    <a:pt x="9049" y="563777"/>
                    <a:pt x="11906" y="563777"/>
                  </a:cubicBezTo>
                  <a:cubicBezTo>
                    <a:pt x="20479" y="563777"/>
                    <a:pt x="831056" y="505675"/>
                    <a:pt x="1484471" y="773327"/>
                  </a:cubicBezTo>
                  <a:cubicBezTo>
                    <a:pt x="1485424" y="773327"/>
                    <a:pt x="1486376" y="773327"/>
                    <a:pt x="1486376" y="773327"/>
                  </a:cubicBezTo>
                  <a:cubicBezTo>
                    <a:pt x="1488281" y="773327"/>
                    <a:pt x="1489234" y="772375"/>
                    <a:pt x="1490186" y="770470"/>
                  </a:cubicBezTo>
                  <a:cubicBezTo>
                    <a:pt x="1690211" y="863815"/>
                    <a:pt x="1783556" y="942872"/>
                    <a:pt x="1785461" y="943825"/>
                  </a:cubicBezTo>
                  <a:lnTo>
                    <a:pt x="1811179" y="915250"/>
                  </a:lnTo>
                  <a:close/>
                </a:path>
              </a:pathLst>
            </a:custGeom>
            <a:solidFill>
              <a:srgbClr val="F9F8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 dirty="0"/>
            </a:p>
          </p:txBody>
        </p:sp>
      </p:grpSp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9EFDB335-C6F3-4B48-B325-59A02F47F5DF}"/>
              </a:ext>
            </a:extLst>
          </p:cNvPr>
          <p:cNvSpPr/>
          <p:nvPr/>
        </p:nvSpPr>
        <p:spPr>
          <a:xfrm>
            <a:off x="241738" y="4497315"/>
            <a:ext cx="8641798" cy="632697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5" name="กล่องข้อความ 114">
            <a:extLst>
              <a:ext uri="{FF2B5EF4-FFF2-40B4-BE49-F238E27FC236}">
                <a16:creationId xmlns:a16="http://schemas.microsoft.com/office/drawing/2014/main" id="{99AD1816-6565-4FF3-992B-5E2FCBEF96C6}"/>
              </a:ext>
            </a:extLst>
          </p:cNvPr>
          <p:cNvSpPr txBox="1"/>
          <p:nvPr/>
        </p:nvSpPr>
        <p:spPr>
          <a:xfrm>
            <a:off x="1286" y="4591785"/>
            <a:ext cx="91637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สื่อการสอนประกอบในรายวิชาวิทยาศาสตร์และเทคโนโลยี ชั้นมัธยมศึกษาปีที่ 3  </a:t>
            </a:r>
          </a:p>
        </p:txBody>
      </p:sp>
      <p:sp>
        <p:nvSpPr>
          <p:cNvPr id="116" name="สี่เหลี่ยมผืนผ้า: มุมมน 115">
            <a:extLst>
              <a:ext uri="{FF2B5EF4-FFF2-40B4-BE49-F238E27FC236}">
                <a16:creationId xmlns:a16="http://schemas.microsoft.com/office/drawing/2014/main" id="{A76DF8E6-76C0-432F-BCC0-3502A6D8040C}"/>
              </a:ext>
            </a:extLst>
          </p:cNvPr>
          <p:cNvSpPr/>
          <p:nvPr/>
        </p:nvSpPr>
        <p:spPr>
          <a:xfrm>
            <a:off x="449254" y="456982"/>
            <a:ext cx="5886285" cy="3123077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7" name="สี่เหลี่ยมผืนผ้า 116">
            <a:extLst>
              <a:ext uri="{FF2B5EF4-FFF2-40B4-BE49-F238E27FC236}">
                <a16:creationId xmlns:a16="http://schemas.microsoft.com/office/drawing/2014/main" id="{40706489-A2B6-4C20-88C0-DC4532686538}"/>
              </a:ext>
            </a:extLst>
          </p:cNvPr>
          <p:cNvSpPr/>
          <p:nvPr/>
        </p:nvSpPr>
        <p:spPr>
          <a:xfrm>
            <a:off x="-469762" y="471783"/>
            <a:ext cx="7692694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99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หน่วยการเรียนรู้</a:t>
            </a:r>
          </a:p>
        </p:txBody>
      </p:sp>
      <p:sp>
        <p:nvSpPr>
          <p:cNvPr id="118" name="สี่เหลี่ยมผืนผ้า 117">
            <a:extLst>
              <a:ext uri="{FF2B5EF4-FFF2-40B4-BE49-F238E27FC236}">
                <a16:creationId xmlns:a16="http://schemas.microsoft.com/office/drawing/2014/main" id="{B50872C6-42A6-4ED5-80F3-68E50D18F75E}"/>
              </a:ext>
            </a:extLst>
          </p:cNvPr>
          <p:cNvSpPr/>
          <p:nvPr/>
        </p:nvSpPr>
        <p:spPr>
          <a:xfrm>
            <a:off x="654422" y="1717099"/>
            <a:ext cx="55216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6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คลื่นและแสง</a:t>
            </a:r>
          </a:p>
        </p:txBody>
      </p:sp>
      <p:sp>
        <p:nvSpPr>
          <p:cNvPr id="119" name="สี่เหลี่ยมผืนผ้า 118">
            <a:extLst>
              <a:ext uri="{FF2B5EF4-FFF2-40B4-BE49-F238E27FC236}">
                <a16:creationId xmlns:a16="http://schemas.microsoft.com/office/drawing/2014/main" id="{F63C53CF-6F46-4633-8684-246ED5AA3859}"/>
              </a:ext>
            </a:extLst>
          </p:cNvPr>
          <p:cNvSpPr/>
          <p:nvPr/>
        </p:nvSpPr>
        <p:spPr>
          <a:xfrm>
            <a:off x="616370" y="2510951"/>
            <a:ext cx="552167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8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เรื่อง คลื่น</a:t>
            </a:r>
          </a:p>
        </p:txBody>
      </p:sp>
    </p:spTree>
    <p:extLst>
      <p:ext uri="{BB962C8B-B14F-4D97-AF65-F5344CB8AC3E}">
        <p14:creationId xmlns:p14="http://schemas.microsoft.com/office/powerpoint/2010/main" val="1121391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3288"/>
          <a:stretch/>
        </p:blipFill>
        <p:spPr>
          <a:xfrm rot="5400000">
            <a:off x="-1499461" y="1499453"/>
            <a:ext cx="5143502" cy="2144596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2144589" y="747576"/>
            <a:ext cx="69994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ko-KR" sz="48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คลื่นกล </a:t>
            </a:r>
            <a:r>
              <a:rPr lang="th-TH" sz="48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m</a:t>
            </a:r>
            <a:r>
              <a:rPr lang="th-TH" sz="48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echanical wave) </a:t>
            </a:r>
            <a:endParaRPr lang="en-US" altLang="ko-KR" sz="480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438400" y="1813344"/>
            <a:ext cx="67056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þ"/>
            </a:pPr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ปรากฏการณ์การส่งผ่านพลังงานกลจากบริเวณหนึ่งไปยัง</a:t>
            </a:r>
          </a:p>
          <a:p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บริเวณหนึ่ง โดยอนุภาคตัวกลางไม่ได้เคลื่อนที่ไปด้วย </a:t>
            </a:r>
          </a:p>
          <a:p>
            <a:pPr marL="457200" indent="-457200">
              <a:buFont typeface="Wingdings" panose="05000000000000000000" pitchFamily="2" charset="2"/>
              <a:buChar char="þ"/>
            </a:pPr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เริ่มจากการสั่นสะเทือนไปยังจุดต่าง ๆ โดยที่ตัวกลางนั้น               ไม่มีการเคลื่อนที่ไปกับคลื่น</a:t>
            </a:r>
          </a:p>
          <a:p>
            <a:pPr marL="457200" indent="-457200">
              <a:buFont typeface="Wingdings" panose="05000000000000000000" pitchFamily="2" charset="2"/>
              <a:buChar char="þ"/>
            </a:pPr>
            <a:r>
              <a:rPr lang="th-TH" sz="3000" b="1" u="sng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ตัวอย่างคลื่นกล</a:t>
            </a:r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ได้แก่ คลื่นในสปริง คลื่นในเส้นเชือก </a:t>
            </a:r>
          </a:p>
          <a:p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คลื่นน้ำ คลื่นเสียง คลื่นแผ่นดินไหว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957" y="747576"/>
            <a:ext cx="635491" cy="635491"/>
          </a:xfrm>
          <a:prstGeom prst="rect">
            <a:avLst/>
          </a:prstGeom>
        </p:spPr>
      </p:pic>
      <p:pic>
        <p:nvPicPr>
          <p:cNvPr id="6" name="Picture 2" descr="การไล่ระดับสีฟ้าคลื่นเสียงคลื่นเวกเตอร์, เวกเตอร์, เสียง, ลูกฟูก ...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7" b="31191"/>
          <a:stretch/>
        </p:blipFill>
        <p:spPr bwMode="auto">
          <a:xfrm>
            <a:off x="7516867" y="1282207"/>
            <a:ext cx="1427867" cy="59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47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0" y="238694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     </a:t>
            </a:r>
            <a:r>
              <a:rPr lang="th-TH" sz="4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ยกตัวอย่างการเกิดคลื่นเสียง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810775" y="1007745"/>
            <a:ext cx="1236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ผ่านตัวกลาง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3399605" y="1338133"/>
            <a:ext cx="20585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เส้นเชือก 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20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สถานะของแข็ง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sz="2000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481668" y="1887194"/>
            <a:ext cx="613862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เกิดการสั่นสะเทือนไปยังจุดต่าง ๆ โดยที่ตัวกลางนั้นไม่มีการเคลื่อนที่ไปกับคลื่น</a:t>
            </a: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1409107" y="2391288"/>
            <a:ext cx="663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ตัวรับ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1808120" y="2718873"/>
            <a:ext cx="18453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คลื่นเสียงกระทบกับใบหู</a:t>
            </a:r>
            <a:endParaRPr lang="th-TH" sz="2000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4" name="กลุ่ม 13"/>
          <p:cNvGrpSpPr/>
          <p:nvPr/>
        </p:nvGrpSpPr>
        <p:grpSpPr>
          <a:xfrm>
            <a:off x="-21021" y="278777"/>
            <a:ext cx="9144000" cy="4212221"/>
            <a:chOff x="737585" y="277197"/>
            <a:chExt cx="7598866" cy="3522923"/>
          </a:xfrm>
        </p:grpSpPr>
        <p:pic>
          <p:nvPicPr>
            <p:cNvPr id="2050" name="Picture 2" descr="เสียงและการได้ยิน – tianmim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417"/>
            <a:stretch/>
          </p:blipFill>
          <p:spPr bwMode="auto">
            <a:xfrm>
              <a:off x="737585" y="874699"/>
              <a:ext cx="1429203" cy="2925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เสียงและการได้ยิน – tianmim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97"/>
            <a:stretch/>
          </p:blipFill>
          <p:spPr bwMode="auto">
            <a:xfrm>
              <a:off x="6746939" y="277197"/>
              <a:ext cx="1589512" cy="2975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" name="ตัวเชื่อมต่อตรง 12"/>
            <p:cNvCxnSpPr/>
            <p:nvPr/>
          </p:nvCxnSpPr>
          <p:spPr>
            <a:xfrm>
              <a:off x="2166788" y="1482833"/>
              <a:ext cx="4639377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2" descr="การไล่ระดับสีฟ้าคลื่นเสียงคลื่นเวกเตอร์, เวกเตอร์, เสียง, ลูกฟูก ...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7" b="31191"/>
          <a:stretch/>
        </p:blipFill>
        <p:spPr bwMode="auto">
          <a:xfrm>
            <a:off x="954864" y="248959"/>
            <a:ext cx="1427867" cy="59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สี่เหลี่ยมผืนผ้า 16">
            <a:extLst>
              <a:ext uri="{FF2B5EF4-FFF2-40B4-BE49-F238E27FC236}">
                <a16:creationId xmlns:a16="http://schemas.microsoft.com/office/drawing/2014/main" id="{E5367845-24D9-4951-8C34-EF18F70377A2}"/>
              </a:ext>
            </a:extLst>
          </p:cNvPr>
          <p:cNvSpPr/>
          <p:nvPr/>
        </p:nvSpPr>
        <p:spPr>
          <a:xfrm>
            <a:off x="6413192" y="2718873"/>
            <a:ext cx="1208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แหล่งกำเนิด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สี่เหลี่ยมผืนผ้า 17">
            <a:extLst>
              <a:ext uri="{FF2B5EF4-FFF2-40B4-BE49-F238E27FC236}">
                <a16:creationId xmlns:a16="http://schemas.microsoft.com/office/drawing/2014/main" id="{43C98497-9E9A-4F70-B4F7-4597898288B1}"/>
              </a:ext>
            </a:extLst>
          </p:cNvPr>
          <p:cNvSpPr/>
          <p:nvPr/>
        </p:nvSpPr>
        <p:spPr>
          <a:xfrm>
            <a:off x="6415153" y="3041264"/>
            <a:ext cx="13244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การออกเสียงพูด</a:t>
            </a:r>
            <a:endParaRPr lang="th-TH" sz="2000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id="{09C28FC9-5F57-43FA-B296-E5E67D2A400A}"/>
              </a:ext>
            </a:extLst>
          </p:cNvPr>
          <p:cNvSpPr/>
          <p:nvPr/>
        </p:nvSpPr>
        <p:spPr>
          <a:xfrm>
            <a:off x="1124607" y="3943171"/>
            <a:ext cx="80929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เสียงเป็นคลื่นกล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ที่เกิดจากการสั่นสะเทือนของวัตถุ เมื่อวัตถุเกิดการสั่นสะเทือน จะทำให้เกิด</a:t>
            </a:r>
          </a:p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การอัดตัว และขยายตัวของคลื่นเสียง และถูกส่งผ่านตัวกลางที่เป็นสสารอยู่ใน</a:t>
            </a:r>
          </a:p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สถานะ ก๊าซ ของเหลว ของแข็ง (คลื่นเสียงจะไม่ผ่านสุญญากาศ) ไปยังหู ทำให้ได้ยินเสียงเกิดขึ้น</a:t>
            </a:r>
          </a:p>
        </p:txBody>
      </p:sp>
    </p:spTree>
    <p:extLst>
      <p:ext uri="{BB962C8B-B14F-4D97-AF65-F5344CB8AC3E}">
        <p14:creationId xmlns:p14="http://schemas.microsoft.com/office/powerpoint/2010/main" val="1860117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https://www.scimath.org/images/uploads/upload2/23_4_2557_9_29_29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517" y="1173214"/>
            <a:ext cx="3860483" cy="1136015"/>
          </a:xfrm>
          <a:prstGeom prst="rect">
            <a:avLst/>
          </a:prstGeom>
          <a:noFill/>
          <a:ln w="12700">
            <a:solidFill>
              <a:schemeClr val="accent4">
                <a:lumMod val="75000"/>
              </a:schemeClr>
            </a:solidFill>
            <a:prstDash val="dash"/>
          </a:ln>
        </p:spPr>
      </p:pic>
      <p:pic>
        <p:nvPicPr>
          <p:cNvPr id="3" name="รูปภาพ 2" descr="https://www.scimath.org/images/uploads/upload2/23_4_2557_9_30_22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35" y="1173214"/>
            <a:ext cx="3599815" cy="1136015"/>
          </a:xfrm>
          <a:prstGeom prst="rect">
            <a:avLst/>
          </a:prstGeom>
          <a:noFill/>
          <a:ln w="12700">
            <a:solidFill>
              <a:schemeClr val="accent4">
                <a:lumMod val="75000"/>
              </a:schemeClr>
            </a:solidFill>
            <a:prstDash val="dash"/>
          </a:ln>
        </p:spPr>
      </p:pic>
      <p:sp>
        <p:nvSpPr>
          <p:cNvPr id="6" name="สี่เหลี่ยมผืนผ้า 5"/>
          <p:cNvSpPr/>
          <p:nvPr/>
        </p:nvSpPr>
        <p:spPr>
          <a:xfrm>
            <a:off x="0" y="2743965"/>
            <a:ext cx="449907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ถ้าสะบัดสปริงในแนวตั้งฉากกับแนวการวางตัวของสปริง</a:t>
            </a:r>
          </a:p>
          <a:p>
            <a:pPr algn="ctr"/>
            <a:r>
              <a:rPr lang="th-TH" sz="24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อนุภาคของสปริงจะเคลื่อนที่ในแนวตั้งฉาก</a:t>
            </a:r>
          </a:p>
          <a:p>
            <a:pPr algn="ctr"/>
            <a:r>
              <a:rPr lang="th-TH" sz="24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กับทิศการเคลื่อนที่ของคลื่น </a:t>
            </a:r>
          </a:p>
          <a:p>
            <a:pPr algn="ctr"/>
            <a:r>
              <a:rPr lang="th-TH" sz="28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เรียกคลื่นประเภทนี้ว่า </a:t>
            </a:r>
          </a:p>
          <a:p>
            <a:pPr algn="ctr"/>
            <a:r>
              <a:rPr lang="th-TH" sz="2800" b="1" dirty="0">
                <a:solidFill>
                  <a:srgbClr val="C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คลื่นตามขวาง (</a:t>
            </a:r>
            <a:r>
              <a:rPr lang="en-US" sz="2800" b="1" dirty="0">
                <a:solidFill>
                  <a:srgbClr val="C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transverse wave)</a:t>
            </a:r>
            <a:r>
              <a:rPr lang="en-US" sz="2800" dirty="0">
                <a:solidFill>
                  <a:srgbClr val="C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th-TH" sz="2800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946384" y="2733057"/>
            <a:ext cx="552712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ถ้าสะบัดสปริงกลับไปมาในแนวเดียวกับแนวการวางตัวของสปริง</a:t>
            </a:r>
            <a:r>
              <a:rPr lang="th-TH" sz="20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</a:p>
          <a:p>
            <a:pPr algn="ctr"/>
            <a:r>
              <a:rPr lang="th-TH" sz="22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จะทำให้บางส่วนของสปริงอยู่ชิดกัน บางส่วนอยู่ห่างจากกัน </a:t>
            </a:r>
          </a:p>
          <a:p>
            <a:pPr algn="ctr"/>
            <a:r>
              <a:rPr lang="th-TH" sz="22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เห็นเป็นส่วนหดส่วนขยายสลับกันเคลื่อนที่จากมือไปยังปลาย</a:t>
            </a:r>
          </a:p>
          <a:p>
            <a:pPr algn="ctr"/>
            <a:r>
              <a:rPr lang="th-TH" sz="22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อีกตันหนึ่ง อนุภาคของสปริงจะเคลื่อนที่กลับไปกลับมาใน</a:t>
            </a:r>
          </a:p>
          <a:p>
            <a:pPr algn="ctr"/>
            <a:r>
              <a:rPr lang="th-TH" sz="22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แนวเดียวกับทิศทางการเคลื่อนที่ของคลื่น </a:t>
            </a:r>
          </a:p>
          <a:p>
            <a:pPr algn="ctr"/>
            <a:r>
              <a:rPr lang="th-TH" sz="24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เรียกคลื่นประเภทนี้ว่า </a:t>
            </a:r>
          </a:p>
          <a:p>
            <a:pPr algn="ctr"/>
            <a:r>
              <a:rPr lang="th-TH" sz="2400" b="1" dirty="0">
                <a:solidFill>
                  <a:srgbClr val="C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คลื่นตามยาว (</a:t>
            </a:r>
            <a:r>
              <a:rPr lang="en-US" sz="2400" b="1" dirty="0">
                <a:solidFill>
                  <a:srgbClr val="C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longitudinal wave)</a:t>
            </a:r>
            <a:endParaRPr lang="th-TH" sz="2400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9" name="Picture 2" descr="การไล่ระดับสีฟ้าคลื่นเสียงคลื่นเวกเตอร์, เวกเตอร์, เสียง, ลูกฟูก ...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7" b="31191"/>
          <a:stretch/>
        </p:blipFill>
        <p:spPr bwMode="auto">
          <a:xfrm>
            <a:off x="7932726" y="713618"/>
            <a:ext cx="1083808" cy="44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ลูกศรเชื่อมต่อแบบตรง 9"/>
          <p:cNvCxnSpPr/>
          <p:nvPr/>
        </p:nvCxnSpPr>
        <p:spPr>
          <a:xfrm>
            <a:off x="380999" y="1129713"/>
            <a:ext cx="1" cy="113601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สี่เหลี่ยมผืนผ้า 11"/>
          <p:cNvSpPr/>
          <p:nvPr/>
        </p:nvSpPr>
        <p:spPr>
          <a:xfrm>
            <a:off x="65980" y="2325915"/>
            <a:ext cx="1425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800" b="1" u="sng" dirty="0">
                <a:solidFill>
                  <a:srgbClr val="C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ทิศทางการสะบัดมือ</a:t>
            </a:r>
            <a:endParaRPr lang="th-TH" sz="2000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4763560" y="2329782"/>
            <a:ext cx="1425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800" b="1" u="sng" dirty="0">
                <a:solidFill>
                  <a:srgbClr val="C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ทิศทางการสะบัดมือ</a:t>
            </a:r>
            <a:endParaRPr lang="th-TH" sz="2000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17" name="ลูกศรเชื่อมต่อแบบตรง 16"/>
          <p:cNvCxnSpPr/>
          <p:nvPr/>
        </p:nvCxnSpPr>
        <p:spPr>
          <a:xfrm rot="5400000">
            <a:off x="5433163" y="1704947"/>
            <a:ext cx="1" cy="113601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ลูกศรเชื่อมต่อแบบตรง 17"/>
          <p:cNvCxnSpPr/>
          <p:nvPr/>
        </p:nvCxnSpPr>
        <p:spPr>
          <a:xfrm flipV="1">
            <a:off x="7215000" y="2260188"/>
            <a:ext cx="1548000" cy="95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สี่เหลี่ยมผืนผ้า 19"/>
          <p:cNvSpPr/>
          <p:nvPr/>
        </p:nvSpPr>
        <p:spPr>
          <a:xfrm>
            <a:off x="6961948" y="2318919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800" b="1" u="sng" dirty="0">
                <a:solidFill>
                  <a:srgbClr val="C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ทิศทางการเคลื่อนที่ของคลื่น</a:t>
            </a:r>
            <a:endParaRPr lang="th-TH" sz="2000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21" name="ลูกศรเชื่อมต่อแบบตรง 20"/>
          <p:cNvCxnSpPr/>
          <p:nvPr/>
        </p:nvCxnSpPr>
        <p:spPr>
          <a:xfrm flipV="1">
            <a:off x="2645859" y="2269342"/>
            <a:ext cx="1548000" cy="95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สี่เหลี่ยมผืนผ้า 21"/>
          <p:cNvSpPr/>
          <p:nvPr/>
        </p:nvSpPr>
        <p:spPr>
          <a:xfrm>
            <a:off x="2410044" y="2337542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800" b="1" u="sng" dirty="0">
                <a:solidFill>
                  <a:srgbClr val="C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ทิศทางการเคลื่อนที่ของคลื่น</a:t>
            </a:r>
            <a:endParaRPr lang="th-TH" sz="2000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3" name="วงเล็บปีกกาซ้าย 22"/>
          <p:cNvSpPr/>
          <p:nvPr/>
        </p:nvSpPr>
        <p:spPr>
          <a:xfrm rot="16200000">
            <a:off x="6032612" y="1460608"/>
            <a:ext cx="88680" cy="514352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7" name="วงเล็บปีกกาซ้าย 26"/>
          <p:cNvSpPr/>
          <p:nvPr/>
        </p:nvSpPr>
        <p:spPr>
          <a:xfrm rot="16200000">
            <a:off x="6665608" y="1465784"/>
            <a:ext cx="88680" cy="504000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" name="สี่เหลี่ยมผืนผ้า 27"/>
          <p:cNvSpPr/>
          <p:nvPr/>
        </p:nvSpPr>
        <p:spPr>
          <a:xfrm>
            <a:off x="5648517" y="1819437"/>
            <a:ext cx="816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800" b="1" dirty="0">
                <a:solidFill>
                  <a:srgbClr val="C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ส่วนขยาย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9" name="สี่เหลี่ยมผืนผ้า 28"/>
          <p:cNvSpPr/>
          <p:nvPr/>
        </p:nvSpPr>
        <p:spPr>
          <a:xfrm>
            <a:off x="6418740" y="1829127"/>
            <a:ext cx="647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800" b="1" dirty="0">
                <a:solidFill>
                  <a:srgbClr val="C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ส่วนอัด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75D8C1EE-F5E0-40A0-A40D-3A4BEECE7795}"/>
              </a:ext>
            </a:extLst>
          </p:cNvPr>
          <p:cNvSpPr/>
          <p:nvPr/>
        </p:nvSpPr>
        <p:spPr>
          <a:xfrm>
            <a:off x="0" y="285945"/>
            <a:ext cx="914400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altLang="ko-KR" sz="38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ทิศทาง</a:t>
            </a:r>
            <a:r>
              <a:rPr lang="th-TH" sz="38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การเคลื่อนที่ของตัวกลางกับทิศทางการเคลื่อนที่ของคลื่นกล </a:t>
            </a:r>
            <a:endParaRPr lang="en-US" altLang="ko-KR" sz="380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843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265623D9-E083-B6B5-AB0F-0BD83CDD5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9936" y="1223131"/>
            <a:ext cx="6904127" cy="2971498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81651542-BCF1-4DFB-EFB1-A119259C0A69}"/>
              </a:ext>
            </a:extLst>
          </p:cNvPr>
          <p:cNvSpPr txBox="1"/>
          <p:nvPr/>
        </p:nvSpPr>
        <p:spPr>
          <a:xfrm>
            <a:off x="2017485" y="439725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คลื่นตามขวาง 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transverse wave)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76310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67C4145-6A90-24BF-27AF-C9688964D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642" y="1336709"/>
            <a:ext cx="8556716" cy="2596662"/>
          </a:xfrm>
          <a:prstGeom prst="rect">
            <a:avLst/>
          </a:prstGeom>
        </p:spPr>
      </p:pic>
      <p:sp>
        <p:nvSpPr>
          <p:cNvPr id="4" name="ลูกศร: ซ้าย 3">
            <a:extLst>
              <a:ext uri="{FF2B5EF4-FFF2-40B4-BE49-F238E27FC236}">
                <a16:creationId xmlns:a16="http://schemas.microsoft.com/office/drawing/2014/main" id="{AC017429-C3DD-9C63-0253-33481F9453ED}"/>
              </a:ext>
            </a:extLst>
          </p:cNvPr>
          <p:cNvSpPr/>
          <p:nvPr/>
        </p:nvSpPr>
        <p:spPr>
          <a:xfrm>
            <a:off x="4688115" y="2090056"/>
            <a:ext cx="1168400" cy="275771"/>
          </a:xfrm>
          <a:prstGeom prst="leftArrow">
            <a:avLst/>
          </a:prstGeom>
          <a:solidFill>
            <a:srgbClr val="E7F1F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ลูกศร: ขวา 4">
            <a:extLst>
              <a:ext uri="{FF2B5EF4-FFF2-40B4-BE49-F238E27FC236}">
                <a16:creationId xmlns:a16="http://schemas.microsoft.com/office/drawing/2014/main" id="{98FD7D9C-5E12-CFA1-A688-887162B0391C}"/>
              </a:ext>
            </a:extLst>
          </p:cNvPr>
          <p:cNvSpPr/>
          <p:nvPr/>
        </p:nvSpPr>
        <p:spPr>
          <a:xfrm>
            <a:off x="6103257" y="2090056"/>
            <a:ext cx="1168400" cy="275771"/>
          </a:xfrm>
          <a:prstGeom prst="rightArrow">
            <a:avLst/>
          </a:prstGeom>
          <a:solidFill>
            <a:srgbClr val="E7F1F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80E79811-A471-91A2-D098-BAC7946BEE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28662" y="1613345"/>
            <a:ext cx="2273417" cy="349268"/>
          </a:xfrm>
          <a:prstGeom prst="rect">
            <a:avLst/>
          </a:prstGeom>
        </p:spPr>
      </p:pic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0E87861B-3645-2A30-C07C-3151EED37E3B}"/>
              </a:ext>
            </a:extLst>
          </p:cNvPr>
          <p:cNvSpPr txBox="1"/>
          <p:nvPr/>
        </p:nvSpPr>
        <p:spPr>
          <a:xfrm>
            <a:off x="2220685" y="4246291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คลื่นตามยาว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longitudinal wave)</a:t>
            </a:r>
            <a:endParaRPr kumimoji="0" lang="th-TH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20099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6310707-1258-109A-453B-352A21F9C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352"/>
            <a:ext cx="9144000" cy="4096795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03D1BC4-FDE4-E93C-282B-17DFC5F2F0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924" t="7334"/>
          <a:stretch/>
        </p:blipFill>
        <p:spPr>
          <a:xfrm>
            <a:off x="3487028" y="4368799"/>
            <a:ext cx="2169943" cy="774701"/>
          </a:xfrm>
          <a:prstGeom prst="rect">
            <a:avLst/>
          </a:prstGeom>
          <a:solidFill>
            <a:srgbClr val="C7DDF0"/>
          </a:solidFill>
        </p:spPr>
      </p:pic>
    </p:spTree>
    <p:extLst>
      <p:ext uri="{BB962C8B-B14F-4D97-AF65-F5344CB8AC3E}">
        <p14:creationId xmlns:p14="http://schemas.microsoft.com/office/powerpoint/2010/main" val="92860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5616BD9A-437F-63B3-9AEB-6AE17508A8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008"/>
          <a:stretch/>
        </p:blipFill>
        <p:spPr>
          <a:xfrm>
            <a:off x="567540" y="239485"/>
            <a:ext cx="3757717" cy="20828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8AC492F1-C38C-C703-FDD2-193876A4D7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412"/>
          <a:stretch/>
        </p:blipFill>
        <p:spPr>
          <a:xfrm>
            <a:off x="4818744" y="239485"/>
            <a:ext cx="3757717" cy="2082800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4DC8AEC7-4703-3EE6-06ED-B9BC81938D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386"/>
          <a:stretch/>
        </p:blipFill>
        <p:spPr>
          <a:xfrm>
            <a:off x="567540" y="2821215"/>
            <a:ext cx="3757716" cy="208280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F13C33F7-302C-45E8-ABDA-1DE7B4B62AE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94" t="3476" b="1475"/>
          <a:stretch/>
        </p:blipFill>
        <p:spPr>
          <a:xfrm>
            <a:off x="4818743" y="2821215"/>
            <a:ext cx="3757717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EF32345-7794-D319-BBDF-28313EB865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754"/>
          <a:stretch/>
        </p:blipFill>
        <p:spPr>
          <a:xfrm>
            <a:off x="1078682" y="1110341"/>
            <a:ext cx="7189836" cy="307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71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53700" y="-1516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ko-KR" sz="48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ลักษณะทางกายภาพของคลื่น</a:t>
            </a:r>
            <a:endParaRPr lang="en-US" altLang="ko-KR" sz="480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714" y="21165"/>
            <a:ext cx="635491" cy="635491"/>
          </a:xfrm>
          <a:prstGeom prst="rect">
            <a:avLst/>
          </a:prstGeom>
        </p:spPr>
      </p:pic>
      <p:pic>
        <p:nvPicPr>
          <p:cNvPr id="1032" name="Picture 8" descr="1.3 ส่วนประกอบของคลื่น - Physics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" t="2465" r="982" b="24573"/>
          <a:stretch/>
        </p:blipFill>
        <p:spPr bwMode="auto">
          <a:xfrm>
            <a:off x="838200" y="783679"/>
            <a:ext cx="763905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085" y="768551"/>
            <a:ext cx="276225" cy="276225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255" y="2580470"/>
            <a:ext cx="276225" cy="276225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462" y="1331367"/>
            <a:ext cx="276225" cy="276225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445" y="2394604"/>
            <a:ext cx="276225" cy="276225"/>
          </a:xfrm>
          <a:prstGeom prst="rect">
            <a:avLst/>
          </a:prstGeom>
        </p:spPr>
      </p:pic>
      <p:sp>
        <p:nvSpPr>
          <p:cNvPr id="8" name="กล่องข้อความ 7"/>
          <p:cNvSpPr txBox="1"/>
          <p:nvPr/>
        </p:nvSpPr>
        <p:spPr>
          <a:xfrm>
            <a:off x="3430967" y="2804435"/>
            <a:ext cx="1761144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ความยาวคลื่น 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(wavelength)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4367209" y="990142"/>
            <a:ext cx="1290738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สันคลื่น </a:t>
            </a:r>
            <a:r>
              <a:rPr lang="en-US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(crest)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5657850" y="906663"/>
            <a:ext cx="723900" cy="424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7600949" y="1494184"/>
            <a:ext cx="790575" cy="424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838199" y="784543"/>
            <a:ext cx="1057275" cy="424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5516608" y="2493354"/>
            <a:ext cx="1571264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ท้องคลื่น</a:t>
            </a:r>
            <a:r>
              <a:rPr lang="en-US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(trough) 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2256752" y="2502752"/>
            <a:ext cx="887492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ท้องคลื่น</a:t>
            </a:r>
            <a:r>
              <a:rPr lang="en-US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(trough) 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7003848" y="1253649"/>
            <a:ext cx="1218603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th-TH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แอมพลิจูด</a:t>
            </a:r>
            <a:r>
              <a:rPr lang="th-TH" sz="2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2000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algn="ctr"/>
            <a:r>
              <a:rPr lang="en-US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(amplitude)</a:t>
            </a:r>
            <a:r>
              <a:rPr lang="th-TH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-24493" y="3501962"/>
            <a:ext cx="926526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สันคลื่น (crest) </a:t>
            </a:r>
            <a:r>
              <a:rPr lang="th-TH" sz="2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 ตำแหน่งที่อนุภาคของตัวกลางอยู่ที่จุดสูงสุด หรือตำแหน่งนูนสุดจากเส้นแกน</a:t>
            </a:r>
          </a:p>
          <a:p>
            <a:r>
              <a:rPr lang="th-TH" sz="2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ท้องคลื่น (trough) </a:t>
            </a:r>
            <a:r>
              <a:rPr lang="th-TH" sz="2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 ตำแหน่งที่อนุภาคของตัวกลางอยู่ที่จุดต่ำสุด หรือตำแหน่งเว้าสุดจากเส้นแกน</a:t>
            </a:r>
          </a:p>
          <a:p>
            <a:r>
              <a:rPr lang="th-TH" sz="2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แอมพลิจูด (amplitude) </a:t>
            </a:r>
            <a:r>
              <a:rPr lang="th-TH" sz="2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 ขนาดของการกระจัดสูงสุดของอนุภาคของตัวกลางที่คลื่นผ่านจากตำแหน่งสมดุลเดิม ใช้สัญลักษณ์ A มีหน่วยเป็น เมตร</a:t>
            </a:r>
          </a:p>
        </p:txBody>
      </p:sp>
    </p:spTree>
    <p:extLst>
      <p:ext uri="{BB962C8B-B14F-4D97-AF65-F5344CB8AC3E}">
        <p14:creationId xmlns:p14="http://schemas.microsoft.com/office/powerpoint/2010/main" val="403090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76931" y="119218"/>
            <a:ext cx="33860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altLang="ko-KR" sz="36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ลักษณะทางกายภาพ</a:t>
            </a:r>
          </a:p>
          <a:p>
            <a:r>
              <a:rPr lang="th-TH" altLang="ko-KR" sz="36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ของคลื่น</a:t>
            </a:r>
            <a:endParaRPr lang="en-US" altLang="ko-KR" sz="360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5" y="153994"/>
            <a:ext cx="635491" cy="635491"/>
          </a:xfrm>
          <a:prstGeom prst="rect">
            <a:avLst/>
          </a:prstGeom>
        </p:spPr>
      </p:pic>
      <p:pic>
        <p:nvPicPr>
          <p:cNvPr id="9218" name="Picture 2" descr="Wanderwelle-Animatio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739" y="2809145"/>
            <a:ext cx="5814211" cy="88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0" y="3749978"/>
            <a:ext cx="90357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 ความยาวคลื่น (wavelength)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ระยะทางที่คลื่นเคลื่อนที่เมื่อตัวกลางสั่นครบ 1 รอบ </a:t>
            </a:r>
          </a:p>
          <a:p>
            <a:pPr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แทนสัญลักษณ์ λ 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อ่าน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แลมบ์ดา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มีหน่วยเป็นเมตร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โดยความยาวคลื่นจะมีขนาดเท่ากับความยาว</a:t>
            </a:r>
          </a:p>
          <a:p>
            <a:pPr algn="ctr"/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ที่วัดจากสันคลื่นหนึ่งถึงอีกสันคลื่นที่อยู่ถัดไป หรือวัดจากท้องคลื่นหนึ่งถึงท้องคลื่นหนึ่งที่อยู่ถัดไป</a:t>
            </a:r>
          </a:p>
        </p:txBody>
      </p:sp>
      <p:pic>
        <p:nvPicPr>
          <p:cNvPr id="9222" name="Picture 6" descr="HiFi Loudspeaker Desig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2" b="8057"/>
          <a:stretch/>
        </p:blipFill>
        <p:spPr bwMode="auto">
          <a:xfrm>
            <a:off x="2010739" y="891947"/>
            <a:ext cx="5814211" cy="162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กล่องข้อความ 8"/>
          <p:cNvSpPr txBox="1"/>
          <p:nvPr/>
        </p:nvSpPr>
        <p:spPr>
          <a:xfrm>
            <a:off x="3846281" y="186219"/>
            <a:ext cx="2143125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ความยาวคลื่น 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(wavelength)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10" name="กล่องข้อความ 9"/>
          <p:cNvSpPr txBox="1"/>
          <p:nvPr/>
        </p:nvSpPr>
        <p:spPr>
          <a:xfrm>
            <a:off x="7298407" y="2862875"/>
            <a:ext cx="1845593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ระยะในแนวระดับ 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(m)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กล่องข้อความ 10"/>
          <p:cNvSpPr txBox="1"/>
          <p:nvPr/>
        </p:nvSpPr>
        <p:spPr>
          <a:xfrm>
            <a:off x="304798" y="3110560"/>
            <a:ext cx="170594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แนวปกติเมื่อไม่มีคลื่น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กล่องข้อความ 11"/>
          <p:cNvSpPr txBox="1"/>
          <p:nvPr/>
        </p:nvSpPr>
        <p:spPr>
          <a:xfrm>
            <a:off x="417808" y="2434141"/>
            <a:ext cx="159293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ระยะในแนวดิ่ง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(m)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91646A9E-E35C-4146-8D25-6736944B83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211" y="306131"/>
            <a:ext cx="276225" cy="27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7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18CD583-0F2E-4DDF-BE35-38D7A3C823E7}"/>
              </a:ext>
            </a:extLst>
          </p:cNvPr>
          <p:cNvSpPr txBox="1">
            <a:spLocks/>
          </p:cNvSpPr>
          <p:nvPr/>
        </p:nvSpPr>
        <p:spPr>
          <a:xfrm>
            <a:off x="307987" y="395542"/>
            <a:ext cx="8566484" cy="1779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ct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60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Timeline </a:t>
            </a:r>
            <a:r>
              <a:rPr lang="th-TH" altLang="ko-KR" sz="60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หน่วยการเรียนรู้ </a:t>
            </a:r>
          </a:p>
          <a:p>
            <a:r>
              <a:rPr lang="th-TH" altLang="ko-KR" sz="60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คลื่นและแสง</a:t>
            </a:r>
            <a:endParaRPr lang="en-US" altLang="ko-KR" sz="600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3B535D-2CA7-4B1D-93F4-212773E13523}"/>
              </a:ext>
            </a:extLst>
          </p:cNvPr>
          <p:cNvSpPr txBox="1">
            <a:spLocks/>
          </p:cNvSpPr>
          <p:nvPr/>
        </p:nvSpPr>
        <p:spPr>
          <a:xfrm>
            <a:off x="2157813" y="2236527"/>
            <a:ext cx="5899853" cy="6193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ct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h-TH" altLang="ko-KR" sz="4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บทที่ 1 คลื่น</a:t>
            </a:r>
            <a:endParaRPr lang="en-US" altLang="ko-KR" sz="44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E0CF983A-D271-4DB9-A30C-3661C738B906}"/>
              </a:ext>
            </a:extLst>
          </p:cNvPr>
          <p:cNvSpPr/>
          <p:nvPr/>
        </p:nvSpPr>
        <p:spPr>
          <a:xfrm>
            <a:off x="3315928" y="2948930"/>
            <a:ext cx="4804798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คลื่นกล</a:t>
            </a:r>
          </a:p>
          <a:p>
            <a:endParaRPr lang="th-TH" sz="11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4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คลื่นแม่เหล็กไฟฟ้า</a:t>
            </a: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C4F124AB-0EB0-4289-A706-F9A1F12F79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87" y="1285248"/>
            <a:ext cx="1488973" cy="1488973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ED2472A1-5C5D-4551-B216-59001FDFFF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377" y="2917400"/>
            <a:ext cx="635491" cy="635491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B85EC3F8-BA96-408D-99A5-A69FB03929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594" y="3725313"/>
            <a:ext cx="727055" cy="727055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10B706C1-EE1C-4A2B-A035-7E574AF7E7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67" y="3537559"/>
            <a:ext cx="1488973" cy="148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7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2F50E4D-4CA0-66DF-E4CD-F872311BF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85" y="868944"/>
            <a:ext cx="8106229" cy="328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199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C692131-2148-B3D1-CC58-3DB5414D3A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8068"/>
          <a:stretch/>
        </p:blipFill>
        <p:spPr>
          <a:xfrm>
            <a:off x="1320800" y="406479"/>
            <a:ext cx="6895888" cy="2040770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3AB26317-EF8C-ABCF-CE13-74A41129C8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48"/>
          <a:stretch/>
        </p:blipFill>
        <p:spPr>
          <a:xfrm>
            <a:off x="1320800" y="2899452"/>
            <a:ext cx="6895888" cy="204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96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9686CFF-2259-8F66-154E-1DAAB728C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8724"/>
            <a:ext cx="9144000" cy="4186052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52664B8A-045E-3B55-9630-2DC333F60A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3765" t="2487" r="4200"/>
          <a:stretch/>
        </p:blipFill>
        <p:spPr>
          <a:xfrm>
            <a:off x="6139544" y="4043124"/>
            <a:ext cx="1531257" cy="854551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B489668C-B4C0-F85E-38EC-5E21DAD2DD08}"/>
              </a:ext>
            </a:extLst>
          </p:cNvPr>
          <p:cNvSpPr txBox="1"/>
          <p:nvPr/>
        </p:nvSpPr>
        <p:spPr>
          <a:xfrm>
            <a:off x="3556000" y="4470400"/>
            <a:ext cx="2169886" cy="523220"/>
          </a:xfrm>
          <a:prstGeom prst="rect">
            <a:avLst/>
          </a:prstGeom>
          <a:solidFill>
            <a:srgbClr val="92D05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1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รอบ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= 1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ลูกคลื่น</a:t>
            </a:r>
          </a:p>
        </p:txBody>
      </p:sp>
    </p:spTree>
    <p:extLst>
      <p:ext uri="{BB962C8B-B14F-4D97-AF65-F5344CB8AC3E}">
        <p14:creationId xmlns:p14="http://schemas.microsoft.com/office/powerpoint/2010/main" val="278247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/>
          <a:srcRect l="30056" t="7354" r="21575" b="59263"/>
          <a:stretch/>
        </p:blipFill>
        <p:spPr>
          <a:xfrm>
            <a:off x="1309521" y="814064"/>
            <a:ext cx="3204065" cy="2141621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2"/>
          <a:srcRect l="29952" t="59515" r="20880" b="7566"/>
          <a:stretch/>
        </p:blipFill>
        <p:spPr>
          <a:xfrm>
            <a:off x="1309521" y="3001879"/>
            <a:ext cx="3204065" cy="2077521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4" name="กล่องข้อความ 3"/>
          <p:cNvSpPr txBox="1"/>
          <p:nvPr/>
        </p:nvSpPr>
        <p:spPr>
          <a:xfrm>
            <a:off x="2633322" y="1318242"/>
            <a:ext cx="962199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แอมพลิจูด</a:t>
            </a:r>
            <a:endParaRPr lang="th-TH" sz="2000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3291050" y="3259806"/>
            <a:ext cx="962199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แอมพลิจูด</a:t>
            </a:r>
            <a:endParaRPr lang="th-TH" sz="2000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0" y="-16931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ko-KR" sz="48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ลักษณะทางกายภาพของคลื่น</a:t>
            </a:r>
            <a:endParaRPr lang="en-US" altLang="ko-KR" sz="480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786" y="80821"/>
            <a:ext cx="635491" cy="635491"/>
          </a:xfrm>
          <a:prstGeom prst="rect">
            <a:avLst/>
          </a:prstGeom>
        </p:spPr>
      </p:pic>
      <p:sp>
        <p:nvSpPr>
          <p:cNvPr id="8" name="กล่องข้อความ 7"/>
          <p:cNvSpPr txBox="1"/>
          <p:nvPr/>
        </p:nvSpPr>
        <p:spPr>
          <a:xfrm>
            <a:off x="4456403" y="3876680"/>
            <a:ext cx="146906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ระยะในแนวระดับ 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(m)</a:t>
            </a:r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-24071" y="1643999"/>
            <a:ext cx="1333592" cy="3231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แนวปกติเมื่อไม่มีคลื่น</a:t>
            </a:r>
            <a:endParaRPr lang="th-TH" sz="15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กล่องข้อความ 9"/>
          <p:cNvSpPr txBox="1"/>
          <p:nvPr/>
        </p:nvSpPr>
        <p:spPr>
          <a:xfrm>
            <a:off x="-1" y="3785618"/>
            <a:ext cx="1309521" cy="3231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แนวปกติเมื่อไม่มีคลื่น</a:t>
            </a:r>
            <a:endParaRPr lang="th-TH" sz="15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กล่องข้อความ 10"/>
          <p:cNvSpPr txBox="1"/>
          <p:nvPr/>
        </p:nvSpPr>
        <p:spPr>
          <a:xfrm>
            <a:off x="4456403" y="1767431"/>
            <a:ext cx="146906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ระยะในแนวระดับ 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(m)</a:t>
            </a:r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กล่องข้อความ 11"/>
          <p:cNvSpPr txBox="1"/>
          <p:nvPr/>
        </p:nvSpPr>
        <p:spPr>
          <a:xfrm>
            <a:off x="0" y="740651"/>
            <a:ext cx="1309521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ระยะในแนวดิ่ง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(m)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กล่องข้อความ 12"/>
          <p:cNvSpPr txBox="1"/>
          <p:nvPr/>
        </p:nvSpPr>
        <p:spPr>
          <a:xfrm>
            <a:off x="1478431" y="2554364"/>
            <a:ext cx="4344676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รบกวนตัวกลางของคลื่นด้วยพลังงานน้อย คลื่นมีแอพลิจูดต่ำ</a:t>
            </a:r>
            <a:endParaRPr lang="th-TH" sz="2000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กล่องข้อความ 13"/>
          <p:cNvSpPr txBox="1"/>
          <p:nvPr/>
        </p:nvSpPr>
        <p:spPr>
          <a:xfrm>
            <a:off x="1478430" y="4689925"/>
            <a:ext cx="4368748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รบกวนตัวกลางของคลื่นด้วยพลังงานมาก คลื่นมีแอพลิจูดสูง</a:t>
            </a:r>
            <a:endParaRPr lang="th-TH" sz="2000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5925472" y="742091"/>
            <a:ext cx="3335469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500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แอมพลิจูดของคลื่น </a:t>
            </a:r>
          </a:p>
          <a:p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จะขึ้นอยู่กับพลังงานที่ใช้ในการรบกวนตัวกลาง เช่น </a:t>
            </a:r>
          </a:p>
          <a:p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ถ้าให้ก้อนหินกระทบผิวน้ำด้วยอัตราเร็วหรือพลังงาน</a:t>
            </a:r>
          </a:p>
          <a:p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ที่เพิ่มขึ้น หรือถ้าสะบัดสปริงให้มีช่องกว้างของการสะบัดมากขึ้น คลื่นก็จะมีแอมพลิจูดสูงขึ้นด้วย</a:t>
            </a:r>
          </a:p>
        </p:txBody>
      </p:sp>
    </p:spTree>
    <p:extLst>
      <p:ext uri="{BB962C8B-B14F-4D97-AF65-F5344CB8AC3E}">
        <p14:creationId xmlns:p14="http://schemas.microsoft.com/office/powerpoint/2010/main" val="163499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412" y="1043964"/>
            <a:ext cx="5737582" cy="2200717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4" name="สี่เหลี่ยมผืนผ้า 3"/>
          <p:cNvSpPr/>
          <p:nvPr/>
        </p:nvSpPr>
        <p:spPr>
          <a:xfrm>
            <a:off x="108285" y="132004"/>
            <a:ext cx="90357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คำถามทบทวน </a:t>
            </a:r>
            <a:r>
              <a:rPr lang="th-TH" sz="3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ลักษณะทางกายภาพของคลื่น</a:t>
            </a:r>
            <a:endParaRPr lang="th-TH" sz="3200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156514" y="3244681"/>
            <a:ext cx="76196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• สันคลื่นและท้องคลื่นอยู่ตำแหน่งใด </a:t>
            </a:r>
          </a:p>
          <a:p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คำตอบ...........................................................................................</a:t>
            </a:r>
            <a:endParaRPr lang="en-US" sz="3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• </a:t>
            </a:r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คลื่นที่เกิดขึ้นมีแอมพลิจูดและความยาวคลื่นเป็นเท่าใด </a:t>
            </a:r>
          </a:p>
          <a:p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คำตอบ............................................................................................</a:t>
            </a:r>
            <a:endParaRPr lang="en-US" sz="3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968651" y="593852"/>
            <a:ext cx="51571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&gt;&gt;&gt;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คลื่นที่เกิดขึ้นบนผิวน้ำแห่งหนึ่งเป็นดังภาพ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&lt;&lt;&lt;</a:t>
            </a:r>
            <a:endParaRPr lang="th-TH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412" y="55164"/>
            <a:ext cx="574508" cy="57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968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936" y="1019900"/>
            <a:ext cx="5737582" cy="2200717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4" name="สี่เหลี่ยมผืนผ้า 3"/>
          <p:cNvSpPr/>
          <p:nvPr/>
        </p:nvSpPr>
        <p:spPr>
          <a:xfrm>
            <a:off x="397042" y="139331"/>
            <a:ext cx="90357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เฉลยคำถามทบทวน </a:t>
            </a:r>
            <a:r>
              <a:rPr lang="th-TH" sz="3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ลักษณะทางกายภาพของคลื่น</a:t>
            </a:r>
            <a:endParaRPr lang="th-TH" sz="3200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156514" y="3244681"/>
            <a:ext cx="68189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• สันคลื่นและท้องคลื่นอยู่ตำแหน่งใด </a:t>
            </a:r>
          </a:p>
          <a:p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คำตอบ....</a:t>
            </a:r>
            <a:endParaRPr lang="en-US" sz="3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• </a:t>
            </a:r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คลื่นที่เกิดขึ้นมีแอมพลิจูดและความยาวคลื่นเป็นเท่าใด </a:t>
            </a:r>
          </a:p>
          <a:p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คำตอบ....</a:t>
            </a:r>
            <a:endParaRPr lang="en-US" sz="3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968651" y="593852"/>
            <a:ext cx="51571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&gt;&gt;&gt;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คลื่นที่เกิดขึ้นบนผิวน้ำแห่งหนึ่งเป็นดังภาพ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&lt;&lt;&lt;</a:t>
            </a:r>
            <a:endParaRPr lang="th-TH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213810" y="3654861"/>
            <a:ext cx="5889665" cy="4924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2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สันคลื่นอยู่ตำแหน่ง P T และ X ท้องคลื่นอยู่ตำแหน่ง R และ V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213810" y="4620280"/>
            <a:ext cx="6436204" cy="4924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2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แอมพลิจูดมีขนาด 2 เซนติเมตร ความยาวคลื่นมีขนาด 6 เซนติเมตร</a:t>
            </a: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992" y="20445"/>
            <a:ext cx="600096" cy="60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47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715337D-DB27-70BB-6281-F6ECC19D8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" y="66546"/>
            <a:ext cx="9131769" cy="501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007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97042" y="203324"/>
            <a:ext cx="9035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คำถามทบทวน </a:t>
            </a:r>
            <a:r>
              <a:rPr lang="th-TH" sz="36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ลักษณะทางกายภาพของคลื่น</a:t>
            </a:r>
            <a:endParaRPr lang="th-TH" sz="3600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661738" y="2731479"/>
            <a:ext cx="84822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• เพราะเหตุใด</a:t>
            </a:r>
            <a:r>
              <a:rPr lang="th-TH" sz="3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คลื่นสึนามิที่มีแอมพลิจูดสูง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จึงสามารถทำความเสียหายให้กับชีวิตและทรัพย์สินริมชายฝั่งทะเลได้มาก</a:t>
            </a:r>
          </a:p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คำตอบ...............................................................................................</a:t>
            </a:r>
          </a:p>
        </p:txBody>
      </p:sp>
      <p:pic>
        <p:nvPicPr>
          <p:cNvPr id="11266" name="Picture 2" descr="ย้อนรอย 15 ปี 26 ธันวาคม 2547 สึนามิ คลื่นยักษ์กลืนชีวิต » SpringNew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386" y="883446"/>
            <a:ext cx="3062886" cy="172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นักวิจัยญี่ปุ่นพบวิธีต่อสู้กับคลื่นสึนามิ ด้วย คลื่นแรงโน้มถ่วง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3447"/>
            <a:ext cx="3230386" cy="172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น้ำตาไหลเป็นทะเล... 1 ทศวรรษ 'สึนามิ' ฝันร้ายของคนไทยที่ไม่จาง!!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7"/>
          <a:stretch/>
        </p:blipFill>
        <p:spPr bwMode="auto">
          <a:xfrm>
            <a:off x="6293273" y="883446"/>
            <a:ext cx="2850728" cy="172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214" y="103697"/>
            <a:ext cx="745958" cy="74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461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85011" y="190948"/>
            <a:ext cx="9035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เฉลยคำถามทบทวน</a:t>
            </a:r>
            <a:r>
              <a:rPr lang="th-TH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ลักษณะทางกายภาพของคลื่น</a:t>
            </a:r>
            <a:endParaRPr lang="th-TH" sz="3600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30869" y="2652486"/>
            <a:ext cx="84822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• เพราะเหตุใด</a:t>
            </a:r>
            <a:r>
              <a:rPr lang="th-TH" sz="3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คลื่นสึนามิที่มีแอมพลิจูดสูง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จึงสามารถทำความเสียหายให้กับชีวิตและทรัพย์สินริมชายฝั่งทะเลได้มาก</a:t>
            </a:r>
          </a:p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คำตอบ....</a:t>
            </a:r>
          </a:p>
        </p:txBody>
      </p:sp>
      <p:pic>
        <p:nvPicPr>
          <p:cNvPr id="11266" name="Picture 2" descr="ย้อนรอย 15 ปี 26 ธันวาคม 2547 สึนามิ คลื่นยักษ์กลืนชีวิต » SpringNew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386" y="883446"/>
            <a:ext cx="3062886" cy="172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นักวิจัยญี่ปุ่นพบวิธีต่อสู้กับคลื่นสึนามิ ด้วย คลื่นแรงโน้มถ่วง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3447"/>
            <a:ext cx="3230386" cy="172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น้ำตาไหลเป็นทะเล... 1 ทศวรรษ 'สึนามิ' ฝันร้ายของคนไทยที่ไม่จาง!!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7"/>
          <a:stretch/>
        </p:blipFill>
        <p:spPr bwMode="auto">
          <a:xfrm>
            <a:off x="6293273" y="883446"/>
            <a:ext cx="2850728" cy="172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1539139" y="3714314"/>
            <a:ext cx="7368585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28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พลังงานของคลื่นกลขึ้นอยู่กับแอมพลิจูด ดังนั้นคลื่นสึนามิที่มีแอมพลิจูดสูง </a:t>
            </a:r>
          </a:p>
          <a:p>
            <a:r>
              <a:rPr lang="th-TH" sz="28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จึงมีพลังงานมาก สามารถทำความเสียหายให้กับชีวิตและทรัพย์สินริม</a:t>
            </a:r>
          </a:p>
          <a:p>
            <a:r>
              <a:rPr lang="th-TH" sz="28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ชายฝั่งทะเล ได้มากระยะในแนวระดับ (cm)</a:t>
            </a: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14" y="114405"/>
            <a:ext cx="745958" cy="74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279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0" y="-16931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ko-KR" sz="48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ลักษณะทางกายภาพของคลื่น</a:t>
            </a:r>
            <a:endParaRPr lang="en-US" altLang="ko-KR" sz="480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786" y="80821"/>
            <a:ext cx="635491" cy="635491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3"/>
          <a:srcRect l="11994" t="5824" r="6877" b="58366"/>
          <a:stretch/>
        </p:blipFill>
        <p:spPr>
          <a:xfrm>
            <a:off x="778040" y="911818"/>
            <a:ext cx="3167476" cy="1844915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3"/>
          <a:srcRect l="11994" t="58030" r="6877" b="7023"/>
          <a:stretch/>
        </p:blipFill>
        <p:spPr>
          <a:xfrm>
            <a:off x="778040" y="3286126"/>
            <a:ext cx="3167476" cy="1800460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6" name="กล่องข้อความ 5"/>
          <p:cNvSpPr txBox="1"/>
          <p:nvPr/>
        </p:nvSpPr>
        <p:spPr>
          <a:xfrm>
            <a:off x="3685309" y="594540"/>
            <a:ext cx="2209401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 = 1 </a:t>
            </a:r>
            <a:r>
              <a:rPr lang="th-TH" sz="2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วินาที</a:t>
            </a:r>
          </a:p>
          <a:p>
            <a:r>
              <a:rPr lang="th-TH" sz="2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ความถี่ 3 รอบต่อวินาที </a:t>
            </a:r>
            <a:r>
              <a:rPr lang="en-US" sz="2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(Hz)</a:t>
            </a:r>
            <a:endParaRPr lang="th-TH" sz="2000" b="1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กล่องข้อความ 6"/>
          <p:cNvSpPr txBox="1"/>
          <p:nvPr/>
        </p:nvSpPr>
        <p:spPr>
          <a:xfrm>
            <a:off x="3685309" y="2966531"/>
            <a:ext cx="237636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 = 1 </a:t>
            </a:r>
            <a:r>
              <a:rPr lang="th-TH" sz="2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วินาที</a:t>
            </a:r>
          </a:p>
          <a:p>
            <a:r>
              <a:rPr lang="th-TH" sz="2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ความถี่ 6 รอบต่อวินาที </a:t>
            </a:r>
            <a:r>
              <a:rPr lang="en-US" sz="2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(Hz)</a:t>
            </a:r>
            <a:endParaRPr lang="th-TH" sz="2000" b="1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กล่องข้อความ 7"/>
          <p:cNvSpPr txBox="1"/>
          <p:nvPr/>
        </p:nvSpPr>
        <p:spPr>
          <a:xfrm>
            <a:off x="181750" y="573264"/>
            <a:ext cx="13435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ระยะในแนวดิ่ง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(m)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181750" y="2981920"/>
            <a:ext cx="13435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ระยะในแนวดิ่ง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(m)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กล่องข้อความ 9"/>
          <p:cNvSpPr txBox="1"/>
          <p:nvPr/>
        </p:nvSpPr>
        <p:spPr>
          <a:xfrm>
            <a:off x="3945514" y="1672034"/>
            <a:ext cx="1540886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ระยะในแนวระดับ 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(m)</a:t>
            </a:r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กล่องข้อความ 10"/>
          <p:cNvSpPr txBox="1"/>
          <p:nvPr/>
        </p:nvSpPr>
        <p:spPr>
          <a:xfrm>
            <a:off x="3926541" y="3993163"/>
            <a:ext cx="154088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ระยะในแนวระดับ 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(m)</a:t>
            </a:r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กล่องข้อความ 11"/>
          <p:cNvSpPr txBox="1"/>
          <p:nvPr/>
        </p:nvSpPr>
        <p:spPr>
          <a:xfrm>
            <a:off x="1064146" y="2366739"/>
            <a:ext cx="3412906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ความถี่คลื่นน้อย ลูกคลื่นน้อย ความยาวคลื่นมาก</a:t>
            </a:r>
            <a:endParaRPr lang="th-TH" sz="2000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กล่องข้อความ 12"/>
          <p:cNvSpPr txBox="1"/>
          <p:nvPr/>
        </p:nvSpPr>
        <p:spPr>
          <a:xfrm>
            <a:off x="1064146" y="4685395"/>
            <a:ext cx="326111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ความถี่คลื่นมาก ลูกคลื่นมาก ความยาวคลื่นสั้น</a:t>
            </a:r>
            <a:endParaRPr lang="th-TH" sz="2000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5998962" y="989439"/>
            <a:ext cx="2963288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500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ความถี่คลื่น </a:t>
            </a:r>
            <a:r>
              <a:rPr lang="en-US" sz="4500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(f)</a:t>
            </a:r>
            <a:r>
              <a:rPr lang="th-TH" sz="4500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 จำนวนรอบที่ตัวกลางสั่นครบรอบหรือจำนวนลูกคลื่นที่เคลื่อนที่ผ่านจุดจุดหนึ่งในตัวกลางใน 1 วินาที </a:t>
            </a:r>
          </a:p>
          <a:p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มีหน่วยเป็น </a:t>
            </a:r>
            <a:r>
              <a:rPr lang="th-TH" sz="3000" b="1" dirty="0">
                <a:highlight>
                  <a:srgbClr val="FFFF00"/>
                </a:highlight>
                <a:latin typeface="TH SarabunPSK" panose="020B0500040200020003" pitchFamily="34" charset="-34"/>
                <a:cs typeface="TH SarabunPSK" panose="020B0500040200020003" pitchFamily="34" charset="-34"/>
              </a:rPr>
              <a:t>รอบต่อวินาที</a:t>
            </a:r>
          </a:p>
          <a:p>
            <a:r>
              <a:rPr lang="th-TH" sz="3000" b="1" dirty="0">
                <a:highlight>
                  <a:srgbClr val="FFFF00"/>
                </a:highlight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หรือเฮิรตซ์ </a:t>
            </a:r>
            <a:r>
              <a:rPr lang="en-US" sz="3000" b="1" dirty="0">
                <a:highlight>
                  <a:srgbClr val="FFFF00"/>
                </a:highlight>
                <a:latin typeface="TH SarabunPSK" panose="020B0500040200020003" pitchFamily="34" charset="-34"/>
                <a:cs typeface="TH SarabunPSK" panose="020B0500040200020003" pitchFamily="34" charset="-34"/>
              </a:rPr>
              <a:t>(Hz)</a:t>
            </a:r>
            <a:endParaRPr lang="th-TH" sz="3000" b="1" dirty="0">
              <a:highlight>
                <a:srgbClr val="FFFF00"/>
              </a:highligh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4732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3288"/>
          <a:stretch/>
        </p:blipFill>
        <p:spPr>
          <a:xfrm>
            <a:off x="0" y="1337299"/>
            <a:ext cx="9144000" cy="381261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สี่เหลี่ยมผืนผ้า 2"/>
          <p:cNvSpPr/>
          <p:nvPr/>
        </p:nvSpPr>
        <p:spPr>
          <a:xfrm rot="936021">
            <a:off x="91426" y="1760067"/>
            <a:ext cx="8811521" cy="1967853"/>
          </a:xfrm>
          <a:prstGeom prst="rect">
            <a:avLst/>
          </a:prstGeom>
        </p:spPr>
        <p:txBody>
          <a:bodyPr wrap="none">
            <a:prstTxWarp prst="textArchUp">
              <a:avLst>
                <a:gd name="adj" fmla="val 10996755"/>
              </a:avLst>
            </a:prstTxWarp>
            <a:spAutoFit/>
          </a:bodyPr>
          <a:lstStyle/>
          <a:p>
            <a:r>
              <a:rPr lang="th-TH" sz="8800" b="1" dirty="0">
                <a:solidFill>
                  <a:schemeClr val="accent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 คลื่น คลื่น คลื่น คลื่น คลื่น คลื่น คลื่น คลื่น  </a:t>
            </a:r>
            <a:endParaRPr lang="th-TH" sz="8000" dirty="0">
              <a:solidFill>
                <a:schemeClr val="accent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7293478" y="189565"/>
            <a:ext cx="170591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96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</a:t>
            </a:r>
            <a:endParaRPr lang="th-TH" sz="9600" dirty="0">
              <a:solidFill>
                <a:schemeClr val="accent1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7379239" y="1073155"/>
            <a:ext cx="153439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wave</a:t>
            </a:r>
            <a:endParaRPr lang="th-TH" sz="6000" dirty="0">
              <a:solidFill>
                <a:schemeClr val="accent1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 rot="848061">
            <a:off x="-35257" y="2721762"/>
            <a:ext cx="9214514" cy="1469750"/>
          </a:xfrm>
          <a:prstGeom prst="rect">
            <a:avLst/>
          </a:prstGeom>
        </p:spPr>
        <p:txBody>
          <a:bodyPr wrap="square">
            <a:prstTxWarp prst="textArchUp">
              <a:avLst>
                <a:gd name="adj" fmla="val 11071846"/>
              </a:avLst>
            </a:prstTxWarp>
            <a:spAutoFit/>
          </a:bodyPr>
          <a:lstStyle/>
          <a:p>
            <a:r>
              <a:rPr lang="th-TH" altLang="ko-KR" sz="36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</a:t>
            </a:r>
            <a:r>
              <a:rPr lang="th-TH" altLang="ko-KR" sz="36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</a:t>
            </a:r>
            <a:r>
              <a:rPr lang="th-TH" altLang="ko-KR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altLang="ko-KR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(mechanical wave)</a:t>
            </a:r>
            <a:r>
              <a:rPr lang="th-TH" altLang="ko-KR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altLang="ko-KR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altLang="ko-KR" sz="36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&amp; </a:t>
            </a:r>
            <a:r>
              <a:rPr lang="th-TH" altLang="ko-KR" sz="36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</a:t>
            </a:r>
            <a:r>
              <a:rPr lang="th-TH" altLang="ko-KR" sz="36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แม่เหล็กไฟฟ้า</a:t>
            </a:r>
            <a:r>
              <a:rPr lang="en-US" altLang="ko-KR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altLang="ko-KR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(electromagnetic wave)</a:t>
            </a:r>
            <a:endParaRPr lang="ko-KR" alt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401933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61E323C6-F675-246B-3CAC-27B3C3BCC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0879" y="89663"/>
            <a:ext cx="4622242" cy="2177143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561C9A39-B711-B3EF-4A15-DD031A5788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0138" y="2419278"/>
            <a:ext cx="6903723" cy="972860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5115CD55-E49E-8BD7-FAAF-7720B0FAE0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43413" t="73650" r="18183" b="4621"/>
          <a:stretch/>
        </p:blipFill>
        <p:spPr>
          <a:xfrm>
            <a:off x="2260879" y="3544610"/>
            <a:ext cx="4742208" cy="150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5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90624" y="272974"/>
            <a:ext cx="9035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คำถามทบทวน </a:t>
            </a:r>
            <a:r>
              <a:rPr lang="th-TH" sz="36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ลักษณะทางกายภาพของคลื่น</a:t>
            </a:r>
            <a:endParaRPr lang="th-TH" sz="3600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88758" y="950906"/>
            <a:ext cx="87469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• นักเรียนใช้ดินสอแตะผิวหน้าของน้ำที่จุด A แล้วสังเกตพบว่าเกิดคลื่นเคลื่อนที่จากจุด </a:t>
            </a:r>
          </a:p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A ไป B และพบว่าเม็ดโฟมที่อยู่บนผิวน้ำเคลื่อนที่ขึ้นลงในแนวดิ่ง ดังภาพ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509" y="1841811"/>
            <a:ext cx="5583409" cy="1675865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7" name="สี่เหลี่ยมผืนผ้า 6"/>
          <p:cNvSpPr/>
          <p:nvPr/>
        </p:nvSpPr>
        <p:spPr>
          <a:xfrm>
            <a:off x="672662" y="3580878"/>
            <a:ext cx="82716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โจทย์ถามว่า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ถ้าพบว่า ในเวลา 5 วินาที เม็ดโฟมเคลื่อนที่ขึ้นลงครบ 8 รอบพอดี </a:t>
            </a:r>
          </a:p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คลื่นดังกล่าวมีความถี่เท่าใด</a:t>
            </a:r>
          </a:p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คำตอบ................................................................................................................</a:t>
            </a: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092" y="204948"/>
            <a:ext cx="745958" cy="745958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E5011295-495C-99CD-C3AF-FCFF5D04C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8926" y="4110115"/>
            <a:ext cx="3733992" cy="59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5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91565" y="254105"/>
            <a:ext cx="9035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เฉลยคำถามทบทวน </a:t>
            </a:r>
            <a:r>
              <a:rPr lang="th-TH" sz="36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ลักษณะทางกายภาพของคลื่น</a:t>
            </a:r>
            <a:endParaRPr lang="th-TH" sz="3600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649051" y="893613"/>
            <a:ext cx="81207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• นักเรียนใช้ดินสอแตะผิวหน้าของน้ำที่จุด A แล้วสังเกตพบว่าเกิดคลื่นเคลื่อนที่จากจุด A ไป B </a:t>
            </a: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และพบว่าเม็ดโฟมที่อยู่บนผิวน้ำเคลื่อนที่ขึ้นลงในแนวดิ่ง ดังภาพ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/>
          <a:srcRect l="2992" r="2333"/>
          <a:stretch/>
        </p:blipFill>
        <p:spPr>
          <a:xfrm>
            <a:off x="78703" y="1772882"/>
            <a:ext cx="3729790" cy="1182472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7" name="สี่เหลี่ยมผืนผ้า 6"/>
          <p:cNvSpPr/>
          <p:nvPr/>
        </p:nvSpPr>
        <p:spPr>
          <a:xfrm>
            <a:off x="30572" y="3051466"/>
            <a:ext cx="382605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โจทย์ถามว่า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ถ้าพบว่า ในเวลา 5 วินาที เม็ดโฟมเคลื่อนที่ขึ้นลงครบ 8 รอบพอดี </a:t>
            </a:r>
          </a:p>
          <a:p>
            <a:pPr algn="ctr"/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คลื่นดังกล่าวมีความถี่เท่าใด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808493" y="1808226"/>
            <a:ext cx="550367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600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แนวคำตอบ 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ความถี่คือจำนวนรอบที่ตัวกลางสั่นครบรอบ</a:t>
            </a:r>
          </a:p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ในเวลา 1 วินาที </a:t>
            </a:r>
          </a:p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ดังนั้นหาความถี่ของคลื่นได้จาก</a:t>
            </a:r>
          </a:p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ความถี่ของคลื่น = จำนวนรอบที่ตัวกลางสั่นครบรอบ/เวลา</a:t>
            </a:r>
          </a:p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	= 8 รอบ/5 วินาที</a:t>
            </a:r>
          </a:p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	= 1.6 รอบต่อวินาที</a:t>
            </a:r>
          </a:p>
          <a:p>
            <a:r>
              <a:rPr lang="th-TH" sz="2600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คลื่นน้ำนี้มีความถี่เป็น 1.6 รอบต่อวินาที หรือ 1.6 เฮิรตซ์</a:t>
            </a: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02" y="75463"/>
            <a:ext cx="745958" cy="74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382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96985" y="336310"/>
            <a:ext cx="9035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คำถามทบทวน </a:t>
            </a:r>
            <a:r>
              <a:rPr lang="th-TH" sz="36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ลักษณะทางกายภาพของคลื่น</a:t>
            </a:r>
            <a:endParaRPr lang="th-TH" sz="3600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0" y="1161048"/>
            <a:ext cx="94311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โจทย์ถามว่า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ถ้านักเรียนสะบัดสปริงอย่างต่อเนื่องให้เกิดคลื่นตามขวาง เมื่อเวลาผ่านไป</a:t>
            </a:r>
          </a:p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2 วินาที สังเกตคลื่นในสปริงที่ เกิดขึ้นได้เป็นดังภาพ คลื่นดังกล่าวมีความถี่เท่าใด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902818" y="4232466"/>
            <a:ext cx="67166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คำตอบ.......คลื่น มีความถี่เท่ากับ 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รอบต่อวินาที หรือ 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เฮิรตซ์.....</a:t>
            </a: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433" y="2115155"/>
            <a:ext cx="5284817" cy="1930527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" y="184110"/>
            <a:ext cx="745958" cy="745958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90DBD371-091A-4ED7-01EE-D63067B117B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21123" y="2571750"/>
            <a:ext cx="2287905" cy="325080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F3C550C2-806C-585D-7381-FD2599D141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r="68444"/>
          <a:stretch/>
        </p:blipFill>
        <p:spPr>
          <a:xfrm>
            <a:off x="7485311" y="2115155"/>
            <a:ext cx="1281905" cy="711237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62FE0166-E52A-4581-68BD-418B8F0025D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519"/>
          <a:stretch/>
        </p:blipFill>
        <p:spPr>
          <a:xfrm>
            <a:off x="7485312" y="3013176"/>
            <a:ext cx="1281905" cy="707197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CD9D0C33-2A6E-DFA1-1D5E-461F6BF6E82A}"/>
              </a:ext>
            </a:extLst>
          </p:cNvPr>
          <p:cNvSpPr txBox="1"/>
          <p:nvPr/>
        </p:nvSpPr>
        <p:spPr>
          <a:xfrm>
            <a:off x="449987" y="2942695"/>
            <a:ext cx="1172460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cs typeface="+mj-cs"/>
              </a:rPr>
              <a:t>1</a:t>
            </a:r>
            <a:r>
              <a:rPr lang="th-TH" sz="1400" dirty="0">
                <a:solidFill>
                  <a:srgbClr val="FF0000"/>
                </a:solidFill>
                <a:cs typeface="+mj-cs"/>
              </a:rPr>
              <a:t> ลูกคลื่น </a:t>
            </a:r>
            <a:r>
              <a:rPr lang="en-US" sz="1400" dirty="0">
                <a:solidFill>
                  <a:srgbClr val="FF0000"/>
                </a:solidFill>
                <a:cs typeface="+mj-cs"/>
              </a:rPr>
              <a:t>= 1 </a:t>
            </a:r>
            <a:r>
              <a:rPr lang="th-TH" sz="1400" dirty="0">
                <a:solidFill>
                  <a:srgbClr val="FF0000"/>
                </a:solidFill>
                <a:cs typeface="+mj-cs"/>
              </a:rPr>
              <a:t>รอบ</a:t>
            </a:r>
          </a:p>
        </p:txBody>
      </p:sp>
    </p:spTree>
    <p:extLst>
      <p:ext uri="{BB962C8B-B14F-4D97-AF65-F5344CB8AC3E}">
        <p14:creationId xmlns:p14="http://schemas.microsoft.com/office/powerpoint/2010/main" val="316357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0" y="103697"/>
            <a:ext cx="9035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เฉลยคำถามทบทวน </a:t>
            </a:r>
            <a:r>
              <a:rPr lang="th-TH" sz="36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ลักษณะทางกายภาพของคลื่น</a:t>
            </a:r>
            <a:endParaRPr lang="th-TH" sz="3600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4353583" y="781953"/>
            <a:ext cx="44155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โจทย์ถามว่า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ถ้านักเรียนสะบัดสปริงอย่างต่อเนื่องให้เกิดคลื่นตามขวาง เมื่อเวลาผ่านไป 2 วินาที สังเกตคลื่นในสปริงที่ เกิดขึ้นได้เป็นดังภาพ </a:t>
            </a: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คลื่นดังกล่าวมีความถี่เท่าใด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666468" y="2250400"/>
            <a:ext cx="710270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600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แนวคำตอบ</a:t>
            </a:r>
            <a:r>
              <a:rPr lang="th-TH" sz="2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ความถี่คือจำนวนรอบที่ตัวกลางสั่นครบรอบในเวลา </a:t>
            </a:r>
          </a:p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1 วินาที จากภาพ ในเวลา 2 วินาที มีจำนวนลูกคลื่น 6 ลูกคลื่น</a:t>
            </a:r>
          </a:p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ดังนั้นหาความถี่ของคลื่นได้จาก</a:t>
            </a:r>
          </a:p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ความถี่ของคลื่น = จำนวนรอบที่ตัวกลางสั่นครบรอบ/เวลา</a:t>
            </a:r>
          </a:p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	= 6 รอบ/2 วินาที</a:t>
            </a:r>
          </a:p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	= 3 รอบต่อวินาที</a:t>
            </a:r>
          </a:p>
          <a:p>
            <a:r>
              <a:rPr lang="th-TH" sz="2600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คลื่นสปริงนี้มีความถี่เป็น 3 รอบต่อวินาที หรือ 3 เฮิรตซ์</a:t>
            </a: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27" y="781953"/>
            <a:ext cx="3932479" cy="1436522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72" y="4070"/>
            <a:ext cx="745958" cy="74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045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E1532BB4-A7B8-A8E5-6B81-6828B9945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5335" y="0"/>
            <a:ext cx="4724643" cy="2044805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BACCF27D-41AD-B097-C7C7-B7BF7B9EC1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2143" t="57002" r="13968" b="20847"/>
          <a:stretch/>
        </p:blipFill>
        <p:spPr>
          <a:xfrm>
            <a:off x="835004" y="2206171"/>
            <a:ext cx="7100681" cy="1197429"/>
          </a:xfrm>
          <a:prstGeom prst="rect">
            <a:avLst/>
          </a:prstGeom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EF9C4177-EFA5-CAE4-9C68-8BF9DB496A41}"/>
              </a:ext>
            </a:extLst>
          </p:cNvPr>
          <p:cNvSpPr txBox="1"/>
          <p:nvPr/>
        </p:nvSpPr>
        <p:spPr>
          <a:xfrm>
            <a:off x="7855856" y="2206171"/>
            <a:ext cx="193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จงหาคาบ</a:t>
            </a:r>
            <a:r>
              <a:rPr lang="en-US" sz="32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?</a:t>
            </a:r>
            <a:endParaRPr lang="th-TH" sz="3200" b="1" dirty="0">
              <a:solidFill>
                <a:srgbClr val="00B05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747C8E15-2849-0D3A-93EC-8AF98305F5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59048" t="77848" r="10079" b="4480"/>
          <a:stretch/>
        </p:blipFill>
        <p:spPr>
          <a:xfrm>
            <a:off x="2459242" y="3579478"/>
            <a:ext cx="4119356" cy="132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90AAD62-586F-BC33-290F-E1F72B1D0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h-TH" sz="53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สรุปคลื่นกล</a:t>
            </a:r>
            <a:br>
              <a:rPr lang="th-TH" sz="36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endParaRPr lang="th-TH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E1EF07A-6545-2C1D-ED15-C1FD34F25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0286" y="1442267"/>
            <a:ext cx="7188569" cy="34926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1A2B1155-C87D-B1EC-BE7D-3795CC47CB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6789" y="273844"/>
            <a:ext cx="640135" cy="634039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1C8C7A7E-9B62-859F-DDE3-D545CD5B0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7077" y="273843"/>
            <a:ext cx="640135" cy="6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3664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lectromagnetic radiation exampl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6" t="26915" r="19308" b="40658"/>
          <a:stretch/>
        </p:blipFill>
        <p:spPr bwMode="auto">
          <a:xfrm rot="16200000">
            <a:off x="-1224213" y="1224212"/>
            <a:ext cx="5143501" cy="2695073"/>
          </a:xfrm>
          <a:prstGeom prst="flowChartMerg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สี่เหลี่ยมผืนผ้า 6"/>
          <p:cNvSpPr/>
          <p:nvPr/>
        </p:nvSpPr>
        <p:spPr>
          <a:xfrm>
            <a:off x="1900991" y="1624264"/>
            <a:ext cx="794084" cy="1769623"/>
          </a:xfrm>
          <a:prstGeom prst="rect">
            <a:avLst/>
          </a:prstGeom>
          <a:solidFill>
            <a:srgbClr val="82B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" name="Picture 2" descr="Electromagnetic radiation exampl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6" t="26915" r="19308" b="40658"/>
          <a:stretch/>
        </p:blipFill>
        <p:spPr bwMode="auto">
          <a:xfrm rot="5400000" flipH="1">
            <a:off x="5237952" y="1224214"/>
            <a:ext cx="5143501" cy="2695073"/>
          </a:xfrm>
          <a:prstGeom prst="flowChartMerg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สี่เหลี่ยมผืนผ้า 12"/>
          <p:cNvSpPr/>
          <p:nvPr/>
        </p:nvSpPr>
        <p:spPr>
          <a:xfrm>
            <a:off x="6496897" y="1624264"/>
            <a:ext cx="794084" cy="1769624"/>
          </a:xfrm>
          <a:prstGeom prst="rect">
            <a:avLst/>
          </a:prstGeom>
          <a:solidFill>
            <a:srgbClr val="82B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1647111" y="1520321"/>
            <a:ext cx="584955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88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คลื่นแม่เหล็กไฟฟ้า</a:t>
            </a:r>
            <a:endParaRPr lang="th-TH" sz="8800" dirty="0">
              <a:solidFill>
                <a:schemeClr val="accent4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1767435" y="2380815"/>
            <a:ext cx="572945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5400" b="1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</a:t>
            </a:r>
            <a:r>
              <a:rPr lang="th-TH" sz="5400" b="1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lectromagnetic waves) </a:t>
            </a:r>
            <a:endParaRPr lang="en-US" altLang="ko-KR" sz="5400" b="1" dirty="0">
              <a:solidFill>
                <a:schemeClr val="accent4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7" name="รูปภาพ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839" y="3234675"/>
            <a:ext cx="1831527" cy="183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998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lectromagnetic radiation exampl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6" t="26915" r="19308" b="40658"/>
          <a:stretch/>
        </p:blipFill>
        <p:spPr bwMode="auto">
          <a:xfrm rot="16200000">
            <a:off x="-1224213" y="1224212"/>
            <a:ext cx="5143501" cy="2695073"/>
          </a:xfrm>
          <a:prstGeom prst="flowChartMerg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1900991" y="1624264"/>
            <a:ext cx="794084" cy="1769623"/>
          </a:xfrm>
          <a:prstGeom prst="rect">
            <a:avLst/>
          </a:prstGeom>
          <a:solidFill>
            <a:srgbClr val="82B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311339" y="332296"/>
            <a:ext cx="7938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ko-KR" sz="48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คลื่นแม่เหล็กไฟฟ้า </a:t>
            </a:r>
            <a:r>
              <a:rPr lang="th-TH" sz="4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</a:t>
            </a:r>
            <a:r>
              <a:rPr lang="th-TH" sz="4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lectromagnetic waves) </a:t>
            </a:r>
            <a:endParaRPr lang="en-US" altLang="ko-KR" sz="440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087827" y="1336297"/>
            <a:ext cx="670560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þ"/>
            </a:pPr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</a:t>
            </a:r>
            <a:r>
              <a:rPr lang="th-TH" sz="3000" b="1" u="sng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คลื่นที่ไม่อาศัยตัวกลาง</a:t>
            </a:r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ในการเคลื่อนที่</a:t>
            </a:r>
          </a:p>
          <a:p>
            <a:pPr marL="457200" indent="-457200">
              <a:buFont typeface="Wingdings" panose="05000000000000000000" pitchFamily="2" charset="2"/>
              <a:buChar char="þ"/>
            </a:pPr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จะ</a:t>
            </a:r>
            <a:r>
              <a:rPr lang="th-TH" sz="3000" b="1" u="sng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อาศัยการเหนี่ยวนำสนามแม่เหล็กและสนามไฟฟ้าต่อเนื่อง</a:t>
            </a:r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เป็นทอดๆ เพื่อส่งผ่านพลังงานที่หนึ่งไปยังอีกที่หนึ่ง</a:t>
            </a:r>
          </a:p>
          <a:p>
            <a:pPr marL="457200" indent="-457200">
              <a:buFont typeface="Wingdings" panose="05000000000000000000" pitchFamily="2" charset="2"/>
              <a:buChar char="þ"/>
            </a:pPr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เคลื่อนที่ในสุญญากาศด้วยอัตราเร็วเท่ากัน แต่จะเคลื่อนที่ด้วยอัตราเร็วต่างกันในตัวกลางอื่น</a:t>
            </a:r>
          </a:p>
          <a:p>
            <a:pPr marL="457200" indent="-457200">
              <a:buFont typeface="Wingdings" panose="05000000000000000000" pitchFamily="2" charset="2"/>
              <a:buChar char="þ"/>
            </a:pPr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คลื่นแม่เหล็กไฟฟ้าแบ่งออกเป็นช่วงความถี่ต่าง ๆ เรียกว่า </a:t>
            </a:r>
            <a:r>
              <a:rPr lang="th-TH" sz="3000" b="1" u="sng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สเปกตรัมของคลื่นแม่เหล็กไฟฟ้า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88" y="202075"/>
            <a:ext cx="727055" cy="72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9161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1900991" y="1624264"/>
            <a:ext cx="794084" cy="1769623"/>
          </a:xfrm>
          <a:prstGeom prst="rect">
            <a:avLst/>
          </a:prstGeom>
          <a:solidFill>
            <a:srgbClr val="82B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066805" y="333786"/>
            <a:ext cx="55006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ko-KR" sz="4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แหล่งกำเนิดคลื่นแม่เหล็กไฟฟ้า </a:t>
            </a:r>
            <a:endParaRPr lang="en-US" altLang="ko-KR" sz="440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80" y="220144"/>
            <a:ext cx="727055" cy="727055"/>
          </a:xfrm>
          <a:prstGeom prst="rect">
            <a:avLst/>
          </a:prstGeom>
        </p:spPr>
      </p:pic>
      <p:pic>
        <p:nvPicPr>
          <p:cNvPr id="23554" name="Picture 2" descr="ดวงอาทิตย์ - Lokdaras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07" y="1202696"/>
            <a:ext cx="4065203" cy="254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สี่เหลี่ยมผืนผ้า 6"/>
          <p:cNvSpPr/>
          <p:nvPr/>
        </p:nvSpPr>
        <p:spPr>
          <a:xfrm>
            <a:off x="4190575" y="1082530"/>
            <a:ext cx="4953425" cy="285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586740" algn="l"/>
                <a:tab pos="767080" algn="l"/>
              </a:tabLst>
            </a:pPr>
            <a:r>
              <a:rPr lang="th-TH" sz="26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</a:t>
            </a:r>
            <a:r>
              <a:rPr lang="th-TH" sz="2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แหล่งกำเนิดคลื่นแม่เหล็กไฟฟ้าที่สำคัญของโลกคือ </a:t>
            </a: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586740" algn="l"/>
                <a:tab pos="767080" algn="l"/>
              </a:tabLst>
            </a:pPr>
            <a:r>
              <a:rPr lang="th-TH" sz="2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ดวงอาทิตย์ ซึ่งจะแผ่คลื่นแม่เหล็กไฟฟ้าที่มีความถี่ต่อเนื่องเป็นช่วงกว้างมาก </a:t>
            </a: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586740" algn="l"/>
                <a:tab pos="767080" algn="l"/>
              </a:tabLst>
            </a:pPr>
            <a:r>
              <a:rPr lang="th-TH" sz="26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</a:t>
            </a:r>
            <a:r>
              <a:rPr lang="th-TH" sz="2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คลื่นแม่เหล็กไฟฟ้าที่มีความถี่มากจะมีความยาวคลื่นสั้น โดยมีช่วงความยาวคลื่นตั้งแต่ 10-12 เมตร จนถึงมากกว่า 10 เมตร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220717" y="4004549"/>
            <a:ext cx="8754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คลื่นแม่เหล็กไฟฟ้าแบ่งออกเป็นช่วงความถี่ต่าง ๆ เรียกว่า </a:t>
            </a:r>
          </a:p>
          <a:p>
            <a:pPr algn="ctr"/>
            <a:r>
              <a:rPr lang="th-TH" sz="3200" b="1" dirty="0">
                <a:solidFill>
                  <a:srgbClr val="C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สเปกตรัมของคลื่นแม่เหล็กไฟฟ้า (</a:t>
            </a:r>
            <a:r>
              <a:rPr lang="en-US" sz="3200" b="1" dirty="0">
                <a:solidFill>
                  <a:srgbClr val="C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electromagnetic spectrum)</a:t>
            </a:r>
            <a:r>
              <a:rPr lang="en-US" sz="3200" dirty="0">
                <a:solidFill>
                  <a:srgbClr val="C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th-TH" sz="2800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6956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"/>
          <p:cNvGrpSpPr/>
          <p:nvPr/>
        </p:nvGrpSpPr>
        <p:grpSpPr>
          <a:xfrm>
            <a:off x="194125" y="788529"/>
            <a:ext cx="1068369" cy="3696329"/>
            <a:chOff x="4058860" y="987781"/>
            <a:chExt cx="1052368" cy="3696329"/>
          </a:xfrm>
        </p:grpSpPr>
        <p:sp>
          <p:nvSpPr>
            <p:cNvPr id="4" name="Rectangle 8"/>
            <p:cNvSpPr/>
            <p:nvPr/>
          </p:nvSpPr>
          <p:spPr>
            <a:xfrm rot="36931">
              <a:off x="4276045" y="3801165"/>
              <a:ext cx="592195" cy="863021"/>
            </a:xfrm>
            <a:custGeom>
              <a:avLst/>
              <a:gdLst/>
              <a:ahLst/>
              <a:cxnLst/>
              <a:rect l="l" t="t" r="r" b="b"/>
              <a:pathLst>
                <a:path w="1802378" h="1800199">
                  <a:moveTo>
                    <a:pt x="0" y="0"/>
                  </a:moveTo>
                  <a:lnTo>
                    <a:pt x="1802378" y="0"/>
                  </a:lnTo>
                  <a:lnTo>
                    <a:pt x="1802378" y="289727"/>
                  </a:lnTo>
                  <a:lnTo>
                    <a:pt x="1801366" y="289727"/>
                  </a:lnTo>
                  <a:lnTo>
                    <a:pt x="901188" y="1800199"/>
                  </a:lnTo>
                  <a:lnTo>
                    <a:pt x="1012" y="289727"/>
                  </a:lnTo>
                  <a:lnTo>
                    <a:pt x="0" y="289727"/>
                  </a:lnTo>
                  <a:lnTo>
                    <a:pt x="0" y="28803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lumMod val="70000"/>
                    <a:lumOff val="30000"/>
                  </a:schemeClr>
                </a:gs>
                <a:gs pos="100000">
                  <a:schemeClr val="accent2">
                    <a:lumMod val="70000"/>
                    <a:lumOff val="30000"/>
                  </a:schemeClr>
                </a:gs>
              </a:gsLst>
              <a:lin ang="19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" name="Rectangle 8"/>
            <p:cNvSpPr/>
            <p:nvPr/>
          </p:nvSpPr>
          <p:spPr>
            <a:xfrm>
              <a:off x="4468857" y="3793500"/>
              <a:ext cx="200342" cy="872829"/>
            </a:xfrm>
            <a:custGeom>
              <a:avLst/>
              <a:gdLst>
                <a:gd name="connsiteX0" fmla="*/ 0 w 1359043"/>
                <a:gd name="connsiteY0" fmla="*/ 0 h 1813992"/>
                <a:gd name="connsiteX1" fmla="*/ 1359043 w 1359043"/>
                <a:gd name="connsiteY1" fmla="*/ 0 h 1813992"/>
                <a:gd name="connsiteX2" fmla="*/ 1359043 w 1359043"/>
                <a:gd name="connsiteY2" fmla="*/ 212596 h 1813992"/>
                <a:gd name="connsiteX3" fmla="*/ 806822 w 1359043"/>
                <a:gd name="connsiteY3" fmla="*/ 1813992 h 1813992"/>
                <a:gd name="connsiteX4" fmla="*/ 1012 w 1359043"/>
                <a:gd name="connsiteY4" fmla="*/ 289727 h 1813992"/>
                <a:gd name="connsiteX5" fmla="*/ 0 w 1359043"/>
                <a:gd name="connsiteY5" fmla="*/ 289727 h 1813992"/>
                <a:gd name="connsiteX6" fmla="*/ 0 w 1359043"/>
                <a:gd name="connsiteY6" fmla="*/ 288030 h 1813992"/>
                <a:gd name="connsiteX7" fmla="*/ 0 w 1359043"/>
                <a:gd name="connsiteY7" fmla="*/ 0 h 1813992"/>
                <a:gd name="connsiteX0" fmla="*/ 0 w 1359043"/>
                <a:gd name="connsiteY0" fmla="*/ 0 h 1820658"/>
                <a:gd name="connsiteX1" fmla="*/ 1359043 w 1359043"/>
                <a:gd name="connsiteY1" fmla="*/ 0 h 1820658"/>
                <a:gd name="connsiteX2" fmla="*/ 1359043 w 1359043"/>
                <a:gd name="connsiteY2" fmla="*/ 212596 h 1820658"/>
                <a:gd name="connsiteX3" fmla="*/ 720119 w 1359043"/>
                <a:gd name="connsiteY3" fmla="*/ 1820658 h 1820658"/>
                <a:gd name="connsiteX4" fmla="*/ 1012 w 1359043"/>
                <a:gd name="connsiteY4" fmla="*/ 289727 h 1820658"/>
                <a:gd name="connsiteX5" fmla="*/ 0 w 1359043"/>
                <a:gd name="connsiteY5" fmla="*/ 289727 h 1820658"/>
                <a:gd name="connsiteX6" fmla="*/ 0 w 1359043"/>
                <a:gd name="connsiteY6" fmla="*/ 288030 h 1820658"/>
                <a:gd name="connsiteX7" fmla="*/ 0 w 1359043"/>
                <a:gd name="connsiteY7" fmla="*/ 0 h 1820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9043" h="1820658">
                  <a:moveTo>
                    <a:pt x="0" y="0"/>
                  </a:moveTo>
                  <a:lnTo>
                    <a:pt x="1359043" y="0"/>
                  </a:lnTo>
                  <a:lnTo>
                    <a:pt x="1359043" y="212596"/>
                  </a:lnTo>
                  <a:lnTo>
                    <a:pt x="720119" y="1820658"/>
                  </a:lnTo>
                  <a:lnTo>
                    <a:pt x="1012" y="289727"/>
                  </a:lnTo>
                  <a:lnTo>
                    <a:pt x="0" y="289727"/>
                  </a:lnTo>
                  <a:lnTo>
                    <a:pt x="0" y="28803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lumMod val="50000"/>
                    <a:lumOff val="50000"/>
                  </a:schemeClr>
                </a:gs>
                <a:gs pos="100000">
                  <a:schemeClr val="accent2">
                    <a:lumMod val="50000"/>
                    <a:lumOff val="50000"/>
                  </a:schemeClr>
                </a:gs>
              </a:gsLst>
              <a:lin ang="19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6" name="Rectangle 2"/>
            <p:cNvSpPr/>
            <p:nvPr/>
          </p:nvSpPr>
          <p:spPr>
            <a:xfrm>
              <a:off x="4291066" y="1891296"/>
              <a:ext cx="196906" cy="2011393"/>
            </a:xfrm>
            <a:custGeom>
              <a:avLst/>
              <a:gdLst/>
              <a:ahLst/>
              <a:cxnLst/>
              <a:rect l="l" t="t" r="r" b="b"/>
              <a:pathLst>
                <a:path w="196906" h="2011393">
                  <a:moveTo>
                    <a:pt x="0" y="0"/>
                  </a:moveTo>
                  <a:lnTo>
                    <a:pt x="99616" y="0"/>
                  </a:lnTo>
                  <a:lnTo>
                    <a:pt x="196906" y="63491"/>
                  </a:lnTo>
                  <a:lnTo>
                    <a:pt x="196906" y="2011393"/>
                  </a:lnTo>
                  <a:lnTo>
                    <a:pt x="193201" y="2011393"/>
                  </a:lnTo>
                  <a:cubicBezTo>
                    <a:pt x="183184" y="1954476"/>
                    <a:pt x="144512" y="1912472"/>
                    <a:pt x="98453" y="1912472"/>
                  </a:cubicBezTo>
                  <a:cubicBezTo>
                    <a:pt x="52394" y="1912472"/>
                    <a:pt x="13723" y="1954476"/>
                    <a:pt x="3706" y="2011393"/>
                  </a:cubicBezTo>
                  <a:lnTo>
                    <a:pt x="0" y="2011393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30000"/>
                    <a:lumOff val="7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9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7" name="Rectangle 2"/>
            <p:cNvSpPr/>
            <p:nvPr/>
          </p:nvSpPr>
          <p:spPr>
            <a:xfrm>
              <a:off x="4486591" y="1953886"/>
              <a:ext cx="196906" cy="1950905"/>
            </a:xfrm>
            <a:custGeom>
              <a:avLst/>
              <a:gdLst/>
              <a:ahLst/>
              <a:cxnLst/>
              <a:rect l="l" t="t" r="r" b="b"/>
              <a:pathLst>
                <a:path w="196906" h="1950905">
                  <a:moveTo>
                    <a:pt x="0" y="0"/>
                  </a:moveTo>
                  <a:lnTo>
                    <a:pt x="101941" y="66527"/>
                  </a:lnTo>
                  <a:lnTo>
                    <a:pt x="196906" y="4552"/>
                  </a:lnTo>
                  <a:lnTo>
                    <a:pt x="196906" y="1950905"/>
                  </a:lnTo>
                  <a:lnTo>
                    <a:pt x="193201" y="1950905"/>
                  </a:lnTo>
                  <a:cubicBezTo>
                    <a:pt x="183184" y="1893988"/>
                    <a:pt x="144512" y="1851984"/>
                    <a:pt x="98453" y="1851984"/>
                  </a:cubicBezTo>
                  <a:cubicBezTo>
                    <a:pt x="52394" y="1851984"/>
                    <a:pt x="13723" y="1893988"/>
                    <a:pt x="3706" y="1950905"/>
                  </a:cubicBezTo>
                  <a:lnTo>
                    <a:pt x="0" y="195090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0"/>
                    <a:lumOff val="50000"/>
                  </a:schemeClr>
                </a:gs>
                <a:gs pos="100000">
                  <a:schemeClr val="accent1">
                    <a:lumMod val="50000"/>
                    <a:lumOff val="50000"/>
                  </a:schemeClr>
                </a:gs>
              </a:gsLst>
              <a:lin ang="19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8" name="Rectangle 2"/>
            <p:cNvSpPr/>
            <p:nvPr/>
          </p:nvSpPr>
          <p:spPr>
            <a:xfrm>
              <a:off x="4683483" y="1895514"/>
              <a:ext cx="196906" cy="2011393"/>
            </a:xfrm>
            <a:custGeom>
              <a:avLst/>
              <a:gdLst/>
              <a:ahLst/>
              <a:cxnLst/>
              <a:rect l="l" t="t" r="r" b="b"/>
              <a:pathLst>
                <a:path w="196906" h="2011393">
                  <a:moveTo>
                    <a:pt x="96435" y="0"/>
                  </a:moveTo>
                  <a:lnTo>
                    <a:pt x="196906" y="0"/>
                  </a:lnTo>
                  <a:lnTo>
                    <a:pt x="196906" y="2011393"/>
                  </a:lnTo>
                  <a:lnTo>
                    <a:pt x="193201" y="2011393"/>
                  </a:lnTo>
                  <a:cubicBezTo>
                    <a:pt x="183184" y="1954476"/>
                    <a:pt x="144512" y="1912472"/>
                    <a:pt x="98453" y="1912472"/>
                  </a:cubicBezTo>
                  <a:cubicBezTo>
                    <a:pt x="52394" y="1912472"/>
                    <a:pt x="13723" y="1954476"/>
                    <a:pt x="3706" y="2011393"/>
                  </a:cubicBezTo>
                  <a:lnTo>
                    <a:pt x="0" y="2011393"/>
                  </a:lnTo>
                  <a:lnTo>
                    <a:pt x="0" y="629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9" name="Isosceles Triangle 10"/>
            <p:cNvSpPr/>
            <p:nvPr/>
          </p:nvSpPr>
          <p:spPr>
            <a:xfrm rot="10800000">
              <a:off x="4468813" y="4423239"/>
              <a:ext cx="196906" cy="260871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0" name="Parallelogram 15"/>
            <p:cNvSpPr/>
            <p:nvPr/>
          </p:nvSpPr>
          <p:spPr>
            <a:xfrm rot="16200000">
              <a:off x="4098945" y="947696"/>
              <a:ext cx="972197" cy="1052368"/>
            </a:xfrm>
            <a:custGeom>
              <a:avLst/>
              <a:gdLst/>
              <a:ahLst/>
              <a:cxnLst/>
              <a:rect l="l" t="t" r="r" b="b"/>
              <a:pathLst>
                <a:path w="2993176" h="3240001">
                  <a:moveTo>
                    <a:pt x="1299907" y="647892"/>
                  </a:moveTo>
                  <a:lnTo>
                    <a:pt x="665509" y="1620000"/>
                  </a:lnTo>
                  <a:lnTo>
                    <a:pt x="1299907" y="2592108"/>
                  </a:lnTo>
                  <a:lnTo>
                    <a:pt x="634398" y="2592108"/>
                  </a:lnTo>
                  <a:lnTo>
                    <a:pt x="0" y="1620000"/>
                  </a:lnTo>
                  <a:lnTo>
                    <a:pt x="634398" y="647892"/>
                  </a:lnTo>
                  <a:close/>
                  <a:moveTo>
                    <a:pt x="2993176" y="1620001"/>
                  </a:moveTo>
                  <a:lnTo>
                    <a:pt x="1913056" y="3240001"/>
                  </a:lnTo>
                  <a:lnTo>
                    <a:pt x="1782206" y="3043749"/>
                  </a:lnTo>
                  <a:lnTo>
                    <a:pt x="1110064" y="3043749"/>
                  </a:lnTo>
                  <a:cubicBezTo>
                    <a:pt x="1089036" y="3096599"/>
                    <a:pt x="1037333" y="3133759"/>
                    <a:pt x="976952" y="3133759"/>
                  </a:cubicBezTo>
                  <a:cubicBezTo>
                    <a:pt x="923853" y="3133759"/>
                    <a:pt x="877466" y="3105022"/>
                    <a:pt x="854540" y="3061058"/>
                  </a:cubicBezTo>
                  <a:lnTo>
                    <a:pt x="302383" y="3169763"/>
                  </a:lnTo>
                  <a:lnTo>
                    <a:pt x="302383" y="2809723"/>
                  </a:lnTo>
                  <a:lnTo>
                    <a:pt x="854540" y="2918427"/>
                  </a:lnTo>
                  <a:cubicBezTo>
                    <a:pt x="877466" y="2874463"/>
                    <a:pt x="923853" y="2845727"/>
                    <a:pt x="976952" y="2845727"/>
                  </a:cubicBezTo>
                  <a:cubicBezTo>
                    <a:pt x="1037333" y="2845727"/>
                    <a:pt x="1089036" y="2882887"/>
                    <a:pt x="1110064" y="2935737"/>
                  </a:cubicBezTo>
                  <a:lnTo>
                    <a:pt x="1710190" y="2935737"/>
                  </a:lnTo>
                  <a:lnTo>
                    <a:pt x="832936" y="1620001"/>
                  </a:lnTo>
                  <a:lnTo>
                    <a:pt x="191305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1" name="สี่เหลี่ยมผืนผ้า 10"/>
          <p:cNvSpPr/>
          <p:nvPr/>
        </p:nvSpPr>
        <p:spPr>
          <a:xfrm>
            <a:off x="2843113" y="788530"/>
            <a:ext cx="40937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คำถามก่อนเรียน </a:t>
            </a:r>
            <a:r>
              <a:rPr lang="en-US" sz="4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(pre test)</a:t>
            </a:r>
            <a:endParaRPr lang="th-TH" sz="4000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736" y="874657"/>
            <a:ext cx="494788" cy="487378"/>
          </a:xfrm>
          <a:prstGeom prst="rect">
            <a:avLst/>
          </a:prstGeom>
        </p:spPr>
      </p:pic>
      <p:sp>
        <p:nvSpPr>
          <p:cNvPr id="13" name="สี่เหลี่ยมผืนผ้า 12"/>
          <p:cNvSpPr/>
          <p:nvPr/>
        </p:nvSpPr>
        <p:spPr>
          <a:xfrm>
            <a:off x="2497141" y="4484858"/>
            <a:ext cx="6638446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en-US" sz="1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(</a:t>
            </a:r>
            <a:r>
              <a:rPr lang="th-TH" sz="1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ที่มา</a:t>
            </a:r>
            <a:r>
              <a:rPr lang="en-US" sz="1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: </a:t>
            </a:r>
            <a:r>
              <a:rPr lang="th-TH" sz="1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หนังสือเรียนรายวิชาพื้นฐานวิทยาศาสตร์และเทคโนโลยี ชั้นมัธยมศึกษาปีที่ </a:t>
            </a:r>
            <a:r>
              <a:rPr lang="en-US" sz="1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3</a:t>
            </a:r>
            <a:r>
              <a:rPr lang="th-TH" sz="1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เล่ม 1 ตามหลักสูตร</a:t>
            </a:r>
            <a:endParaRPr lang="en-US" sz="1600" b="1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th-TH" sz="1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แกนกลางการศึกษาขั้นพื้นฐาน พุทธศักราช </a:t>
            </a:r>
            <a:r>
              <a:rPr lang="en-US" sz="1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2551 (</a:t>
            </a:r>
            <a:r>
              <a:rPr lang="th-TH" sz="1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ฉบับปรับปรุง พ.ศ. </a:t>
            </a:r>
            <a:r>
              <a:rPr lang="en-US" sz="1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2560) </a:t>
            </a:r>
            <a:r>
              <a:rPr lang="th-TH" sz="1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สสวท. กระทรวงศึกษาธิการ หน้า 94</a:t>
            </a:r>
            <a:r>
              <a:rPr lang="en-US" sz="1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)</a:t>
            </a:r>
            <a:endParaRPr lang="en-US" sz="1600" b="1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1369089" y="1706187"/>
            <a:ext cx="772288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เขียนเครื่องหมาย √ หน้าข้อความที่ถูกต้อง เครื่องหมาย X หน้าข้อความที่ไม่ถูกต้อง</a:t>
            </a:r>
          </a:p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 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คลื่นน้ำ คลื่นเสียง และคลื่นในสปริงเป็นคลื่นกลที่ต้องอาศัยตัวกลาง</a:t>
            </a:r>
          </a:p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ในการส่งผ่านพลังงาน</a:t>
            </a:r>
          </a:p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 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ความร้อนจากดวงอาทิตย์ส่งผ่านมายังโลกได้โดยไม่อาศัยตัวกลาง</a:t>
            </a:r>
          </a:p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 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 การแผ่รังสีความร้อนเป็นการส่งผ่านพลังงานแบบอาศัยตัวกลาง</a:t>
            </a:r>
          </a:p>
        </p:txBody>
      </p:sp>
    </p:spTree>
    <p:extLst>
      <p:ext uri="{BB962C8B-B14F-4D97-AF65-F5344CB8AC3E}">
        <p14:creationId xmlns:p14="http://schemas.microsoft.com/office/powerpoint/2010/main" val="20747749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1900991" y="1624264"/>
            <a:ext cx="794084" cy="1769623"/>
          </a:xfrm>
          <a:prstGeom prst="rect">
            <a:avLst/>
          </a:prstGeom>
          <a:solidFill>
            <a:srgbClr val="82B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004114" y="105257"/>
            <a:ext cx="56053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4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สเปกตรัมของคลื่นแม่เหล็กไฟฟ้า</a:t>
            </a:r>
            <a:endParaRPr lang="en-US" altLang="ko-KR" sz="4400" b="1" u="sng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586" y="64966"/>
            <a:ext cx="727055" cy="727055"/>
          </a:xfrm>
          <a:prstGeom prst="rect">
            <a:avLst/>
          </a:prstGeom>
        </p:spPr>
      </p:pic>
      <p:pic>
        <p:nvPicPr>
          <p:cNvPr id="6" name="รูปภาพ 5" descr="C:\Users\LENOVO\Documents\Originals\Image_20200511_000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6" t="36974" r="11433" b="36162"/>
          <a:stretch/>
        </p:blipFill>
        <p:spPr bwMode="auto">
          <a:xfrm rot="10800000">
            <a:off x="1090166" y="883233"/>
            <a:ext cx="6958960" cy="31530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168166" y="4057852"/>
            <a:ext cx="8843487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86740" algn="l"/>
                <a:tab pos="767080" algn="l"/>
              </a:tabLst>
            </a:pPr>
            <a:r>
              <a:rPr lang="th-TH" sz="28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แต่ละช่วงความถี่มีชื่อเรียกต่างกัน ได้แก่ คลื่นวิทยุ ไมโครเวฟ อินฟราเรด แสง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86740" algn="l"/>
                <a:tab pos="767080" algn="l"/>
              </a:tabLst>
            </a:pPr>
            <a:r>
              <a:rPr lang="th-TH" sz="28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อัลตราไวโอเลต รังสีเอกซ์ และรังสีแกมมา ดังภาพ  </a:t>
            </a:r>
            <a:endParaRPr lang="en-US" sz="1800" b="1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925905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109123" y="222933"/>
            <a:ext cx="53745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ko-KR" sz="4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พลังงานของคลื่นแม่เหล็กไฟฟ้า </a:t>
            </a:r>
            <a:endParaRPr lang="en-US" altLang="ko-KR" sz="440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991" y="78251"/>
            <a:ext cx="727055" cy="727055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54143" y="878774"/>
            <a:ext cx="91440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3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พลังงานของคลื่นแม่เหล็กไฟฟ้าจะขึ้นอยู่กับความถี่ของคลื่นแม่เหล็กไฟฟ้านั้น ๆ โดยคลื่นแม่เหล็กไฟฟ้า</a:t>
            </a:r>
          </a:p>
          <a:p>
            <a:r>
              <a:rPr lang="th-TH" sz="23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ที่มีความถี่สูงจะมีพลังงานมาก จึงสามารถทะลุทะลวงสิ่งกีดขวางได้มากกว่าคลื่นแม่เหล็กไฟฟ้าที่มีความถี่ต่ำ </a:t>
            </a:r>
          </a:p>
          <a:p>
            <a:r>
              <a:rPr lang="th-TH" sz="23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มนุษย์นำคลื่นแม่เหล็กไฟฟ้าแต่ละช่วงความถี่ไปใช้ประโยชน์ได้มากมาย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624847" y="1992050"/>
            <a:ext cx="5858795" cy="2790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รูปภาพ 6" descr="คลื่นนนน"/>
          <p:cNvPicPr/>
          <p:nvPr/>
        </p:nvPicPr>
        <p:blipFill rotWithShape="1">
          <a:blip r:embed="rId3">
            <a:clrChange>
              <a:clrFrom>
                <a:srgbClr val="FFF8E8"/>
              </a:clrFrom>
              <a:clrTo>
                <a:srgbClr val="FFF8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" t="2287" r="771" b="1630"/>
          <a:stretch/>
        </p:blipFill>
        <p:spPr bwMode="auto">
          <a:xfrm>
            <a:off x="1624848" y="1955693"/>
            <a:ext cx="5749925" cy="27673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สี่เหลี่ยมผืนผ้า 7"/>
          <p:cNvSpPr/>
          <p:nvPr/>
        </p:nvSpPr>
        <p:spPr>
          <a:xfrm>
            <a:off x="216570" y="4783444"/>
            <a:ext cx="88191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th-TH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ภาพ ตัวอย่างการใช้ประโยชน์จากคลื่นแม่เหล็กไฟฟ้า</a:t>
            </a:r>
            <a:r>
              <a:rPr lang="en-US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(</a:t>
            </a:r>
            <a:r>
              <a:rPr lang="th-TH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ที่มา</a:t>
            </a:r>
            <a:r>
              <a:rPr lang="en-US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: https://sites.google.com/site/khlunnnn/)</a:t>
            </a:r>
            <a:endParaRPr lang="en-US" sz="2000" b="1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860060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929429" y="3146910"/>
            <a:ext cx="65426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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การใช้คลื่นวิทยุส่งสัญญาณวิทยุ </a:t>
            </a:r>
          </a:p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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การใช้คลื่นไมโครเวฟในการอุ่นอาหารหรือทำให้อาหารสุกได้อีกด้วย </a:t>
            </a:r>
          </a:p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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การใช้แสงเลเซอร์สำหรับส่งข้อมูลผ่านเส้นใยนำแสง </a:t>
            </a:r>
          </a:p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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การใช้รังสีเอกซ์ในการศึกษาโครงสร้างกระดูกภายในร่างกายมนุษย์ </a:t>
            </a:r>
          </a:p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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แสงยังทำให้เรามองเห็นสิ่งต่าง ๆ รอบตัวได้ 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648327" y="198571"/>
            <a:ext cx="66534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การใช้ประโยชน์จากคลื่นแม่เหล็กไฟฟ้า</a:t>
            </a:r>
            <a:endParaRPr lang="en-US" altLang="ko-KR" sz="440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050" y="114347"/>
            <a:ext cx="727055" cy="727055"/>
          </a:xfrm>
          <a:prstGeom prst="rect">
            <a:avLst/>
          </a:prstGeom>
        </p:spPr>
      </p:pic>
      <p:pic>
        <p:nvPicPr>
          <p:cNvPr id="25602" name="Picture 2" descr="Untitled Documen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0" b="1037"/>
          <a:stretch/>
        </p:blipFill>
        <p:spPr bwMode="auto">
          <a:xfrm>
            <a:off x="298784" y="968012"/>
            <a:ext cx="8688806" cy="206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กล่องข้อความ 4"/>
          <p:cNvSpPr txBox="1"/>
          <p:nvPr/>
        </p:nvSpPr>
        <p:spPr>
          <a:xfrm>
            <a:off x="298784" y="2631848"/>
            <a:ext cx="868880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คลื่นแม่เหล็กไฟฟ้า  คลื่นวิทยุ  คลื่นโทรศัพท์ คลื่นไมโครเวฟ คลื่นอินฟราเรด แสง รังสีอัลตราไวโอเลต รังสีเอ็กซ์ รังสีแกมมา</a:t>
            </a:r>
          </a:p>
        </p:txBody>
      </p:sp>
    </p:spTree>
    <p:extLst>
      <p:ext uri="{BB962C8B-B14F-4D97-AF65-F5344CB8AC3E}">
        <p14:creationId xmlns:p14="http://schemas.microsoft.com/office/powerpoint/2010/main" val="30232215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29442" y="3568254"/>
            <a:ext cx="962415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   คลื่นแม่เหล็กไฟฟ้าที่มีพลังงานสูงก็อาจมีโทษต่อมนุษย์ด้วย เช่น </a:t>
            </a:r>
          </a:p>
          <a:p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</a:t>
            </a: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รังสีอัลตราไวโอเลตอาจทำให้เกิดมะเร็งผิวหนัง </a:t>
            </a:r>
          </a:p>
          <a:p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</a:t>
            </a: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รังสีแกมมาอาจทำลายเนื้อเยื่อหรืออาจทำให้เสียชีวิตได้ถ้าได้รับรังสีแกมมาในปริมาณสูง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924910" y="391328"/>
            <a:ext cx="76080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การเกิดโทษต่อมนุษย์จากการใช้คลื่นแม่เหล็กไฟฟ้า</a:t>
            </a:r>
            <a:endParaRPr lang="en-US" altLang="ko-KR" sz="420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53" y="231997"/>
            <a:ext cx="727055" cy="727055"/>
          </a:xfrm>
          <a:prstGeom prst="rect">
            <a:avLst/>
          </a:prstGeom>
        </p:spPr>
      </p:pic>
      <p:grpSp>
        <p:nvGrpSpPr>
          <p:cNvPr id="6" name="กลุ่ม 5"/>
          <p:cNvGrpSpPr/>
          <p:nvPr/>
        </p:nvGrpSpPr>
        <p:grpSpPr>
          <a:xfrm>
            <a:off x="782051" y="1109582"/>
            <a:ext cx="3647574" cy="2431716"/>
            <a:chOff x="192504" y="1079401"/>
            <a:chExt cx="3647574" cy="2431716"/>
          </a:xfrm>
        </p:grpSpPr>
        <p:pic>
          <p:nvPicPr>
            <p:cNvPr id="27650" name="Picture 2" descr="ในภาพอาจจะมี ข้อความพูดว่า &quot;รังสีอัลตราไวโอเลต UV ภัยร้ายใกล้ตัว ผลกระทบต่อผิวหนัง ผลกระทบต่อดวงตา ผลกระทบ ต่อระบบภูมิคุ้มกัน TIP AUTO TECHNIC TIP Tel: 84-656-4555 AUTOTECHNIC&quot;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504" y="1079401"/>
              <a:ext cx="3647574" cy="2431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สี่เหลี่ยมผืนผ้า 4"/>
            <p:cNvSpPr/>
            <p:nvPr/>
          </p:nvSpPr>
          <p:spPr>
            <a:xfrm>
              <a:off x="2094271" y="3347884"/>
              <a:ext cx="877529" cy="132735"/>
            </a:xfrm>
            <a:prstGeom prst="rect">
              <a:avLst/>
            </a:prstGeom>
            <a:solidFill>
              <a:srgbClr val="231F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27652" name="Picture 4" descr="http://www.atom.rmutphysics.com/charud/oldnews/0/286/16/2/pic4/main4_clip_image0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625" y="1103646"/>
            <a:ext cx="3896228" cy="244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1724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01922" y="670016"/>
            <a:ext cx="9035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คำถามทบทวน</a:t>
            </a:r>
            <a:r>
              <a:rPr lang="th-TH" sz="36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คลื่นแม่เหล็กไฟฟ้า</a:t>
            </a:r>
            <a:endParaRPr lang="th-TH" sz="3600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01923" y="1595773"/>
            <a:ext cx="90357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• ความถี่ ความยาวคลื่น และพลังงานของคลื่นแม่เหล็กไฟฟ้ามีความสัมพันธ์กันอย่างไร</a:t>
            </a:r>
          </a:p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ตอบ...................................................................................................................</a:t>
            </a:r>
          </a:p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• เสียงที่ได้ยินจากเครื่องรับวิทยุเป็นคลื่นกลหรือคลื่นแม่เหล็กไฟฟ้า เพราะเหตุใด</a:t>
            </a:r>
          </a:p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ตอบ...................................................................................................................</a:t>
            </a: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881" y="500739"/>
            <a:ext cx="745958" cy="74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742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0" y="248076"/>
            <a:ext cx="9035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เฉลยคำถามทบทวน</a:t>
            </a:r>
            <a:r>
              <a:rPr lang="th-TH" sz="3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คลื่นแม่เหล็กไฟฟ้า</a:t>
            </a:r>
            <a:endParaRPr lang="th-TH" sz="3600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08285" y="966599"/>
            <a:ext cx="892743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• ความถี่ ความยาวคลื่น และพลังงานของคลื่นแม่เหล็กไฟฟ้ามีความสัมพันธ์กันอย่างไร</a:t>
            </a:r>
          </a:p>
          <a:p>
            <a:r>
              <a:rPr lang="th-TH" sz="3200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แนวคำตอบ</a:t>
            </a:r>
          </a:p>
          <a:p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• เสียงที่ได้ยินจากเครื่องรับวิทยุเป็นคลื่นกลหรือคลื่นแม่เหล็กไฟฟ้า เพราะเหตุใด</a:t>
            </a:r>
          </a:p>
          <a:p>
            <a:r>
              <a:rPr lang="th-TH" sz="3200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แนวคำตอบ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612508" y="1520596"/>
            <a:ext cx="7255041" cy="16927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2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ความถี่ของคลื่นแม่เหล็กไฟฟ้าจะแปรผกผันกับความยาวคลื่น โดยคลื่นแม่เหล็กไฟฟ้าที่มีความถี่สูงจะมีความยาวคลื่นสั้น ส่วนพลังงานของคลื่นแม่เหล็กไฟฟ้าจะแปรผันตรงกับความถี่ โดยคลื่นแม่เหล็กไฟฟ้าที่มีความถี่สูงหรือความยาวคลื่นสั้นจะมีพลังงานสูง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612508" y="3903998"/>
            <a:ext cx="7255041" cy="8925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2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เสียงที่ได้ยินจากเครื่องรับวิทยุเป็นคลื่นกลเพราะเสียงต้องอาศัยตัวกลาง</a:t>
            </a:r>
          </a:p>
          <a:p>
            <a:r>
              <a:rPr lang="th-TH" sz="2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ซึ่งเป็นอากาศ ในการส่งผ่านพลังงาน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677" y="145028"/>
            <a:ext cx="745958" cy="74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9092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027" y="61217"/>
            <a:ext cx="6725920" cy="5044577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 rot="16200000">
            <a:off x="-1836009" y="2180531"/>
            <a:ext cx="502197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600" u="sng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ผังมโนทัศน์ในบทเรียนเรื่องคลื่น</a:t>
            </a: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840" y="60960"/>
            <a:ext cx="833120" cy="833120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840" y="762000"/>
            <a:ext cx="833120" cy="833120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840" y="1463040"/>
            <a:ext cx="833120" cy="833120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840" y="2164080"/>
            <a:ext cx="833120" cy="833120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320" y="2865120"/>
            <a:ext cx="833120" cy="833120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3545840"/>
            <a:ext cx="833120" cy="833120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80" y="4226560"/>
            <a:ext cx="833120" cy="83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873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-115613" y="231004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8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สรุปคำศัพท์ท้ายบท</a:t>
            </a:r>
            <a:endParaRPr lang="th-TH" sz="8000" dirty="0">
              <a:solidFill>
                <a:schemeClr val="accent1">
                  <a:lumMod val="20000"/>
                  <a:lumOff val="8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16565" y="1470449"/>
            <a:ext cx="881182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คลื่นกล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(mechanical wave)</a:t>
            </a: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คลื่นแม่เหล็กไฟฟ้า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(electromagnetic waves)</a:t>
            </a: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คลื่นตามขวาง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(transverse wave)</a:t>
            </a: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คลื่นตามยาว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(longitudinal wave)</a:t>
            </a:r>
          </a:p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32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สเปกตรัมของคลื่นแม่เหล็กไฟฟ้า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(electromagnetic spectrum)</a:t>
            </a: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5775204" y="1450555"/>
            <a:ext cx="340494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3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สันคลื่น</a:t>
            </a:r>
            <a:r>
              <a:rPr lang="en-US" sz="3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(crest)</a:t>
            </a:r>
          </a:p>
          <a:p>
            <a:r>
              <a:rPr lang="en-US" sz="3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3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ท้องคลื่น </a:t>
            </a:r>
            <a:r>
              <a:rPr lang="en-US" sz="3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(trough)</a:t>
            </a:r>
          </a:p>
          <a:p>
            <a:r>
              <a:rPr lang="en-US" sz="3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3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แอมพลิจูด </a:t>
            </a:r>
            <a:r>
              <a:rPr lang="en-US" sz="3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(amplitude)</a:t>
            </a:r>
          </a:p>
          <a:p>
            <a:r>
              <a:rPr lang="en-US" sz="3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3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ความยาวคลื่น</a:t>
            </a:r>
            <a:r>
              <a:rPr lang="en-US" sz="3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(wavelength)</a:t>
            </a:r>
          </a:p>
          <a:p>
            <a:r>
              <a:rPr lang="en-US" sz="3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3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ความถี่ </a:t>
            </a:r>
            <a:r>
              <a:rPr lang="en-US" sz="3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(frequency)</a:t>
            </a:r>
            <a:endParaRPr lang="th-TH" sz="3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634" y="202216"/>
            <a:ext cx="1320958" cy="1320958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687" y="3661212"/>
            <a:ext cx="1251284" cy="125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964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383E63F3-0251-4CFD-8D9A-5D414694D33A}"/>
              </a:ext>
            </a:extLst>
          </p:cNvPr>
          <p:cNvSpPr/>
          <p:nvPr/>
        </p:nvSpPr>
        <p:spPr>
          <a:xfrm>
            <a:off x="1048836" y="1320481"/>
            <a:ext cx="772846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คู่มือการใช้หลักสูตรกลุ่มสาระการเรียนรู้วิทยาศาสตร์ (ฉบับปรับปรุง พ.ศ. 2560)</a:t>
            </a:r>
          </a:p>
          <a:p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ตามหลักสูตรแกนกลางการศึกษาขั้นพื้นฐาน พุทธศักราช 2551 ระดับมัธยมศึกษาตอนต้น</a:t>
            </a:r>
          </a:p>
          <a:p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จัดทำโดยสถาบันส่งเสริมการสอนวิทยาศาสตร์และเทคโนโลยี กระทรวงศึกษาธิการ</a:t>
            </a:r>
          </a:p>
          <a:p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เขียนแผนการจัดการเรียนรู้ โดยศึกษาตัวชี้วัดและสาระการเรียนรู้แกนกลางกลุ่มสาระ</a:t>
            </a:r>
          </a:p>
          <a:p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การเรียนรู้วิทยาศาสตร์ (ฉบับปรับปรุง พ.ศ. 2560) ตามหลักสูตรแกนกลางการศึกษา</a:t>
            </a:r>
          </a:p>
          <a:p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ขั้นพื้นฐาน พุทธศักราช 2551</a:t>
            </a:r>
          </a:p>
          <a:p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-หนังสือเรียนรายวิชาพื้นฐานวิทยาศาสตร์และเทคโนโลยี ชั้นมัธยมศึกษาปีที่ 3 เล่ม 1 </a:t>
            </a:r>
          </a:p>
          <a:p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ตามหลักสูตรแกนกลางการศึกษาขั้นพื้นฐาน พุทธศักราช 2551 (ฉบับปรับปรุง พ.ศ. 2560) สสวท. กระทรวงศึกษาธิการ</a:t>
            </a:r>
          </a:p>
        </p:txBody>
      </p:sp>
      <p:sp>
        <p:nvSpPr>
          <p:cNvPr id="3" name="Oval 35">
            <a:extLst>
              <a:ext uri="{FF2B5EF4-FFF2-40B4-BE49-F238E27FC236}">
                <a16:creationId xmlns:a16="http://schemas.microsoft.com/office/drawing/2014/main" id="{DD5E47F8-6BAD-4C7D-B510-461B77D332F8}"/>
              </a:ext>
            </a:extLst>
          </p:cNvPr>
          <p:cNvSpPr/>
          <p:nvPr/>
        </p:nvSpPr>
        <p:spPr>
          <a:xfrm>
            <a:off x="520854" y="461723"/>
            <a:ext cx="527982" cy="584709"/>
          </a:xfrm>
          <a:custGeom>
            <a:avLst/>
            <a:gdLst/>
            <a:ahLst/>
            <a:cxnLst/>
            <a:rect l="l" t="t" r="r" b="b"/>
            <a:pathLst>
              <a:path w="2548531" h="3213371">
                <a:moveTo>
                  <a:pt x="792000" y="2498954"/>
                </a:moveTo>
                <a:lnTo>
                  <a:pt x="792000" y="2641726"/>
                </a:lnTo>
                <a:cubicBezTo>
                  <a:pt x="463357" y="2661706"/>
                  <a:pt x="216000" y="2748872"/>
                  <a:pt x="216000" y="2853371"/>
                </a:cubicBezTo>
                <a:cubicBezTo>
                  <a:pt x="216000" y="2972665"/>
                  <a:pt x="538355" y="3069371"/>
                  <a:pt x="936000" y="3069371"/>
                </a:cubicBezTo>
                <a:cubicBezTo>
                  <a:pt x="1333645" y="3069371"/>
                  <a:pt x="1656000" y="2972665"/>
                  <a:pt x="1656000" y="2853371"/>
                </a:cubicBezTo>
                <a:cubicBezTo>
                  <a:pt x="1656000" y="2748872"/>
                  <a:pt x="1408644" y="2661706"/>
                  <a:pt x="1080000" y="2641726"/>
                </a:cubicBezTo>
                <a:lnTo>
                  <a:pt x="1080000" y="2498954"/>
                </a:lnTo>
                <a:cubicBezTo>
                  <a:pt x="1528614" y="2524263"/>
                  <a:pt x="1872000" y="2673393"/>
                  <a:pt x="1872000" y="2853371"/>
                </a:cubicBezTo>
                <a:cubicBezTo>
                  <a:pt x="1872000" y="3052194"/>
                  <a:pt x="1452939" y="3213371"/>
                  <a:pt x="936000" y="3213371"/>
                </a:cubicBezTo>
                <a:cubicBezTo>
                  <a:pt x="419061" y="3213371"/>
                  <a:pt x="0" y="3052194"/>
                  <a:pt x="0" y="2853371"/>
                </a:cubicBezTo>
                <a:cubicBezTo>
                  <a:pt x="0" y="2673393"/>
                  <a:pt x="343386" y="2524263"/>
                  <a:pt x="792000" y="2498954"/>
                </a:cubicBezTo>
                <a:close/>
                <a:moveTo>
                  <a:pt x="2190403" y="180020"/>
                </a:moveTo>
                <a:cubicBezTo>
                  <a:pt x="2388233" y="180020"/>
                  <a:pt x="2548531" y="236495"/>
                  <a:pt x="2548531" y="306081"/>
                </a:cubicBezTo>
                <a:lnTo>
                  <a:pt x="2548531" y="1314569"/>
                </a:lnTo>
                <a:cubicBezTo>
                  <a:pt x="2548531" y="1244983"/>
                  <a:pt x="2388233" y="1188508"/>
                  <a:pt x="2190403" y="1188508"/>
                </a:cubicBezTo>
                <a:cubicBezTo>
                  <a:pt x="1992574" y="1188508"/>
                  <a:pt x="1832276" y="1244983"/>
                  <a:pt x="1832276" y="1314569"/>
                </a:cubicBezTo>
                <a:cubicBezTo>
                  <a:pt x="1832276" y="1384155"/>
                  <a:pt x="1671978" y="1440630"/>
                  <a:pt x="1474148" y="1440630"/>
                </a:cubicBezTo>
                <a:cubicBezTo>
                  <a:pt x="1276318" y="1440630"/>
                  <a:pt x="1116020" y="1384155"/>
                  <a:pt x="1116020" y="1314569"/>
                </a:cubicBezTo>
                <a:lnTo>
                  <a:pt x="1116020" y="306081"/>
                </a:lnTo>
                <a:cubicBezTo>
                  <a:pt x="1116020" y="375667"/>
                  <a:pt x="1276318" y="432142"/>
                  <a:pt x="1474148" y="432142"/>
                </a:cubicBezTo>
                <a:cubicBezTo>
                  <a:pt x="1671978" y="432142"/>
                  <a:pt x="1832276" y="375667"/>
                  <a:pt x="1832276" y="306081"/>
                </a:cubicBezTo>
                <a:cubicBezTo>
                  <a:pt x="1832276" y="236495"/>
                  <a:pt x="1992574" y="180020"/>
                  <a:pt x="2190403" y="180020"/>
                </a:cubicBezTo>
                <a:close/>
                <a:moveTo>
                  <a:pt x="936000" y="0"/>
                </a:moveTo>
                <a:cubicBezTo>
                  <a:pt x="1035422" y="0"/>
                  <a:pt x="1116020" y="80598"/>
                  <a:pt x="1116020" y="180020"/>
                </a:cubicBezTo>
                <a:cubicBezTo>
                  <a:pt x="1116020" y="246019"/>
                  <a:pt x="1080504" y="303723"/>
                  <a:pt x="1026000" y="332457"/>
                </a:cubicBezTo>
                <a:lnTo>
                  <a:pt x="1026000" y="2887874"/>
                </a:lnTo>
                <a:lnTo>
                  <a:pt x="846000" y="2887874"/>
                </a:lnTo>
                <a:lnTo>
                  <a:pt x="846000" y="332457"/>
                </a:lnTo>
                <a:cubicBezTo>
                  <a:pt x="791497" y="303723"/>
                  <a:pt x="755980" y="246019"/>
                  <a:pt x="755980" y="180020"/>
                </a:cubicBezTo>
                <a:cubicBezTo>
                  <a:pt x="755980" y="80598"/>
                  <a:pt x="836578" y="0"/>
                  <a:pt x="936000" y="0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002060"/>
              </a:solidFill>
            </a:endParaRPr>
          </a:p>
        </p:txBody>
      </p:sp>
      <p:pic>
        <p:nvPicPr>
          <p:cNvPr id="4" name="Picture 4" descr="http://www.google.rs/blank.html | งานฝีมือเด็กก่อนวัยเรียน, สติก ...">
            <a:extLst>
              <a:ext uri="{FF2B5EF4-FFF2-40B4-BE49-F238E27FC236}">
                <a16:creationId xmlns:a16="http://schemas.microsoft.com/office/drawing/2014/main" id="{D8C69ADC-8C36-4A18-99BD-A1F5BA9A24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2" t="27884" r="16129" b="52035"/>
          <a:stretch/>
        </p:blipFill>
        <p:spPr bwMode="auto">
          <a:xfrm>
            <a:off x="1176165" y="299131"/>
            <a:ext cx="3149318" cy="94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hemical, green, medical, potion, science icon">
            <a:extLst>
              <a:ext uri="{FF2B5EF4-FFF2-40B4-BE49-F238E27FC236}">
                <a16:creationId xmlns:a16="http://schemas.microsoft.com/office/drawing/2014/main" id="{D06CC0EA-F80A-494C-9583-DCC87E0BC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463" y="228343"/>
            <a:ext cx="1154949" cy="115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AC2B51AA-8ACA-49D0-AF2A-0B17A9984F77}"/>
              </a:ext>
            </a:extLst>
          </p:cNvPr>
          <p:cNvSpPr/>
          <p:nvPr/>
        </p:nvSpPr>
        <p:spPr>
          <a:xfrm>
            <a:off x="1430823" y="451875"/>
            <a:ext cx="26400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ข้อมูลอ้างอิงจาก</a:t>
            </a:r>
          </a:p>
        </p:txBody>
      </p:sp>
    </p:spTree>
    <p:extLst>
      <p:ext uri="{BB962C8B-B14F-4D97-AF65-F5344CB8AC3E}">
        <p14:creationId xmlns:p14="http://schemas.microsoft.com/office/powerpoint/2010/main" val="28440948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3288"/>
          <a:stretch/>
        </p:blipFill>
        <p:spPr>
          <a:xfrm>
            <a:off x="0" y="1337299"/>
            <a:ext cx="9144000" cy="381261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สี่เหลี่ยมผืนผ้า 2"/>
          <p:cNvSpPr/>
          <p:nvPr/>
        </p:nvSpPr>
        <p:spPr>
          <a:xfrm rot="936021">
            <a:off x="53227" y="1587824"/>
            <a:ext cx="8811521" cy="1967853"/>
          </a:xfrm>
          <a:prstGeom prst="rect">
            <a:avLst/>
          </a:prstGeom>
        </p:spPr>
        <p:txBody>
          <a:bodyPr wrap="none">
            <a:prstTxWarp prst="textArchUp">
              <a:avLst>
                <a:gd name="adj" fmla="val 10996755"/>
              </a:avLst>
            </a:prstTxWarp>
            <a:spAutoFit/>
          </a:bodyPr>
          <a:lstStyle/>
          <a:p>
            <a:r>
              <a:rPr lang="th-TH" sz="5000" b="1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ง่ายจัง</a:t>
            </a:r>
            <a:r>
              <a:rPr lang="th-TH" sz="50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เลย....แต่ยังไม่จบนะ...มีเรื่องของแสง อีกจร้า</a:t>
            </a:r>
            <a:endParaRPr lang="th-TH" sz="5000" dirty="0">
              <a:solidFill>
                <a:schemeClr val="accent1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7293478" y="189565"/>
            <a:ext cx="170591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9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</a:t>
            </a:r>
            <a:endParaRPr lang="th-TH" sz="9600" dirty="0">
              <a:solidFill>
                <a:schemeClr val="accent1">
                  <a:lumMod val="60000"/>
                  <a:lumOff val="4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7379239" y="1136131"/>
            <a:ext cx="153439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wave</a:t>
            </a:r>
            <a:endParaRPr lang="th-TH" sz="6000" dirty="0">
              <a:solidFill>
                <a:schemeClr val="accent1">
                  <a:lumMod val="20000"/>
                  <a:lumOff val="8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546" y="2036205"/>
            <a:ext cx="539090" cy="53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22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3288"/>
          <a:stretch/>
        </p:blipFill>
        <p:spPr>
          <a:xfrm rot="5400000">
            <a:off x="-1499461" y="1499453"/>
            <a:ext cx="5143502" cy="2144596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2043844" y="359053"/>
            <a:ext cx="69994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ko-KR" sz="48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การเกิดคลื่น </a:t>
            </a:r>
            <a:r>
              <a:rPr lang="en-US" altLang="ko-KR" sz="48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(wave)</a:t>
            </a:r>
            <a:r>
              <a:rPr lang="th-TH" altLang="ko-KR" sz="48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altLang="ko-KR" sz="480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144588" y="1164937"/>
            <a:ext cx="69994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การรบกวนซ้ำๆ หรือการเคลื่อนที่ แล้วก่อให้เกิดการถ่ายเทพลังงาน    ผ่านตัวกลางหรือไม่ผ่านตัวกลาง (through matter or space)</a:t>
            </a:r>
          </a:p>
        </p:txBody>
      </p:sp>
      <p:pic>
        <p:nvPicPr>
          <p:cNvPr id="5" name="Picture 4" descr="300px-2006-01-14_Surface_wav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242155"/>
            <a:ext cx="3384550" cy="232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2144588" y="4596717"/>
            <a:ext cx="6999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ภาพแสดง ผิวน้ำที่ถูกรบกวน เกิดเป็นคลื่นแผ่กระจายออกรอบข้าง  </a:t>
            </a: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529" y="359053"/>
            <a:ext cx="635491" cy="63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27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3288"/>
          <a:stretch/>
        </p:blipFill>
        <p:spPr>
          <a:xfrm rot="5400000">
            <a:off x="-1499461" y="1499453"/>
            <a:ext cx="5143502" cy="2144596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2091791" y="684817"/>
            <a:ext cx="69994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ko-KR" sz="48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ลักษณะการเกิดคลื่น </a:t>
            </a:r>
            <a:r>
              <a:rPr lang="en-US" altLang="ko-KR" sz="48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(wave)</a:t>
            </a:r>
            <a:r>
              <a:rPr lang="th-TH" altLang="ko-KR" sz="48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endParaRPr lang="en-US" altLang="ko-KR" sz="480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038995" y="1795843"/>
            <a:ext cx="710500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þ"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ปรากฏการณ์ที่เกิดจากการรบกวน</a:t>
            </a:r>
            <a:r>
              <a:rPr lang="th-TH" sz="3200" b="1" u="sng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แหล่งกำเนิดหรือตัวกลาง </a:t>
            </a:r>
          </a:p>
          <a:p>
            <a:pPr marL="457200" indent="-457200">
              <a:buFont typeface="Wingdings" panose="05000000000000000000" pitchFamily="2" charset="2"/>
              <a:buChar char="þ"/>
            </a:pPr>
            <a:r>
              <a:rPr lang="th-TH" sz="3200" b="1" u="sng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เกิดการสั่นสะเทือน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ทำให้มีการแผ่หรือถ่ายโอนพลังงาน</a:t>
            </a:r>
          </a:p>
          <a:p>
            <a:pPr marL="457200" indent="-457200">
              <a:buFont typeface="Wingdings" panose="05000000000000000000" pitchFamily="2" charset="2"/>
              <a:buChar char="þ"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การถ่ายเทพลังงาน</a:t>
            </a:r>
            <a:r>
              <a:rPr lang="th-TH" sz="3200" b="1" u="sng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ผ่านตัวกลางหรือไม่ผ่านตัวกลาง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ก็ได้</a:t>
            </a:r>
          </a:p>
          <a:p>
            <a:pPr marL="457200" indent="-457200">
              <a:buFont typeface="Wingdings" panose="05000000000000000000" pitchFamily="2" charset="2"/>
              <a:buChar char="þ"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คลื่นเป็นการเคลื่อนย้ายถ่ายเทพลังงานเท่านั้น                  ไม่ได้ถ่ายเทสสาร 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834" y="765654"/>
            <a:ext cx="635491" cy="63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9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3288"/>
          <a:stretch/>
        </p:blipFill>
        <p:spPr>
          <a:xfrm rot="5400000">
            <a:off x="-1499461" y="1499453"/>
            <a:ext cx="5143502" cy="2144596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2144588" y="204511"/>
            <a:ext cx="69994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ko-KR" sz="48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ชนิดของคลื่น </a:t>
            </a:r>
            <a:r>
              <a:rPr lang="en-US" altLang="ko-KR" sz="48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(wave type)</a:t>
            </a: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36" y="260223"/>
            <a:ext cx="635491" cy="635491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2215294" y="1035508"/>
            <a:ext cx="6858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คลื่นเป็นปรากฏการณ์ที่เกี่ยวกับการเคลื่อนที่รูปแบบหนึ่ง คลื่นสามารถจำแนกตามลักษณะต่าง ๆได้ดังนี้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681653" y="1990177"/>
            <a:ext cx="7462347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6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จำแนกตามลักษณะการอาศัยตัวกลาง</a:t>
            </a:r>
          </a:p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1.1   คลื่นกล (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m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echanical wave)   เป็นคลื่นที่เคลื่อนที่</a:t>
            </a:r>
            <a:r>
              <a:rPr lang="th-TH" sz="2600" b="1" i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โดยอาศัยตัวกลาง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ซึ่งอาจเป็นของแข็ง ของเหลว หรือก๊าซก็ได้ ตัวอย่างของคลื่นกล </a:t>
            </a:r>
            <a:r>
              <a:rPr lang="th-TH" sz="26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ได้แก่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6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คลื่นเสียง </a:t>
            </a:r>
          </a:p>
          <a:p>
            <a:r>
              <a:rPr lang="th-TH" sz="26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คลื่นที่ผิวน้ำ คลื่นในเส้นเชือก เป็นต้น</a:t>
            </a:r>
          </a:p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1.2   คลื่นแม่เหล็กไฟฟ้า (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e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lectromagnetic waves)   เป็นคลื่นที่เคลื่อนที่</a:t>
            </a:r>
          </a:p>
          <a:p>
            <a:r>
              <a:rPr lang="th-TH" sz="2600" b="1" i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โดยไม่อาศัยตัวกลาง 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สามารถเคลื่อนที่ในสุญญากาศได้ </a:t>
            </a:r>
            <a:r>
              <a:rPr lang="th-TH" sz="26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ได้แก่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6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คลื่นแสง คลื่นวิทยุและโทรทัศน์ คลื่นไมโครเวฟ รังสีเอกซ์ รังสีแกมมา เป็นต้น</a:t>
            </a:r>
          </a:p>
        </p:txBody>
      </p:sp>
    </p:spTree>
    <p:extLst>
      <p:ext uri="{BB962C8B-B14F-4D97-AF65-F5344CB8AC3E}">
        <p14:creationId xmlns:p14="http://schemas.microsoft.com/office/powerpoint/2010/main" val="363341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3288"/>
          <a:stretch/>
        </p:blipFill>
        <p:spPr>
          <a:xfrm rot="5400000">
            <a:off x="-1499461" y="1499453"/>
            <a:ext cx="5143502" cy="2144596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2010913" y="210568"/>
            <a:ext cx="69994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ko-KR" sz="48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ชนิดของคลื่น </a:t>
            </a:r>
            <a:r>
              <a:rPr lang="en-US" altLang="ko-KR" sz="48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(wave type)</a:t>
            </a: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436" y="308320"/>
            <a:ext cx="635491" cy="635491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2081619" y="1041563"/>
            <a:ext cx="6858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คลื่นเป็นปรากฏการณ์ที่เกี่ยวกับการเคลื่อนที่รูปแบบหนึ่ง คลื่นสามารถจำแนกตามลักษณะต่าง ๆได้ดังนี้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821487" y="1874279"/>
            <a:ext cx="737826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จำแนกตามลักษณะการเคลื่อนที่</a:t>
            </a:r>
          </a:p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2.1   คลื่นตามขวาง (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ransverse wave) เป็นคลื่นที่อนุภาคของตัวกลาง</a:t>
            </a:r>
          </a:p>
          <a:p>
            <a:r>
              <a:rPr lang="th-TH" sz="2600" b="1" i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เคลื่อนที่ในทิศตั้งฉากกับทิศการเคลื่อนที่ของคลื่น 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ตัวอย่างของคลื่นตามขวาง</a:t>
            </a:r>
          </a:p>
          <a:p>
            <a:r>
              <a:rPr lang="th-TH" sz="26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ได้แก่ คลื่นแม่เหล็กไฟฟ้า</a:t>
            </a:r>
          </a:p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2.2   คลื่นตามยาว (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l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ongitudinal wave) เป็นคลื่นที่อนุภาคของตัวกลาง</a:t>
            </a:r>
          </a:p>
          <a:p>
            <a:r>
              <a:rPr lang="th-TH" sz="2600" b="1" i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เคลื่อนที่ไปมาในแนวเดียวกับทิศการเคลื่อนที่ของคลื่น 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ตัวอย่างของคลื่นตามยาว</a:t>
            </a:r>
          </a:p>
          <a:p>
            <a:r>
              <a:rPr lang="th-TH" sz="26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ได้แก่ คลื่นเสียง</a:t>
            </a:r>
          </a:p>
        </p:txBody>
      </p:sp>
    </p:spTree>
    <p:extLst>
      <p:ext uri="{BB962C8B-B14F-4D97-AF65-F5344CB8AC3E}">
        <p14:creationId xmlns:p14="http://schemas.microsoft.com/office/powerpoint/2010/main" val="79016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3288"/>
          <a:stretch/>
        </p:blipFill>
        <p:spPr>
          <a:xfrm>
            <a:off x="12032" y="1433552"/>
            <a:ext cx="9144000" cy="381261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สี่เหลี่ยมผืนผ้า 3"/>
          <p:cNvSpPr/>
          <p:nvPr/>
        </p:nvSpPr>
        <p:spPr>
          <a:xfrm>
            <a:off x="4572000" y="640471"/>
            <a:ext cx="4526641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6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คลื่นกล</a:t>
            </a:r>
            <a:endParaRPr lang="th-TH" sz="16600" dirty="0">
              <a:solidFill>
                <a:schemeClr val="accent4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847809" y="2354845"/>
            <a:ext cx="543931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6600" b="1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6600" b="1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m</a:t>
            </a:r>
            <a:r>
              <a:rPr lang="th-TH" sz="6600" b="1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echanical wave) </a:t>
            </a:r>
            <a:endParaRPr lang="en-US" altLang="ko-KR" sz="6600" b="1" dirty="0">
              <a:solidFill>
                <a:schemeClr val="accent4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Picture 2" descr="การไล่ระดับสีฟ้าคลื่นเสียงคลื่นเวกเตอร์, เวกเตอร์, เสียง, ลูกฟูก ...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7" b="31191"/>
          <a:stretch/>
        </p:blipFill>
        <p:spPr bwMode="auto">
          <a:xfrm>
            <a:off x="6405504" y="3287349"/>
            <a:ext cx="2327227" cy="96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886421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1448</TotalTime>
  <Words>2636</Words>
  <Application>Microsoft Office PowerPoint</Application>
  <PresentationFormat>นำเสนอทางหน้าจอ (16:9)</PresentationFormat>
  <Paragraphs>265</Paragraphs>
  <Slides>49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49</vt:i4>
      </vt:variant>
    </vt:vector>
  </HeadingPairs>
  <TitlesOfParts>
    <vt:vector size="55" baseType="lpstr">
      <vt:lpstr>Arial</vt:lpstr>
      <vt:lpstr>Calibri</vt:lpstr>
      <vt:lpstr>Calibri Light</vt:lpstr>
      <vt:lpstr>TH SarabunPSK</vt:lpstr>
      <vt:lpstr>Wingdings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สรุปคลื่นกล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LENOVO</dc:creator>
  <cp:lastModifiedBy>Punyanuch Hantananon</cp:lastModifiedBy>
  <cp:revision>92</cp:revision>
  <dcterms:created xsi:type="dcterms:W3CDTF">2020-07-24T14:35:53Z</dcterms:created>
  <dcterms:modified xsi:type="dcterms:W3CDTF">2024-07-24T05:34:33Z</dcterms:modified>
</cp:coreProperties>
</file>