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1"/>
  </p:notesMasterIdLst>
  <p:sldIdLst>
    <p:sldId id="256" r:id="rId2"/>
    <p:sldId id="271" r:id="rId3"/>
    <p:sldId id="258" r:id="rId4"/>
    <p:sldId id="287" r:id="rId5"/>
    <p:sldId id="285" r:id="rId6"/>
    <p:sldId id="286" r:id="rId7"/>
    <p:sldId id="259" r:id="rId8"/>
    <p:sldId id="288" r:id="rId9"/>
    <p:sldId id="273" r:id="rId10"/>
    <p:sldId id="282" r:id="rId11"/>
    <p:sldId id="260" r:id="rId12"/>
    <p:sldId id="307" r:id="rId13"/>
    <p:sldId id="289" r:id="rId14"/>
    <p:sldId id="261" r:id="rId15"/>
    <p:sldId id="264" r:id="rId16"/>
    <p:sldId id="295" r:id="rId17"/>
    <p:sldId id="296" r:id="rId18"/>
    <p:sldId id="297" r:id="rId19"/>
    <p:sldId id="299" r:id="rId20"/>
    <p:sldId id="300" r:id="rId21"/>
    <p:sldId id="292" r:id="rId22"/>
    <p:sldId id="290" r:id="rId23"/>
    <p:sldId id="293" r:id="rId24"/>
    <p:sldId id="291" r:id="rId25"/>
    <p:sldId id="294" r:id="rId26"/>
    <p:sldId id="310" r:id="rId27"/>
    <p:sldId id="308" r:id="rId28"/>
    <p:sldId id="265" r:id="rId29"/>
    <p:sldId id="266" r:id="rId30"/>
    <p:sldId id="275" r:id="rId31"/>
    <p:sldId id="278" r:id="rId32"/>
    <p:sldId id="267" r:id="rId33"/>
    <p:sldId id="262" r:id="rId34"/>
    <p:sldId id="263" r:id="rId35"/>
    <p:sldId id="274" r:id="rId36"/>
    <p:sldId id="283" r:id="rId37"/>
    <p:sldId id="268" r:id="rId38"/>
    <p:sldId id="276" r:id="rId39"/>
    <p:sldId id="277" r:id="rId40"/>
    <p:sldId id="284" r:id="rId41"/>
    <p:sldId id="280" r:id="rId42"/>
    <p:sldId id="281" r:id="rId43"/>
    <p:sldId id="269" r:id="rId44"/>
    <p:sldId id="301" r:id="rId45"/>
    <p:sldId id="302" r:id="rId46"/>
    <p:sldId id="303" r:id="rId47"/>
    <p:sldId id="304" r:id="rId48"/>
    <p:sldId id="305" r:id="rId49"/>
    <p:sldId id="306" r:id="rId50"/>
  </p:sldIdLst>
  <p:sldSz cx="9144000" cy="6858000" type="screen4x3"/>
  <p:notesSz cx="6858000" cy="9144000"/>
  <p:embeddedFontLst>
    <p:embeddedFont>
      <p:font typeface="_Layiji MaHaNiYom V 1.2" panose="02000000000000000000" pitchFamily="2" charset="0"/>
      <p:regular r:id="rId52"/>
    </p:embeddedFont>
    <p:embeddedFont>
      <p:font typeface="Angsana New" panose="02020603050405020304" pitchFamily="18" charset="-34"/>
      <p:regular r:id="rId53"/>
      <p:bold r:id="rId54"/>
      <p:italic r:id="rId55"/>
      <p:boldItalic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Cordia New" panose="020B0304020202020204" pitchFamily="34" charset="-34"/>
      <p:regular r:id="rId61"/>
      <p:bold r:id="rId62"/>
      <p:italic r:id="rId63"/>
      <p:boldItalic r:id="rId64"/>
    </p:embeddedFont>
    <p:embeddedFont>
      <p:font typeface="Little_Star" panose="02000000000000000000" pitchFamily="2" charset="0"/>
      <p:regular r:id="rId65"/>
    </p:embeddedFont>
    <p:embeddedFont>
      <p:font typeface="MV Boli" panose="02000500030200090000" pitchFamily="2" charset="0"/>
      <p:regular r:id="rId66"/>
    </p:embeddedFont>
    <p:embeddedFont>
      <p:font typeface="Plantagenet Cherokee" panose="02020602070100000000" pitchFamily="18" charset="0"/>
      <p:regular r:id="rId67"/>
    </p:embeddedFont>
    <p:embeddedFont>
      <p:font typeface="UPCxN" panose="020B0604020202020204" charset="-34"/>
      <p:regular r:id="rId68"/>
      <p:italic r:id="rId69"/>
    </p:embeddedFont>
    <p:embeddedFont>
      <p:font typeface="UPCxR" panose="020B0604020202020204" charset="-34"/>
      <p:regular r:id="rId70"/>
      <p:bold r:id="rId71"/>
      <p:italic r:id="rId72"/>
      <p:boldItalic r:id="rId7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640" autoAdjust="0"/>
  </p:normalViewPr>
  <p:slideViewPr>
    <p:cSldViewPr>
      <p:cViewPr varScale="1">
        <p:scale>
          <a:sx n="72" d="100"/>
          <a:sy n="72" d="100"/>
        </p:scale>
        <p:origin x="127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568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F40A-6B51-46E5-B094-A4067991FE87}" type="datetimeFigureOut">
              <a:rPr lang="th-TH" smtClean="0"/>
              <a:t>01/02/67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2BB75-75BA-4276-A6C1-D9C81C9A6C7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4968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2BB75-75BA-4276-A6C1-D9C81C9A6C75}" type="slidenum">
              <a:rPr lang="th-TH" smtClean="0"/>
              <a:t>5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65C39-2FAE-4A41-9733-322D99A97E0A}" type="datetimeFigureOut">
              <a:rPr lang="th-TH" smtClean="0"/>
              <a:pPr/>
              <a:t>01/02/67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50A66-C379-4830-BB58-CA061058AA9F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พี\source ตัวอย่างสื่อการเรียนรู้\CD presentation วิชาเพิ่มเติม\Fifty-Fifty\Picture\TWP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57224" y="214290"/>
            <a:ext cx="673981" cy="6429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-214346" y="2649676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Unit 8</a:t>
            </a:r>
            <a:endParaRPr lang="th-TH" sz="40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1026" name="Picture 2" descr="D:\PPT\NewWorld\source\N1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6429388" y="4572008"/>
            <a:ext cx="1841500" cy="1841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844824"/>
            <a:ext cx="7929618" cy="4741987"/>
          </a:xfrm>
        </p:spPr>
        <p:txBody>
          <a:bodyPr>
            <a:normAutofit/>
          </a:bodyPr>
          <a:lstStyle/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Oops!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หมายถึง อุ้ย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!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เป็นคำอุทานเมื่อตกใจเล็กน้อยเวลาทำของหล่นหรือ     ทำอะไรพลาดเล็กน้อย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2068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UPCxR" pitchFamily="2" charset="-34"/>
                <a:cs typeface="UPCxR" pitchFamily="2" charset="-34"/>
              </a:rPr>
              <a:t>สำนวนภาษา</a:t>
            </a:r>
            <a:endParaRPr lang="th-TH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20688"/>
            <a:ext cx="8286808" cy="411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4290" y="2809140"/>
            <a:ext cx="561996" cy="561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263CF0A0-8837-40FE-895A-A18702AC3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9558" t="16888" b="47296"/>
          <a:stretch/>
        </p:blipFill>
        <p:spPr bwMode="auto">
          <a:xfrm>
            <a:off x="467544" y="3140968"/>
            <a:ext cx="57376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t="20483" r="39573" b="47295"/>
          <a:stretch/>
        </p:blipFill>
        <p:spPr bwMode="auto">
          <a:xfrm>
            <a:off x="428595" y="1484784"/>
            <a:ext cx="789577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142977" y="2300609"/>
            <a:ext cx="104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False</a:t>
            </a:r>
            <a:endParaRPr lang="th-TH" sz="36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3818" y="1426385"/>
            <a:ext cx="104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36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3818" y="1844824"/>
            <a:ext cx="104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36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7D4014AE-367A-4077-957D-1198D56AE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41412" b="79505"/>
          <a:stretch/>
        </p:blipFill>
        <p:spPr bwMode="auto">
          <a:xfrm>
            <a:off x="0" y="125488"/>
            <a:ext cx="7018866" cy="121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467544" y="3349875"/>
            <a:ext cx="263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False</a:t>
            </a:r>
            <a:endParaRPr lang="th-TH" sz="36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543" y="4293966"/>
            <a:ext cx="263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True</a:t>
            </a:r>
            <a:endParaRPr lang="th-TH" sz="36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0100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 t="52143" r="6288" b="23524"/>
          <a:stretch>
            <a:fillRect/>
          </a:stretch>
        </p:blipFill>
        <p:spPr bwMode="auto">
          <a:xfrm>
            <a:off x="142844" y="214290"/>
            <a:ext cx="8858311" cy="114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85728"/>
            <a:ext cx="561996" cy="561996"/>
          </a:xfrm>
          <a:prstGeom prst="rect">
            <a:avLst/>
          </a:prstGeom>
          <a:noFill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 l="44526" t="85698" r="37931" b="7757"/>
          <a:stretch>
            <a:fillRect/>
          </a:stretch>
        </p:blipFill>
        <p:spPr bwMode="auto">
          <a:xfrm>
            <a:off x="1643042" y="4286256"/>
            <a:ext cx="347461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 t="93013" r="62420"/>
          <a:stretch>
            <a:fillRect/>
          </a:stretch>
        </p:blipFill>
        <p:spPr bwMode="auto">
          <a:xfrm>
            <a:off x="396910" y="5072074"/>
            <a:ext cx="7746990" cy="7143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t="86026" r="62420" b="6987"/>
          <a:stretch>
            <a:fillRect/>
          </a:stretch>
        </p:blipFill>
        <p:spPr bwMode="auto">
          <a:xfrm>
            <a:off x="428596" y="3500438"/>
            <a:ext cx="7746990" cy="7143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 t="78155" r="62420" b="14160"/>
          <a:stretch>
            <a:fillRect/>
          </a:stretch>
        </p:blipFill>
        <p:spPr bwMode="auto">
          <a:xfrm>
            <a:off x="500034" y="1714488"/>
            <a:ext cx="7746990" cy="78581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 l="44526" t="78427" r="41407" b="14301"/>
          <a:stretch>
            <a:fillRect/>
          </a:stretch>
        </p:blipFill>
        <p:spPr bwMode="auto">
          <a:xfrm>
            <a:off x="1643042" y="2643182"/>
            <a:ext cx="278605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 l="44526" t="92970" r="37931"/>
          <a:stretch>
            <a:fillRect/>
          </a:stretch>
        </p:blipFill>
        <p:spPr bwMode="auto">
          <a:xfrm>
            <a:off x="1571604" y="5953088"/>
            <a:ext cx="3474616" cy="69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b="57527"/>
          <a:stretch>
            <a:fillRect/>
          </a:stretch>
        </p:blipFill>
        <p:spPr bwMode="auto">
          <a:xfrm>
            <a:off x="500034" y="1142984"/>
            <a:ext cx="828680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071546"/>
            <a:ext cx="561996" cy="561996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46552" t="64221" b="18475"/>
          <a:stretch>
            <a:fillRect/>
          </a:stretch>
        </p:blipFill>
        <p:spPr bwMode="auto">
          <a:xfrm>
            <a:off x="214282" y="4643446"/>
            <a:ext cx="815361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t="63238" r="56149"/>
          <a:stretch>
            <a:fillRect/>
          </a:stretch>
        </p:blipFill>
        <p:spPr bwMode="auto">
          <a:xfrm>
            <a:off x="632261" y="2500306"/>
            <a:ext cx="6082879" cy="124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t="49080" r="56149" b="33695"/>
          <a:stretch>
            <a:fillRect/>
          </a:stretch>
        </p:blipFill>
        <p:spPr bwMode="auto">
          <a:xfrm>
            <a:off x="509558" y="2000240"/>
            <a:ext cx="672010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46552" t="49080" b="33904"/>
          <a:stretch>
            <a:fillRect/>
          </a:stretch>
        </p:blipFill>
        <p:spPr bwMode="auto">
          <a:xfrm>
            <a:off x="214282" y="4071942"/>
            <a:ext cx="8168968" cy="63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553102"/>
            <a:ext cx="8429684" cy="509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Study this example situation.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639" t="22479" r="12934" b="62750"/>
          <a:stretch>
            <a:fillRect/>
          </a:stretch>
        </p:blipFill>
        <p:spPr bwMode="auto">
          <a:xfrm>
            <a:off x="357158" y="3857628"/>
            <a:ext cx="8531201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2639" t="7708" r="12934" b="77581"/>
          <a:stretch>
            <a:fillRect/>
          </a:stretch>
        </p:blipFill>
        <p:spPr bwMode="auto">
          <a:xfrm>
            <a:off x="357158" y="1357298"/>
            <a:ext cx="8531201" cy="234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14480" y="3516815"/>
            <a:ext cx="7215238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Subject  +  have / has  +  V.3.</a:t>
            </a:r>
            <a:endParaRPr lang="th-TH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428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 Perfect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0753" t="12943" r="16276" b="68116"/>
          <a:stretch>
            <a:fillRect/>
          </a:stretch>
        </p:blipFill>
        <p:spPr bwMode="auto">
          <a:xfrm>
            <a:off x="285720" y="1871819"/>
            <a:ext cx="8541886" cy="312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7629" t="3262" b="92950"/>
          <a:stretch>
            <a:fillRect/>
          </a:stretch>
        </p:blipFill>
        <p:spPr bwMode="auto">
          <a:xfrm>
            <a:off x="0" y="642918"/>
            <a:ext cx="914400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071670" y="5286388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 + has / have + just + V.3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785918" y="5929330"/>
            <a:ext cx="564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</a:t>
            </a:r>
            <a:r>
              <a:rPr lang="en-US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have just finished </a:t>
            </a:r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homework.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428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 Perfect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3769" t="32094" r="2805" b="48965"/>
          <a:stretch>
            <a:fillRect/>
          </a:stretch>
        </p:blipFill>
        <p:spPr bwMode="auto">
          <a:xfrm>
            <a:off x="385299" y="1785926"/>
            <a:ext cx="869595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7629" t="3262" b="92950"/>
          <a:stretch>
            <a:fillRect/>
          </a:stretch>
        </p:blipFill>
        <p:spPr bwMode="auto">
          <a:xfrm>
            <a:off x="0" y="642918"/>
            <a:ext cx="914400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928794" y="4643446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 + has / have + </a:t>
            </a:r>
            <a:r>
              <a:rPr lang="en-US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already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+ V.3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714480" y="5120358"/>
            <a:ext cx="564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</a:t>
            </a:r>
            <a:r>
              <a:rPr lang="en-US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have already finished </a:t>
            </a:r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homework.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8794" y="5643578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 + has / have + V.3 + </a:t>
            </a:r>
            <a:r>
              <a:rPr lang="en-US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already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714480" y="6143644"/>
            <a:ext cx="564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</a:t>
            </a:r>
            <a:r>
              <a:rPr lang="en-US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have finished </a:t>
            </a:r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homework </a:t>
            </a:r>
            <a:r>
              <a:rPr lang="en-US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already</a:t>
            </a:r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428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 Perfect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2364" t="51245" r="3268" b="23500"/>
          <a:stretch>
            <a:fillRect/>
          </a:stretch>
        </p:blipFill>
        <p:spPr bwMode="auto">
          <a:xfrm>
            <a:off x="214282" y="1285860"/>
            <a:ext cx="857256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7629" t="3262" b="92950"/>
          <a:stretch>
            <a:fillRect/>
          </a:stretch>
        </p:blipFill>
        <p:spPr bwMode="auto">
          <a:xfrm>
            <a:off x="0" y="642918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428860" y="4857760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 + has / have + not + V.3 + </a:t>
            </a:r>
            <a:r>
              <a:rPr lang="en-US" b="1" u="sng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yet.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500298" y="5500702"/>
            <a:ext cx="564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</a:t>
            </a:r>
            <a:r>
              <a:rPr lang="en-US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haven’t  finished </a:t>
            </a:r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homework </a:t>
            </a:r>
            <a:r>
              <a:rPr lang="en-US" b="1" u="sng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yet.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20" y="5000636"/>
            <a:ext cx="164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ปฏิเสธ</a:t>
            </a:r>
          </a:p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Negative</a:t>
            </a:r>
            <a:endParaRPr lang="th-TH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สาระสำคัญ/ความคิดรวบยอด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600200"/>
            <a:ext cx="8229600" cy="4525963"/>
          </a:xfrm>
        </p:spPr>
        <p:txBody>
          <a:bodyPr>
            <a:normAutofit/>
          </a:bodyPr>
          <a:lstStyle/>
          <a:p>
            <a:pPr algn="thaiDist"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	หน่วยการเรียนรู้นี้มีจุดมุ่งหมายให้นักเรียนเข้าใจเกี่ยวกับการใช้</a:t>
            </a:r>
            <a:r>
              <a:rPr lang="en-US" sz="3600" b="1" u="sng" dirty="0">
                <a:solidFill>
                  <a:srgbClr val="FF0000"/>
                </a:solidFill>
                <a:latin typeface="Little_Star" pitchFamily="2" charset="0"/>
                <a:cs typeface="Little_Star" pitchFamily="2" charset="0"/>
              </a:rPr>
              <a:t>Present Perfect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 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นักเรียนจะได้อ่านการถาม-ตอบที่พบบ่อยและบทความเกี่ยวกับ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Generation Z 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นอกจากนี้นักเรียนยังฝึกใช้คำศัพท์ได้ถูกต้องเหมาะสมกับสถานการณ์ และการสนทนาสื่อสารและเขียนนำเสนอข้อมูลโดยใช้โครงสร้างทางภาษา คำศัพท์ และสำนวนได้เหมาะสมตามวัฒนธรรมของเจ้าของภาษา และนำประสบการณ์ฝึกภาษาจากบทเรียนไปปรับใช้ในชีวิตประจำวันได้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428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 Perfect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980" t="76710" r="7636" b="5927"/>
          <a:stretch>
            <a:fillRect/>
          </a:stretch>
        </p:blipFill>
        <p:spPr bwMode="auto">
          <a:xfrm>
            <a:off x="357158" y="1785926"/>
            <a:ext cx="8655428" cy="267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7629" t="3262" b="92950"/>
          <a:stretch>
            <a:fillRect/>
          </a:stretch>
        </p:blipFill>
        <p:spPr bwMode="auto">
          <a:xfrm>
            <a:off x="0" y="642918"/>
            <a:ext cx="91440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571868" y="485776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 / Have / S + V.3 + </a:t>
            </a:r>
            <a:r>
              <a:rPr lang="en-US" b="1" u="sng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yet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571868" y="5500702"/>
            <a:ext cx="564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Have you </a:t>
            </a:r>
            <a:r>
              <a:rPr lang="en-US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finished </a:t>
            </a:r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homework </a:t>
            </a:r>
            <a:r>
              <a:rPr lang="en-US" b="1" u="sng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yet</a:t>
            </a:r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000636"/>
            <a:ext cx="2643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คำถาม</a:t>
            </a:r>
          </a:p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Interrogative</a:t>
            </a:r>
            <a:endParaRPr lang="th-TH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322464"/>
            <a:ext cx="7858180" cy="582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14788" b="72733"/>
          <a:stretch>
            <a:fillRect/>
          </a:stretch>
        </p:blipFill>
        <p:spPr bwMode="auto">
          <a:xfrm>
            <a:off x="59366" y="357165"/>
            <a:ext cx="9084634" cy="215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4735" t="27431" r="61030" b="38207"/>
          <a:stretch>
            <a:fillRect/>
          </a:stretch>
        </p:blipFill>
        <p:spPr bwMode="auto">
          <a:xfrm>
            <a:off x="214282" y="2643182"/>
            <a:ext cx="413136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คำบรรยายภาพแบบสี่เหลี่ยมมุมมน 9"/>
          <p:cNvSpPr/>
          <p:nvPr/>
        </p:nvSpPr>
        <p:spPr>
          <a:xfrm>
            <a:off x="3786182" y="2643182"/>
            <a:ext cx="5143536" cy="571504"/>
          </a:xfrm>
          <a:prstGeom prst="wedgeRoundRectCallout">
            <a:avLst>
              <a:gd name="adj1" fmla="val -75668"/>
              <a:gd name="adj2" fmla="val 15264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Have</a:t>
            </a:r>
            <a:r>
              <a:rPr lang="en-US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you </a:t>
            </a:r>
            <a:r>
              <a:rPr lang="en-US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cleaned</a:t>
            </a:r>
            <a:r>
              <a:rPr lang="en-US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the windshield </a:t>
            </a:r>
            <a:r>
              <a:rPr lang="en-US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yet</a:t>
            </a:r>
            <a:r>
              <a:rPr lang="en-US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? </a:t>
            </a:r>
          </a:p>
        </p:txBody>
      </p:sp>
      <p:sp>
        <p:nvSpPr>
          <p:cNvPr id="12" name="คำบรรยายภาพแบบสี่เหลี่ยมมุมมน 11"/>
          <p:cNvSpPr/>
          <p:nvPr/>
        </p:nvSpPr>
        <p:spPr>
          <a:xfrm>
            <a:off x="4214810" y="3714752"/>
            <a:ext cx="2857552" cy="571504"/>
          </a:xfrm>
          <a:prstGeom prst="wedgeRoundRectCallout">
            <a:avLst>
              <a:gd name="adj1" fmla="val -137413"/>
              <a:gd name="adj2" fmla="val 390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Yes, I’ve just cleaned it.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643306" y="4500570"/>
            <a:ext cx="55006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. A: Has </a:t>
            </a:r>
            <a:r>
              <a:rPr lang="en-US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the attendant </a:t>
            </a:r>
            <a:r>
              <a:rPr lang="en-US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cleaned </a:t>
            </a:r>
            <a:r>
              <a:rPr lang="en-US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the windshield</a:t>
            </a:r>
            <a:r>
              <a:rPr lang="en-US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yet? </a:t>
            </a:r>
          </a:p>
          <a:p>
            <a:r>
              <a:rPr lang="en-US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B: Yes, he’s just cleaned it.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786578" y="3214686"/>
            <a:ext cx="8354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 err="1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วินดฺ</a:t>
            </a:r>
            <a:r>
              <a:rPr lang="th-TH" sz="200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'</a:t>
            </a:r>
            <a:r>
              <a:rPr lang="th-TH" sz="2000" dirty="0" err="1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ชีลดฺ</a:t>
            </a:r>
            <a:endParaRPr lang="th-TH" sz="20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t="63184" r="70909" b="-1227"/>
          <a:stretch>
            <a:fillRect/>
          </a:stretch>
        </p:blipFill>
        <p:spPr bwMode="auto">
          <a:xfrm>
            <a:off x="0" y="785794"/>
            <a:ext cx="3929058" cy="318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40909" t="27431" r="31030" b="38207"/>
          <a:stretch>
            <a:fillRect/>
          </a:stretch>
        </p:blipFill>
        <p:spPr bwMode="auto">
          <a:xfrm>
            <a:off x="285720" y="4214817"/>
            <a:ext cx="2776557" cy="251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คำบรรยายภาพแบบสี่เหลี่ยมมุมมน 11"/>
          <p:cNvSpPr/>
          <p:nvPr/>
        </p:nvSpPr>
        <p:spPr>
          <a:xfrm>
            <a:off x="4071934" y="1214422"/>
            <a:ext cx="2143140" cy="571504"/>
          </a:xfrm>
          <a:prstGeom prst="wedgeRoundRectCallout">
            <a:avLst>
              <a:gd name="adj1" fmla="val -72963"/>
              <a:gd name="adj2" fmla="val 1120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No, we haven’t.</a:t>
            </a:r>
          </a:p>
        </p:txBody>
      </p:sp>
      <p:sp>
        <p:nvSpPr>
          <p:cNvPr id="10" name="คำบรรยายภาพแบบสี่เหลี่ยมมุมมน 9"/>
          <p:cNvSpPr/>
          <p:nvPr/>
        </p:nvSpPr>
        <p:spPr>
          <a:xfrm>
            <a:off x="2857488" y="428604"/>
            <a:ext cx="3786214" cy="571504"/>
          </a:xfrm>
          <a:prstGeom prst="wedgeRoundRectCallout">
            <a:avLst>
              <a:gd name="adj1" fmla="val -92577"/>
              <a:gd name="adj2" fmla="val 23376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Have you seen the movie yet?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500430" y="4357694"/>
            <a:ext cx="50006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A: Has </a:t>
            </a:r>
            <a:r>
              <a:rPr lang="en-US" sz="32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Adam</a:t>
            </a:r>
            <a:r>
              <a:rPr lang="en-US" sz="32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finished </a:t>
            </a:r>
            <a:r>
              <a:rPr lang="en-US" sz="32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the race </a:t>
            </a:r>
            <a:r>
              <a:rPr lang="en-US" sz="32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yet? 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B: Yes, he’s just finished.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4000528" y="2285992"/>
            <a:ext cx="5143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A: Have </a:t>
            </a:r>
            <a:r>
              <a:rPr lang="en-US" sz="36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they</a:t>
            </a:r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seen </a:t>
            </a:r>
            <a:r>
              <a:rPr lang="en-US" sz="36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the movie </a:t>
            </a:r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yet? </a:t>
            </a:r>
          </a:p>
          <a:p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B: No, </a:t>
            </a:r>
            <a:r>
              <a:rPr lang="en-US" sz="36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they haven’t seen it yet.</a:t>
            </a:r>
            <a:endParaRPr lang="en-US" sz="36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4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31697" t="61793" r="39212"/>
          <a:stretch>
            <a:fillRect/>
          </a:stretch>
        </p:blipFill>
        <p:spPr bwMode="auto">
          <a:xfrm>
            <a:off x="285720" y="0"/>
            <a:ext cx="330417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70545" t="27104" b="37307"/>
          <a:stretch>
            <a:fillRect/>
          </a:stretch>
        </p:blipFill>
        <p:spPr bwMode="auto">
          <a:xfrm>
            <a:off x="0" y="3214686"/>
            <a:ext cx="3591577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สี่เหลี่ยมผืนผ้า 5"/>
          <p:cNvSpPr/>
          <p:nvPr/>
        </p:nvSpPr>
        <p:spPr>
          <a:xfrm>
            <a:off x="3571868" y="928670"/>
            <a:ext cx="535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A: Has </a:t>
            </a:r>
            <a:r>
              <a:rPr lang="en-US" sz="36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Jordan</a:t>
            </a:r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brushed </a:t>
            </a:r>
            <a:r>
              <a:rPr lang="en-US" sz="36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his teeth</a:t>
            </a:r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yet? </a:t>
            </a:r>
          </a:p>
          <a:p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B: Yes, he’s just finished.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500430" y="4643446"/>
            <a:ext cx="56435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A: Has </a:t>
            </a:r>
            <a:r>
              <a:rPr lang="en-US" sz="36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Kate</a:t>
            </a:r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done </a:t>
            </a:r>
            <a:r>
              <a:rPr lang="en-US" sz="36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her homework </a:t>
            </a:r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yet? </a:t>
            </a:r>
          </a:p>
          <a:p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B: Yes, she’s just done it.</a:t>
            </a:r>
          </a:p>
          <a:p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  No, she hasn’t finished it yet.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60667" t="61629"/>
          <a:stretch>
            <a:fillRect/>
          </a:stretch>
        </p:blipFill>
        <p:spPr bwMode="auto">
          <a:xfrm>
            <a:off x="2500298" y="571480"/>
            <a:ext cx="434964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สี่เหลี่ยมผืนผ้า 7"/>
          <p:cNvSpPr/>
          <p:nvPr/>
        </p:nvSpPr>
        <p:spPr>
          <a:xfrm>
            <a:off x="928662" y="4000504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A: Has </a:t>
            </a:r>
            <a:r>
              <a:rPr lang="en-US" sz="36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Mrs. Richards </a:t>
            </a:r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bought </a:t>
            </a:r>
            <a:r>
              <a:rPr lang="en-US" sz="3600" b="1" dirty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the groceries </a:t>
            </a:r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yet? </a:t>
            </a:r>
          </a:p>
          <a:p>
            <a:r>
              <a:rPr lang="en-US" sz="36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B: Yes, She’s just bought the groceries.</a:t>
            </a:r>
            <a:endParaRPr lang="th-TH" sz="36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914C5-EDBC-463A-85A8-DA58EF01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Do this Exercise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D5C47D-754C-4E26-A471-48208A741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r="6968" b="5081"/>
          <a:stretch/>
        </p:blipFill>
        <p:spPr>
          <a:xfrm>
            <a:off x="186497" y="1230635"/>
            <a:ext cx="8735206" cy="5256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6E919E-4FE0-4521-A569-EC899A78E614}"/>
              </a:ext>
            </a:extLst>
          </p:cNvPr>
          <p:cNvSpPr txBox="1"/>
          <p:nvPr/>
        </p:nvSpPr>
        <p:spPr>
          <a:xfrm>
            <a:off x="971600" y="3429000"/>
            <a:ext cx="1152128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</a:t>
            </a:r>
            <a:r>
              <a:rPr lang="en-US" sz="16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 gone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D2AD28-7902-4C87-9391-518F2F537972}"/>
              </a:ext>
            </a:extLst>
          </p:cNvPr>
          <p:cNvSpPr txBox="1"/>
          <p:nvPr/>
        </p:nvSpPr>
        <p:spPr>
          <a:xfrm>
            <a:off x="978586" y="3707740"/>
            <a:ext cx="1045424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</a:t>
            </a:r>
            <a:r>
              <a:rPr lang="en-US" sz="16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 seen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BFEC2-A0F5-4402-86AE-FDBE3F575F81}"/>
              </a:ext>
            </a:extLst>
          </p:cNvPr>
          <p:cNvSpPr txBox="1"/>
          <p:nvPr/>
        </p:nvSpPr>
        <p:spPr>
          <a:xfrm>
            <a:off x="1119109" y="3969297"/>
            <a:ext cx="1152128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</a:t>
            </a:r>
            <a:r>
              <a:rPr lang="en-US" sz="16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 walked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808C4-D68E-483D-B275-61198476D88E}"/>
              </a:ext>
            </a:extLst>
          </p:cNvPr>
          <p:cNvSpPr txBox="1"/>
          <p:nvPr/>
        </p:nvSpPr>
        <p:spPr>
          <a:xfrm>
            <a:off x="4320728" y="4283804"/>
            <a:ext cx="1152128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</a:t>
            </a:r>
            <a:r>
              <a:rPr lang="en-US" sz="16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 bought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48AE8-EA34-4183-A0C3-AC97B605099D}"/>
              </a:ext>
            </a:extLst>
          </p:cNvPr>
          <p:cNvSpPr txBox="1"/>
          <p:nvPr/>
        </p:nvSpPr>
        <p:spPr>
          <a:xfrm>
            <a:off x="4404324" y="4581128"/>
            <a:ext cx="1247796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haven’t visited</a:t>
            </a:r>
            <a:endParaRPr lang="en-US" sz="1600" dirty="0">
              <a:solidFill>
                <a:srgbClr val="FF0000"/>
              </a:solidFill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E16C45-B7F5-481F-8E1F-62EA62BB76B8}"/>
              </a:ext>
            </a:extLst>
          </p:cNvPr>
          <p:cNvSpPr txBox="1"/>
          <p:nvPr/>
        </p:nvSpPr>
        <p:spPr>
          <a:xfrm>
            <a:off x="2555776" y="5208953"/>
            <a:ext cx="1008112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has come</a:t>
            </a:r>
            <a:endParaRPr lang="en-US" sz="1600" dirty="0">
              <a:solidFill>
                <a:srgbClr val="FF0000"/>
              </a:solidFill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6C854-67D0-4BC0-BFA3-BEAC609A1635}"/>
              </a:ext>
            </a:extLst>
          </p:cNvPr>
          <p:cNvSpPr txBox="1"/>
          <p:nvPr/>
        </p:nvSpPr>
        <p:spPr>
          <a:xfrm>
            <a:off x="978586" y="4283804"/>
            <a:ext cx="1045424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</a:t>
            </a:r>
            <a:r>
              <a:rPr lang="en-US" sz="16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 eaten</a:t>
            </a:r>
          </a:p>
        </p:txBody>
      </p:sp>
    </p:spTree>
    <p:extLst>
      <p:ext uri="{BB962C8B-B14F-4D97-AF65-F5344CB8AC3E}">
        <p14:creationId xmlns:p14="http://schemas.microsoft.com/office/powerpoint/2010/main" val="7122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C8E928-DCF9-4CFA-85B7-A735070292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3"/>
          <a:stretch/>
        </p:blipFill>
        <p:spPr>
          <a:xfrm>
            <a:off x="0" y="1232756"/>
            <a:ext cx="9038246" cy="46805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BAF3173-7819-4EC0-B73E-4B040B53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Do this Exercise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B9678F-84A8-4F99-AB61-EFDBF4B7B142}"/>
              </a:ext>
            </a:extLst>
          </p:cNvPr>
          <p:cNvSpPr txBox="1"/>
          <p:nvPr/>
        </p:nvSpPr>
        <p:spPr>
          <a:xfrm>
            <a:off x="2481002" y="343511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 eaten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2039F-15E0-42A3-BFB1-DC0FDC1DC47F}"/>
              </a:ext>
            </a:extLst>
          </p:cNvPr>
          <p:cNvSpPr txBox="1"/>
          <p:nvPr/>
        </p:nvSpPr>
        <p:spPr>
          <a:xfrm>
            <a:off x="5759624" y="3396409"/>
            <a:ext cx="133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 broken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E7F46A-2401-45DC-8D97-F0304C7BFDC0}"/>
              </a:ext>
            </a:extLst>
          </p:cNvPr>
          <p:cNvSpPr txBox="1"/>
          <p:nvPr/>
        </p:nvSpPr>
        <p:spPr>
          <a:xfrm>
            <a:off x="4319464" y="4149080"/>
            <a:ext cx="133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haven’t paid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2A44E-9B78-4EE7-86D7-09347BC7FF3F}"/>
              </a:ext>
            </a:extLst>
          </p:cNvPr>
          <p:cNvSpPr txBox="1"/>
          <p:nvPr/>
        </p:nvSpPr>
        <p:spPr>
          <a:xfrm>
            <a:off x="2627784" y="4437112"/>
            <a:ext cx="133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 insulted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222716-2A93-4BE5-B0E2-37014CACDD56}"/>
              </a:ext>
            </a:extLst>
          </p:cNvPr>
          <p:cNvSpPr txBox="1"/>
          <p:nvPr/>
        </p:nvSpPr>
        <p:spPr>
          <a:xfrm>
            <a:off x="5802257" y="4437112"/>
            <a:ext cx="133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 tried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584524-091E-43C3-A6C9-EF420F28F923}"/>
              </a:ext>
            </a:extLst>
          </p:cNvPr>
          <p:cNvSpPr txBox="1"/>
          <p:nvPr/>
        </p:nvSpPr>
        <p:spPr>
          <a:xfrm>
            <a:off x="2481002" y="4711534"/>
            <a:ext cx="133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 been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D05F84-1DDE-4084-8560-10EF96AA454B}"/>
              </a:ext>
            </a:extLst>
          </p:cNvPr>
          <p:cNvSpPr txBox="1"/>
          <p:nvPr/>
        </p:nvSpPr>
        <p:spPr>
          <a:xfrm>
            <a:off x="6372200" y="5080866"/>
            <a:ext cx="133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 spent</a:t>
            </a:r>
            <a:endParaRPr lang="en-US" sz="1800" dirty="0">
              <a:solidFill>
                <a:srgbClr val="FF0000"/>
              </a:solidFill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8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322464"/>
            <a:ext cx="7858180" cy="582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1928802"/>
            <a:ext cx="9144000" cy="43577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/>
          <p:cNvSpPr txBox="1"/>
          <p:nvPr/>
        </p:nvSpPr>
        <p:spPr>
          <a:xfrm>
            <a:off x="1142976" y="2071678"/>
            <a:ext cx="65008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1. A: Has the attendant cleaned the windshield yet?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B: Yes, he’s just cleaned it.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2. A: Have they seen the movie yet?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B: No, they haven’t.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3. A: Has Adam finished the race yet?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B: Yes, he’s just finished.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4. A: Has Jordan brushed his teeth yet?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B: Yes, he’s just finished.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5. A: Has Kate done her homework yet?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B: Yes, she’s just finished.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6. A: Has Mrs. Richards bought the groceries yet?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B: Yes, She’s just bought the groceries.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14414" y="0"/>
            <a:ext cx="7000924" cy="6817714"/>
            <a:chOff x="1214414" y="0"/>
            <a:chExt cx="7000924" cy="6817714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5852" y="71414"/>
              <a:ext cx="6929486" cy="674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1214414" y="0"/>
              <a:ext cx="785818" cy="428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" name="Rectangle 3"/>
          <p:cNvSpPr/>
          <p:nvPr/>
        </p:nvSpPr>
        <p:spPr>
          <a:xfrm>
            <a:off x="7572396" y="6286520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0" y="1785926"/>
            <a:ext cx="9144000" cy="5072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1357290" y="1714488"/>
            <a:ext cx="65008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Answers will vary.</a:t>
            </a:r>
            <a:endParaRPr lang="en-US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  <a:p>
            <a:r>
              <a:rPr lang="en-US" sz="2400" b="1" u="sng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Suggested answers</a:t>
            </a:r>
            <a:endParaRPr lang="en-US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•  They have already been in Malabar Hill Garden.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•  They have already been in a helicopter ride to Mount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Everest.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•  They have already visited The Royal Palace.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•  They haven’t been to </a:t>
            </a:r>
            <a:r>
              <a:rPr lang="en-US" sz="2400" b="1" dirty="0" err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Phuket</a:t>
            </a:r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beaches yet.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•  They haven’t been to Xian yet.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•  They haven’t been to the Great Wall of China yet.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0"/>
            <a:ext cx="7858148" cy="6661346"/>
          </a:xfrm>
          <a:prstGeom prst="rect">
            <a:avLst/>
          </a:prstGeom>
          <a:noFill/>
        </p:spPr>
      </p:pic>
      <p:pic>
        <p:nvPicPr>
          <p:cNvPr id="5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500174"/>
            <a:ext cx="561996" cy="561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คำศัพท์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600200"/>
            <a:ext cx="8072494" cy="45259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windshield (n.):	the large window at the front of a car, bus, etc.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(กระจกหน้ารถสำหรับกันลม)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itinerary (n.):		a plan or list of the places you will visit on a 			journey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(แผนการการเดินทาง)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UPCxR" pitchFamily="2" charset="-34"/>
                <a:cs typeface="UPCxR" pitchFamily="2" charset="-34"/>
              </a:rPr>
              <a:t>FACT FILE</a:t>
            </a:r>
            <a:endParaRPr lang="th-TH" sz="6000" dirty="0">
              <a:latin typeface="UPCxR" pitchFamily="2" charset="-34"/>
              <a:cs typeface="UPCxR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86412"/>
          </a:xfrm>
        </p:spPr>
        <p:txBody>
          <a:bodyPr>
            <a:normAutofit lnSpcReduction="10000"/>
          </a:bodyPr>
          <a:lstStyle/>
          <a:p>
            <a:r>
              <a:rPr lang="en-US" sz="2800" dirty="0" err="1">
                <a:latin typeface="UPCxN" pitchFamily="2" charset="-34"/>
                <a:cs typeface="UPCxN" pitchFamily="2" charset="-34"/>
              </a:rPr>
              <a:t>Petronas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Towers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เป็นตึกคู่แฝดในกรุงกัวลาลัมเปอร์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ประเทศมาเลเซีย เคยเป็นตึกที่สูงที่สุดในโลกระหว่างปี ค.ศ. 1998-2004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 err="1">
                <a:latin typeface="UPCxN" pitchFamily="2" charset="-34"/>
                <a:cs typeface="UPCxN" pitchFamily="2" charset="-34"/>
              </a:rPr>
              <a:t>Wat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Phra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That 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Doi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Suthep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 ตั้งอยู่ในจังหวัดเชียงใหม่ ประเทศไทย เป็นวัดที่มีความสำคัญด้านประวัติศาสตร์ทางพระพุทธศาสนา และเป็นสถานที่ท่องเที่ยวสำคัญซึ่งอยู่คู่บ้านคู่เมืองของชาวเชียงใหม่มาตั้งแต่ครั้งโบราณกาล 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Malabar Hill Garden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เป็นสวนที่อยู่บนพื้นที่ลาดชันในมุมไบ ประเทศอินเดีย ซึ่งมีพุ่มไม้ที่ถูกตัดแต่งให้เป็นรูปสัตว์ต่างๆ และสามารถมองเห็นทิวทัศน์ของทะเล      อาราเบียนจากสวนนี้ได้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 err="1">
                <a:latin typeface="UPCxN" pitchFamily="2" charset="-34"/>
                <a:cs typeface="UPCxN" pitchFamily="2" charset="-34"/>
              </a:rPr>
              <a:t>Taj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Mahal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สุสานที่สร้างขึ้นจากหินอ่อนอันงดงามตระการตาเมื่อช่วงศตวรรษที่ 17 ซึ่งใช้เป็นสุสานของพระมเหสีของสมเด็จพระจักรพรรดิแห่งจักรวรรดิโมกุล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Durbar Square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ตั้งอยู่ตรงข้ามกับพระราชวังเก่าในประเทศเนปาล ซึ่งเป็นหนึ่งในมรดกโลกโดยองค์การยูเนสโก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286808" cy="194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57158" y="285728"/>
            <a:ext cx="8643998" cy="6000792"/>
            <a:chOff x="357158" y="285728"/>
            <a:chExt cx="8643998" cy="600079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598" y="333590"/>
              <a:ext cx="8572558" cy="5952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357158" y="285728"/>
              <a:ext cx="500066" cy="57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85728"/>
            <a:ext cx="561996" cy="561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58802"/>
            <a:ext cx="8286808" cy="287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6888" y="357166"/>
            <a:ext cx="56102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500438"/>
            <a:ext cx="561996" cy="5619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28728" y="2357430"/>
            <a:ext cx="7358114" cy="124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1. Eve has been there.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2. They played some of their old hits and some tracks from their latest album.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3. She liked the special effects.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4. Yes, he has.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0694" y="575341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  <a:sym typeface="Wingdings"/>
              </a:rPr>
              <a:t>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00694" y="6039169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  <a:sym typeface="Wingdings"/>
              </a:rPr>
              <a:t>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86644" y="5181913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  <a:sym typeface="Wingdings"/>
              </a:rPr>
              <a:t>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86644" y="5467665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  <a:sym typeface="Wingdings"/>
              </a:rPr>
              <a:t>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6644" y="6039169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  <a:sym typeface="Wingdings"/>
              </a:rPr>
              <a:t>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0" grpId="0"/>
      <p:bldP spid="21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คำศัพท์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329642" cy="475775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hit (n.):		something such as a film, play, song, etc. that is 			very popular and successful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(สิ่งที่อยู่ในความนิยม)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special effects (n.):	an unusual image or sound that has been produced 			artificially to be used in a film or television program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			(เทคนิคพิเศษ)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enormous (adj.):	very large in size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(มหึมา)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holographic (adj.):	three-dimensional, created with photographic 			projection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(เกี่ยวกับสามมิติ)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replica (n.):		a copy or reproduction, especially one on a scale 			smaller than the original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(แบบจำลอง)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700808"/>
            <a:ext cx="7786742" cy="4525963"/>
          </a:xfrm>
        </p:spPr>
        <p:txBody>
          <a:bodyPr>
            <a:normAutofit/>
          </a:bodyPr>
          <a:lstStyle/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I could hardly move.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หมายถึง ฉันแทบจะขยับตัวไม่ได้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By the way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หมายถึง อย่างไรก็แล้วแต่เป็นการพูดเมื่อต้องการเปลี่ยนหัวข้อ การสนทนา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47667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UPCxR" pitchFamily="2" charset="-34"/>
                <a:cs typeface="UPCxR" pitchFamily="2" charset="-34"/>
              </a:rPr>
              <a:t>สำนวนภาษา</a:t>
            </a:r>
            <a:endParaRPr lang="th-TH" sz="4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7266"/>
            <a:ext cx="7786710" cy="674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85728"/>
            <a:ext cx="561996" cy="561996"/>
          </a:xfrm>
          <a:prstGeom prst="rect">
            <a:avLst/>
          </a:prstGeom>
          <a:noFill/>
        </p:spPr>
      </p:pic>
      <p:cxnSp>
        <p:nvCxnSpPr>
          <p:cNvPr id="5" name="ตัวเชื่อมต่อตรง 4"/>
          <p:cNvCxnSpPr/>
          <p:nvPr/>
        </p:nvCxnSpPr>
        <p:spPr>
          <a:xfrm>
            <a:off x="5143504" y="2000240"/>
            <a:ext cx="642942" cy="158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ตัวเชื่อมต่อตรง 5"/>
          <p:cNvCxnSpPr/>
          <p:nvPr/>
        </p:nvCxnSpPr>
        <p:spPr>
          <a:xfrm>
            <a:off x="3286116" y="2214554"/>
            <a:ext cx="642942" cy="158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ตัวเชื่อมต่อตรง 6"/>
          <p:cNvCxnSpPr/>
          <p:nvPr/>
        </p:nvCxnSpPr>
        <p:spPr>
          <a:xfrm>
            <a:off x="4786314" y="2285992"/>
            <a:ext cx="642942" cy="158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>
            <a:off x="2071670" y="2643182"/>
            <a:ext cx="642942" cy="158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2714612" y="2643182"/>
            <a:ext cx="642942" cy="158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1714480" y="2857496"/>
            <a:ext cx="357190" cy="158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3714744" y="2857496"/>
            <a:ext cx="357190" cy="1588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คำศัพท์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521497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eager (adj.):		very keen an excited about something that is going 			to happen or about something you want to do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(กระตือรือร้น)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approximately (adv.):	used for showing that an amount, number, time, 			etc. is not exact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(โดยประมาณ)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virtual (adj.):		made, done, seen, etc. on the Internet or on       			a computer, rather than in the real world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(เสมือน)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simulate (v.):		to make something that is not real but looks as if 			it is real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(เลียนแบบ)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imaginary (adj.):	not real, but produced from pictures or ideas in 			your mind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(ในจินตนาการ)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642918"/>
            <a:ext cx="8229600" cy="550072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UPCxN" pitchFamily="2" charset="-34"/>
                <a:cs typeface="UPCxN" pitchFamily="2" charset="-34"/>
              </a:rPr>
              <a:t>invader (n.):		a soldier or group of soldiers that enters a country 			or town by force in order to take control of it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			(ผู้บุกรุก)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hologram (n.):		a special picture that is made with a laser that 			look real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(ภาพสามมิติ)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synthesizer (n.):	an electronic instrument that produces the sounds 			of various musical instruments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(อุปกรณ์ในเครื่อง			ดนตรีที่ทำให้เกิดและปรับประสมเสียง)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fade (v.):		to gradually disappear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(ค่อยๆ เลือนหายไป)</a:t>
            </a:r>
          </a:p>
          <a:p>
            <a:pPr algn="thaiDist"/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8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642918"/>
            <a:ext cx="561996" cy="561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47914">
                <a:alpha val="64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สำนวนภาษา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1600200"/>
            <a:ext cx="7972452" cy="4525963"/>
          </a:xfrm>
        </p:spPr>
        <p:txBody>
          <a:bodyPr/>
          <a:lstStyle/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be on the looking for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หมายถึง เฝ้าดูอย่างต่อเนื่อง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check something out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หมายถึง สำรวจตรวจดูว่าสิ่งนั้น ๆ เป็นอย่างไร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endParaRPr lang="th-TH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71546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UPCxR" pitchFamily="2" charset="-34"/>
                <a:cs typeface="UPCxR" pitchFamily="2" charset="-34"/>
              </a:rPr>
              <a:t>FACT FILE</a:t>
            </a:r>
            <a:endParaRPr lang="th-TH" sz="6000" dirty="0">
              <a:latin typeface="UPCxR" pitchFamily="2" charset="-34"/>
              <a:cs typeface="UPCxR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643578"/>
          </a:xfrm>
        </p:spPr>
        <p:txBody>
          <a:bodyPr>
            <a:noAutofit/>
          </a:bodyPr>
          <a:lstStyle/>
          <a:p>
            <a:pPr algn="thaiDist">
              <a:buNone/>
            </a:pPr>
            <a:r>
              <a:rPr lang="en-US" sz="2800" b="1" dirty="0">
                <a:latin typeface="UPCxN" pitchFamily="2" charset="-34"/>
                <a:cs typeface="UPCxN" pitchFamily="2" charset="-34"/>
              </a:rPr>
              <a:t>Virtual Reality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Virtual Reality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คือ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“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ความเป็นจริงเสมือน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”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หรือเรียกกันย่อๆ ว่า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“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วีอาร์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” (VR)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เป็นกลุ่มของเทคโนโลยีเชิงโต้ตอบที่ผลักดันให้ผู้ใช้เกิดความรู้สึกของการเข้าร่วมอยู่ในสิ่งแวดล้อมที่ไม่ได้มีอยู่จริงที่สร้างโดยคอมพิวเตอร์ พัฒนาการของความจริงเสมือนได้รับอิทธิพลมาจากแนวความคิดง่ายๆ แต่มีอำนาจมากเกี่ยวกับการที่จะเสนอสารสนเทศอย่างไรให้ดีที่สุด นั่นคือ ถ้าผู้ออกแบบสามารถให้ประสาทสัมผัสของมนุษย์มีความค่อยเป็นค่อยไปในปฏิสัมพันธ์กับโลกทางกายภาพซึ่งเป็นสิ่งที่อยู่รอบตัวเราแล้ว มนุษย์ก็จะสามารถรับและเข้าใจสารสนเทศได้ง่ายขึ้น ถ้าสารสนเทศนั้นกระตุ้นการรับรู้สัมผัสของผู้รับเทคโนโลยีความเป็นจริงเสมือนสามารถเลียนการรับรู้สัมผัสของโลกทางกายภาพโดยการรับรู้หลายทางในสิ่งแวดล้อมสามมิติขึ้นมา ความเป็นจริงเสมือนได้สร้างเนื้อหาสาระของสิ่งที่แสดงให้เห็นโดยการรับรู้ซึ่งเป็นผลลัพธ์ของคอมพิวเตอร์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 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เพื่อตอบสนองต่อการเคลื่อนไหวทางกายภาพของผู้ใช้ที่สืบหาด้วยเครื่องรับรู้ของคอมพิวเตอร์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4713"/>
            <a:ext cx="8229600" cy="5768997"/>
          </a:xfrm>
        </p:spPr>
        <p:txBody>
          <a:bodyPr>
            <a:normAutofit/>
          </a:bodyPr>
          <a:lstStyle/>
          <a:p>
            <a:pPr algn="thaiDist">
              <a:buNone/>
            </a:pPr>
            <a:r>
              <a:rPr lang="en-US" sz="2800" b="1" dirty="0" err="1">
                <a:latin typeface="UPCxN" pitchFamily="2" charset="-34"/>
                <a:cs typeface="UPCxN" pitchFamily="2" charset="-34"/>
              </a:rPr>
              <a:t>Hatsune</a:t>
            </a:r>
            <a:r>
              <a:rPr lang="en-US" sz="2800" b="1" dirty="0">
                <a:latin typeface="UPCxN" pitchFamily="2" charset="-34"/>
                <a:cs typeface="UPCxN" pitchFamily="2" charset="-34"/>
              </a:rPr>
              <a:t> </a:t>
            </a:r>
            <a:r>
              <a:rPr lang="en-US" sz="2800" b="1" dirty="0" err="1">
                <a:latin typeface="UPCxN" pitchFamily="2" charset="-34"/>
                <a:cs typeface="UPCxN" pitchFamily="2" charset="-34"/>
              </a:rPr>
              <a:t>Mikuone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r>
              <a:rPr lang="th-TH" sz="2800" dirty="0">
                <a:latin typeface="UPCxN" pitchFamily="2" charset="-34"/>
                <a:cs typeface="UPCxN" pitchFamily="2" charset="-34"/>
              </a:rPr>
              <a:t>เป็นตัวละครหญิง อันเป็นบุคลาธิษฐานของอุปกรณ์สังเคราะห์การร้องเพลง พัฒนาโดย คริปตั้นฟิวเจอร์มีเดีย (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Crypton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Future Media)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ได้อยู่ในโวคาลอยด์ 2 ของ  ยามาฮ่า ถือกำเนิดขึ้นเมื่อวันที่ 31 สิงหาคม ค.ศ. 2007 ชื่อของเธอประกอบจากคำที่ถูกเลือกมารวมกันแล้วเกิดเป็นความหมาย คือ 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Hatsu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(First,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แรก)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, Ne (Sound,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เสียง) และคำว่า </a:t>
            </a:r>
            <a:r>
              <a:rPr lang="en-US" sz="2800" dirty="0" err="1">
                <a:latin typeface="UPCxN" pitchFamily="2" charset="-34"/>
                <a:cs typeface="UPCxN" pitchFamily="2" charset="-34"/>
              </a:rPr>
              <a:t>Miku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 (Future,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อนาคต) รวมความหมายได้ว่า "เสียงแรกของอนาคต" เธอเป็นตัวละครที่ได้ขายใน โวคาลอยด์ 2 เอนจิน และเป็นโวคาลอยด์ภาษาญี่ปุ่นตัวแรกที่เป็นเวอร์ชันภาษาญี่ปุ่นของโวคาลอยด์ 2 เอนจิน เสียงของเธอเป็นตัวอย่างมาจากนักพากย์ญี่ปุ่น ซะกิ ฟูจิตะ ฮะสึเนะ มิกุ ได้แสดงในคอนเสิร์ตของเธอในบนเวทีฉายภาพ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  <a:p>
            <a:endParaRPr lang="th-TH" sz="2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3" y="785794"/>
            <a:ext cx="81819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3786190"/>
            <a:ext cx="8143932" cy="195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5786" y="2214554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1. Nowadays, the use of the newest technology has become the trend with teenagers.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2. They were born approximately between 1994 and 2004.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3. Virtual reality (VR) is an environment simulated by a computer.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Miku</a:t>
            </a:r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is a 3-D hologram of a pop star. She is a singer.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-22199" y="-127012"/>
            <a:ext cx="8308975" cy="1841500"/>
            <a:chOff x="0" y="0"/>
            <a:chExt cx="13085" cy="2900"/>
          </a:xfrm>
        </p:grpSpPr>
        <p:sp>
          <p:nvSpPr>
            <p:cNvPr id="2093" name="Freeform 45"/>
            <p:cNvSpPr>
              <a:spLocks/>
            </p:cNvSpPr>
            <p:nvPr/>
          </p:nvSpPr>
          <p:spPr bwMode="auto">
            <a:xfrm>
              <a:off x="1088" y="306"/>
              <a:ext cx="1787" cy="1918"/>
            </a:xfrm>
            <a:custGeom>
              <a:avLst/>
              <a:gdLst/>
              <a:ahLst/>
              <a:cxnLst>
                <a:cxn ang="0">
                  <a:pos x="453" y="1916"/>
                </a:cxn>
                <a:cxn ang="0">
                  <a:pos x="540" y="1912"/>
                </a:cxn>
                <a:cxn ang="0">
                  <a:pos x="627" y="1905"/>
                </a:cxn>
                <a:cxn ang="0">
                  <a:pos x="714" y="1896"/>
                </a:cxn>
                <a:cxn ang="0">
                  <a:pos x="800" y="1884"/>
                </a:cxn>
                <a:cxn ang="0">
                  <a:pos x="885" y="1870"/>
                </a:cxn>
                <a:cxn ang="0">
                  <a:pos x="969" y="1853"/>
                </a:cxn>
                <a:cxn ang="0">
                  <a:pos x="1052" y="1833"/>
                </a:cxn>
                <a:cxn ang="0">
                  <a:pos x="1134" y="1811"/>
                </a:cxn>
                <a:cxn ang="0">
                  <a:pos x="1215" y="1786"/>
                </a:cxn>
                <a:cxn ang="0">
                  <a:pos x="1295" y="1759"/>
                </a:cxn>
                <a:cxn ang="0">
                  <a:pos x="1372" y="1728"/>
                </a:cxn>
                <a:cxn ang="0">
                  <a:pos x="1448" y="1695"/>
                </a:cxn>
                <a:cxn ang="0">
                  <a:pos x="1523" y="1660"/>
                </a:cxn>
                <a:cxn ang="0">
                  <a:pos x="1595" y="1621"/>
                </a:cxn>
                <a:cxn ang="0">
                  <a:pos x="1665" y="1580"/>
                </a:cxn>
                <a:cxn ang="0">
                  <a:pos x="1733" y="1536"/>
                </a:cxn>
                <a:cxn ang="0">
                  <a:pos x="1750" y="1525"/>
                </a:cxn>
                <a:cxn ang="0">
                  <a:pos x="1767" y="1514"/>
                </a:cxn>
                <a:cxn ang="0">
                  <a:pos x="1784" y="1504"/>
                </a:cxn>
                <a:cxn ang="0">
                  <a:pos x="1786" y="1502"/>
                </a:cxn>
                <a:cxn ang="0">
                  <a:pos x="1786" y="113"/>
                </a:cxn>
                <a:cxn ang="0">
                  <a:pos x="6" y="113"/>
                </a:cxn>
                <a:cxn ang="0">
                  <a:pos x="104" y="1906"/>
                </a:cxn>
                <a:cxn ang="0">
                  <a:pos x="191" y="1912"/>
                </a:cxn>
                <a:cxn ang="0">
                  <a:pos x="278" y="1916"/>
                </a:cxn>
                <a:cxn ang="0">
                  <a:pos x="366" y="1917"/>
                </a:cxn>
                <a:cxn ang="0">
                  <a:pos x="453" y="1916"/>
                </a:cxn>
              </a:cxnLst>
              <a:rect l="0" t="0" r="r" b="b"/>
              <a:pathLst>
                <a:path w="1787" h="1918">
                  <a:moveTo>
                    <a:pt x="453" y="1916"/>
                  </a:moveTo>
                  <a:lnTo>
                    <a:pt x="540" y="1912"/>
                  </a:lnTo>
                  <a:lnTo>
                    <a:pt x="627" y="1905"/>
                  </a:lnTo>
                  <a:lnTo>
                    <a:pt x="714" y="1896"/>
                  </a:lnTo>
                  <a:lnTo>
                    <a:pt x="800" y="1884"/>
                  </a:lnTo>
                  <a:lnTo>
                    <a:pt x="885" y="1870"/>
                  </a:lnTo>
                  <a:lnTo>
                    <a:pt x="969" y="1853"/>
                  </a:lnTo>
                  <a:lnTo>
                    <a:pt x="1052" y="1833"/>
                  </a:lnTo>
                  <a:lnTo>
                    <a:pt x="1134" y="1811"/>
                  </a:lnTo>
                  <a:lnTo>
                    <a:pt x="1215" y="1786"/>
                  </a:lnTo>
                  <a:lnTo>
                    <a:pt x="1295" y="1759"/>
                  </a:lnTo>
                  <a:lnTo>
                    <a:pt x="1372" y="1728"/>
                  </a:lnTo>
                  <a:lnTo>
                    <a:pt x="1448" y="1695"/>
                  </a:lnTo>
                  <a:lnTo>
                    <a:pt x="1523" y="1660"/>
                  </a:lnTo>
                  <a:lnTo>
                    <a:pt x="1595" y="1621"/>
                  </a:lnTo>
                  <a:lnTo>
                    <a:pt x="1665" y="1580"/>
                  </a:lnTo>
                  <a:lnTo>
                    <a:pt x="1733" y="1536"/>
                  </a:lnTo>
                  <a:lnTo>
                    <a:pt x="1750" y="1525"/>
                  </a:lnTo>
                  <a:lnTo>
                    <a:pt x="1767" y="1514"/>
                  </a:lnTo>
                  <a:lnTo>
                    <a:pt x="1784" y="1504"/>
                  </a:lnTo>
                  <a:lnTo>
                    <a:pt x="1786" y="1502"/>
                  </a:lnTo>
                  <a:lnTo>
                    <a:pt x="1786" y="113"/>
                  </a:lnTo>
                  <a:lnTo>
                    <a:pt x="6" y="113"/>
                  </a:lnTo>
                  <a:lnTo>
                    <a:pt x="104" y="1906"/>
                  </a:lnTo>
                  <a:lnTo>
                    <a:pt x="191" y="1912"/>
                  </a:lnTo>
                  <a:lnTo>
                    <a:pt x="278" y="1916"/>
                  </a:lnTo>
                  <a:lnTo>
                    <a:pt x="366" y="1917"/>
                  </a:lnTo>
                  <a:lnTo>
                    <a:pt x="453" y="1916"/>
                  </a:lnTo>
                  <a:close/>
                </a:path>
              </a:pathLst>
            </a:custGeom>
            <a:solidFill>
              <a:srgbClr val="3634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92" name="Freeform 44"/>
            <p:cNvSpPr>
              <a:spLocks/>
            </p:cNvSpPr>
            <p:nvPr/>
          </p:nvSpPr>
          <p:spPr bwMode="auto">
            <a:xfrm>
              <a:off x="301" y="306"/>
              <a:ext cx="1041" cy="1916"/>
            </a:xfrm>
            <a:custGeom>
              <a:avLst/>
              <a:gdLst/>
              <a:ahLst/>
              <a:cxnLst>
                <a:cxn ang="0">
                  <a:pos x="1040" y="113"/>
                </a:cxn>
                <a:cxn ang="0">
                  <a:pos x="118" y="113"/>
                </a:cxn>
                <a:cxn ang="0">
                  <a:pos x="118" y="1730"/>
                </a:cxn>
                <a:cxn ang="0">
                  <a:pos x="144" y="1740"/>
                </a:cxn>
                <a:cxn ang="0">
                  <a:pos x="193" y="1758"/>
                </a:cxn>
                <a:cxn ang="0">
                  <a:pos x="243" y="1775"/>
                </a:cxn>
                <a:cxn ang="0">
                  <a:pos x="293" y="1791"/>
                </a:cxn>
                <a:cxn ang="0">
                  <a:pos x="345" y="1806"/>
                </a:cxn>
                <a:cxn ang="0">
                  <a:pos x="396" y="1821"/>
                </a:cxn>
                <a:cxn ang="0">
                  <a:pos x="448" y="1834"/>
                </a:cxn>
                <a:cxn ang="0">
                  <a:pos x="500" y="1846"/>
                </a:cxn>
                <a:cxn ang="0">
                  <a:pos x="553" y="1858"/>
                </a:cxn>
                <a:cxn ang="0">
                  <a:pos x="606" y="1868"/>
                </a:cxn>
                <a:cxn ang="0">
                  <a:pos x="660" y="1877"/>
                </a:cxn>
                <a:cxn ang="0">
                  <a:pos x="714" y="1886"/>
                </a:cxn>
                <a:cxn ang="0">
                  <a:pos x="768" y="1893"/>
                </a:cxn>
                <a:cxn ang="0">
                  <a:pos x="822" y="1900"/>
                </a:cxn>
                <a:cxn ang="0">
                  <a:pos x="876" y="1905"/>
                </a:cxn>
                <a:cxn ang="0">
                  <a:pos x="931" y="1909"/>
                </a:cxn>
                <a:cxn ang="0">
                  <a:pos x="986" y="1913"/>
                </a:cxn>
                <a:cxn ang="0">
                  <a:pos x="1040" y="1915"/>
                </a:cxn>
                <a:cxn ang="0">
                  <a:pos x="1040" y="113"/>
                </a:cxn>
              </a:cxnLst>
              <a:rect l="0" t="0" r="r" b="b"/>
              <a:pathLst>
                <a:path w="1041" h="1916">
                  <a:moveTo>
                    <a:pt x="1040" y="113"/>
                  </a:moveTo>
                  <a:lnTo>
                    <a:pt x="118" y="113"/>
                  </a:lnTo>
                  <a:lnTo>
                    <a:pt x="118" y="1730"/>
                  </a:lnTo>
                  <a:lnTo>
                    <a:pt x="144" y="1740"/>
                  </a:lnTo>
                  <a:lnTo>
                    <a:pt x="193" y="1758"/>
                  </a:lnTo>
                  <a:lnTo>
                    <a:pt x="243" y="1775"/>
                  </a:lnTo>
                  <a:lnTo>
                    <a:pt x="293" y="1791"/>
                  </a:lnTo>
                  <a:lnTo>
                    <a:pt x="345" y="1806"/>
                  </a:lnTo>
                  <a:lnTo>
                    <a:pt x="396" y="1821"/>
                  </a:lnTo>
                  <a:lnTo>
                    <a:pt x="448" y="1834"/>
                  </a:lnTo>
                  <a:lnTo>
                    <a:pt x="500" y="1846"/>
                  </a:lnTo>
                  <a:lnTo>
                    <a:pt x="553" y="1858"/>
                  </a:lnTo>
                  <a:lnTo>
                    <a:pt x="606" y="1868"/>
                  </a:lnTo>
                  <a:lnTo>
                    <a:pt x="660" y="1877"/>
                  </a:lnTo>
                  <a:lnTo>
                    <a:pt x="714" y="1886"/>
                  </a:lnTo>
                  <a:lnTo>
                    <a:pt x="768" y="1893"/>
                  </a:lnTo>
                  <a:lnTo>
                    <a:pt x="822" y="1900"/>
                  </a:lnTo>
                  <a:lnTo>
                    <a:pt x="876" y="1905"/>
                  </a:lnTo>
                  <a:lnTo>
                    <a:pt x="931" y="1909"/>
                  </a:lnTo>
                  <a:lnTo>
                    <a:pt x="986" y="1913"/>
                  </a:lnTo>
                  <a:lnTo>
                    <a:pt x="1040" y="1915"/>
                  </a:lnTo>
                  <a:lnTo>
                    <a:pt x="1040" y="113"/>
                  </a:lnTo>
                  <a:close/>
                </a:path>
              </a:pathLst>
            </a:custGeom>
            <a:solidFill>
              <a:srgbClr val="3634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91" name="Freeform 43"/>
            <p:cNvSpPr>
              <a:spLocks/>
            </p:cNvSpPr>
            <p:nvPr/>
          </p:nvSpPr>
          <p:spPr bwMode="auto">
            <a:xfrm>
              <a:off x="2829" y="306"/>
              <a:ext cx="5836" cy="1532"/>
            </a:xfrm>
            <a:custGeom>
              <a:avLst/>
              <a:gdLst/>
              <a:ahLst/>
              <a:cxnLst>
                <a:cxn ang="0">
                  <a:pos x="167" y="1431"/>
                </a:cxn>
                <a:cxn ang="0">
                  <a:pos x="355" y="1338"/>
                </a:cxn>
                <a:cxn ang="0">
                  <a:pos x="562" y="1254"/>
                </a:cxn>
                <a:cxn ang="0">
                  <a:pos x="788" y="1177"/>
                </a:cxn>
                <a:cxn ang="0">
                  <a:pos x="1031" y="1108"/>
                </a:cxn>
                <a:cxn ang="0">
                  <a:pos x="1290" y="1045"/>
                </a:cxn>
                <a:cxn ang="0">
                  <a:pos x="1563" y="990"/>
                </a:cxn>
                <a:cxn ang="0">
                  <a:pos x="1849" y="941"/>
                </a:cxn>
                <a:cxn ang="0">
                  <a:pos x="2147" y="898"/>
                </a:cxn>
                <a:cxn ang="0">
                  <a:pos x="2456" y="861"/>
                </a:cxn>
                <a:cxn ang="0">
                  <a:pos x="2774" y="829"/>
                </a:cxn>
                <a:cxn ang="0">
                  <a:pos x="3100" y="803"/>
                </a:cxn>
                <a:cxn ang="0">
                  <a:pos x="3432" y="781"/>
                </a:cxn>
                <a:cxn ang="0">
                  <a:pos x="3770" y="764"/>
                </a:cxn>
                <a:cxn ang="0">
                  <a:pos x="4112" y="752"/>
                </a:cxn>
                <a:cxn ang="0">
                  <a:pos x="4456" y="743"/>
                </a:cxn>
                <a:cxn ang="0">
                  <a:pos x="4802" y="738"/>
                </a:cxn>
                <a:cxn ang="0">
                  <a:pos x="5148" y="737"/>
                </a:cxn>
                <a:cxn ang="0">
                  <a:pos x="5493" y="738"/>
                </a:cxn>
                <a:cxn ang="0">
                  <a:pos x="5836" y="742"/>
                </a:cxn>
                <a:cxn ang="0">
                  <a:pos x="5836" y="113"/>
                </a:cxn>
                <a:cxn ang="0">
                  <a:pos x="0" y="113"/>
                </a:cxn>
                <a:cxn ang="0">
                  <a:pos x="0" y="1532"/>
                </a:cxn>
                <a:cxn ang="0">
                  <a:pos x="167" y="1431"/>
                </a:cxn>
              </a:cxnLst>
              <a:rect l="0" t="0" r="r" b="b"/>
              <a:pathLst>
                <a:path w="5836" h="1532">
                  <a:moveTo>
                    <a:pt x="167" y="1431"/>
                  </a:moveTo>
                  <a:lnTo>
                    <a:pt x="355" y="1338"/>
                  </a:lnTo>
                  <a:lnTo>
                    <a:pt x="562" y="1254"/>
                  </a:lnTo>
                  <a:lnTo>
                    <a:pt x="788" y="1177"/>
                  </a:lnTo>
                  <a:lnTo>
                    <a:pt x="1031" y="1108"/>
                  </a:lnTo>
                  <a:lnTo>
                    <a:pt x="1290" y="1045"/>
                  </a:lnTo>
                  <a:lnTo>
                    <a:pt x="1563" y="990"/>
                  </a:lnTo>
                  <a:lnTo>
                    <a:pt x="1849" y="941"/>
                  </a:lnTo>
                  <a:lnTo>
                    <a:pt x="2147" y="898"/>
                  </a:lnTo>
                  <a:lnTo>
                    <a:pt x="2456" y="861"/>
                  </a:lnTo>
                  <a:lnTo>
                    <a:pt x="2774" y="829"/>
                  </a:lnTo>
                  <a:lnTo>
                    <a:pt x="3100" y="803"/>
                  </a:lnTo>
                  <a:lnTo>
                    <a:pt x="3432" y="781"/>
                  </a:lnTo>
                  <a:lnTo>
                    <a:pt x="3770" y="764"/>
                  </a:lnTo>
                  <a:lnTo>
                    <a:pt x="4112" y="752"/>
                  </a:lnTo>
                  <a:lnTo>
                    <a:pt x="4456" y="743"/>
                  </a:lnTo>
                  <a:lnTo>
                    <a:pt x="4802" y="738"/>
                  </a:lnTo>
                  <a:lnTo>
                    <a:pt x="5148" y="737"/>
                  </a:lnTo>
                  <a:lnTo>
                    <a:pt x="5493" y="738"/>
                  </a:lnTo>
                  <a:lnTo>
                    <a:pt x="5836" y="742"/>
                  </a:lnTo>
                  <a:lnTo>
                    <a:pt x="5836" y="113"/>
                  </a:lnTo>
                  <a:lnTo>
                    <a:pt x="0" y="113"/>
                  </a:lnTo>
                  <a:lnTo>
                    <a:pt x="0" y="1532"/>
                  </a:lnTo>
                  <a:lnTo>
                    <a:pt x="167" y="1431"/>
                  </a:lnTo>
                  <a:close/>
                </a:path>
              </a:pathLst>
            </a:custGeom>
            <a:solidFill>
              <a:srgbClr val="5F606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90" name="Freeform 42"/>
            <p:cNvSpPr>
              <a:spLocks/>
            </p:cNvSpPr>
            <p:nvPr/>
          </p:nvSpPr>
          <p:spPr bwMode="auto">
            <a:xfrm>
              <a:off x="8616" y="306"/>
              <a:ext cx="610" cy="755"/>
            </a:xfrm>
            <a:custGeom>
              <a:avLst/>
              <a:gdLst/>
              <a:ahLst/>
              <a:cxnLst>
                <a:cxn ang="0">
                  <a:pos x="610" y="113"/>
                </a:cxn>
                <a:cxn ang="0">
                  <a:pos x="0" y="113"/>
                </a:cxn>
                <a:cxn ang="0">
                  <a:pos x="0" y="741"/>
                </a:cxn>
                <a:cxn ang="0">
                  <a:pos x="30" y="742"/>
                </a:cxn>
                <a:cxn ang="0">
                  <a:pos x="61" y="742"/>
                </a:cxn>
                <a:cxn ang="0">
                  <a:pos x="92" y="743"/>
                </a:cxn>
                <a:cxn ang="0">
                  <a:pos x="123" y="743"/>
                </a:cxn>
                <a:cxn ang="0">
                  <a:pos x="153" y="744"/>
                </a:cxn>
                <a:cxn ang="0">
                  <a:pos x="184" y="744"/>
                </a:cxn>
                <a:cxn ang="0">
                  <a:pos x="215" y="745"/>
                </a:cxn>
                <a:cxn ang="0">
                  <a:pos x="245" y="745"/>
                </a:cxn>
                <a:cxn ang="0">
                  <a:pos x="276" y="746"/>
                </a:cxn>
                <a:cxn ang="0">
                  <a:pos x="307" y="747"/>
                </a:cxn>
                <a:cxn ang="0">
                  <a:pos x="337" y="747"/>
                </a:cxn>
                <a:cxn ang="0">
                  <a:pos x="368" y="748"/>
                </a:cxn>
                <a:cxn ang="0">
                  <a:pos x="398" y="749"/>
                </a:cxn>
                <a:cxn ang="0">
                  <a:pos x="428" y="749"/>
                </a:cxn>
                <a:cxn ang="0">
                  <a:pos x="459" y="750"/>
                </a:cxn>
                <a:cxn ang="0">
                  <a:pos x="489" y="751"/>
                </a:cxn>
                <a:cxn ang="0">
                  <a:pos x="519" y="752"/>
                </a:cxn>
                <a:cxn ang="0">
                  <a:pos x="549" y="752"/>
                </a:cxn>
                <a:cxn ang="0">
                  <a:pos x="580" y="753"/>
                </a:cxn>
                <a:cxn ang="0">
                  <a:pos x="610" y="754"/>
                </a:cxn>
                <a:cxn ang="0">
                  <a:pos x="610" y="113"/>
                </a:cxn>
              </a:cxnLst>
              <a:rect l="0" t="0" r="r" b="b"/>
              <a:pathLst>
                <a:path w="610" h="755">
                  <a:moveTo>
                    <a:pt x="610" y="113"/>
                  </a:moveTo>
                  <a:lnTo>
                    <a:pt x="0" y="113"/>
                  </a:lnTo>
                  <a:lnTo>
                    <a:pt x="0" y="741"/>
                  </a:lnTo>
                  <a:lnTo>
                    <a:pt x="30" y="742"/>
                  </a:lnTo>
                  <a:lnTo>
                    <a:pt x="61" y="742"/>
                  </a:lnTo>
                  <a:lnTo>
                    <a:pt x="92" y="743"/>
                  </a:lnTo>
                  <a:lnTo>
                    <a:pt x="123" y="743"/>
                  </a:lnTo>
                  <a:lnTo>
                    <a:pt x="153" y="744"/>
                  </a:lnTo>
                  <a:lnTo>
                    <a:pt x="184" y="744"/>
                  </a:lnTo>
                  <a:lnTo>
                    <a:pt x="215" y="745"/>
                  </a:lnTo>
                  <a:lnTo>
                    <a:pt x="245" y="745"/>
                  </a:lnTo>
                  <a:lnTo>
                    <a:pt x="276" y="746"/>
                  </a:lnTo>
                  <a:lnTo>
                    <a:pt x="307" y="747"/>
                  </a:lnTo>
                  <a:lnTo>
                    <a:pt x="337" y="747"/>
                  </a:lnTo>
                  <a:lnTo>
                    <a:pt x="368" y="748"/>
                  </a:lnTo>
                  <a:lnTo>
                    <a:pt x="398" y="749"/>
                  </a:lnTo>
                  <a:lnTo>
                    <a:pt x="428" y="749"/>
                  </a:lnTo>
                  <a:lnTo>
                    <a:pt x="459" y="750"/>
                  </a:lnTo>
                  <a:lnTo>
                    <a:pt x="489" y="751"/>
                  </a:lnTo>
                  <a:lnTo>
                    <a:pt x="519" y="752"/>
                  </a:lnTo>
                  <a:lnTo>
                    <a:pt x="549" y="752"/>
                  </a:lnTo>
                  <a:lnTo>
                    <a:pt x="580" y="753"/>
                  </a:lnTo>
                  <a:lnTo>
                    <a:pt x="610" y="754"/>
                  </a:lnTo>
                  <a:lnTo>
                    <a:pt x="610" y="113"/>
                  </a:lnTo>
                  <a:close/>
                </a:path>
              </a:pathLst>
            </a:custGeom>
            <a:solidFill>
              <a:srgbClr val="96989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89" name="Freeform 41"/>
            <p:cNvSpPr>
              <a:spLocks/>
            </p:cNvSpPr>
            <p:nvPr/>
          </p:nvSpPr>
          <p:spPr bwMode="auto">
            <a:xfrm>
              <a:off x="9187" y="306"/>
              <a:ext cx="3586" cy="931"/>
            </a:xfrm>
            <a:custGeom>
              <a:avLst/>
              <a:gdLst/>
              <a:ahLst/>
              <a:cxnLst>
                <a:cxn ang="0">
                  <a:pos x="3477" y="113"/>
                </a:cxn>
                <a:cxn ang="0">
                  <a:pos x="0" y="113"/>
                </a:cxn>
                <a:cxn ang="0">
                  <a:pos x="0" y="753"/>
                </a:cxn>
                <a:cxn ang="0">
                  <a:pos x="210" y="759"/>
                </a:cxn>
                <a:cxn ang="0">
                  <a:pos x="418" y="765"/>
                </a:cxn>
                <a:cxn ang="0">
                  <a:pos x="623" y="773"/>
                </a:cxn>
                <a:cxn ang="0">
                  <a:pos x="825" y="780"/>
                </a:cxn>
                <a:cxn ang="0">
                  <a:pos x="1022" y="789"/>
                </a:cxn>
                <a:cxn ang="0">
                  <a:pos x="1216" y="797"/>
                </a:cxn>
                <a:cxn ang="0">
                  <a:pos x="1406" y="806"/>
                </a:cxn>
                <a:cxn ang="0">
                  <a:pos x="1591" y="815"/>
                </a:cxn>
                <a:cxn ang="0">
                  <a:pos x="1771" y="824"/>
                </a:cxn>
                <a:cxn ang="0">
                  <a:pos x="1946" y="834"/>
                </a:cxn>
                <a:cxn ang="0">
                  <a:pos x="2115" y="843"/>
                </a:cxn>
                <a:cxn ang="0">
                  <a:pos x="2278" y="852"/>
                </a:cxn>
                <a:cxn ang="0">
                  <a:pos x="2434" y="861"/>
                </a:cxn>
                <a:cxn ang="0">
                  <a:pos x="2584" y="870"/>
                </a:cxn>
                <a:cxn ang="0">
                  <a:pos x="2727" y="878"/>
                </a:cxn>
                <a:cxn ang="0">
                  <a:pos x="2863" y="886"/>
                </a:cxn>
                <a:cxn ang="0">
                  <a:pos x="2991" y="894"/>
                </a:cxn>
                <a:cxn ang="0">
                  <a:pos x="3111" y="901"/>
                </a:cxn>
                <a:cxn ang="0">
                  <a:pos x="3223" y="907"/>
                </a:cxn>
                <a:cxn ang="0">
                  <a:pos x="3326" y="912"/>
                </a:cxn>
                <a:cxn ang="0">
                  <a:pos x="3346" y="914"/>
                </a:cxn>
                <a:cxn ang="0">
                  <a:pos x="3366" y="915"/>
                </a:cxn>
                <a:cxn ang="0">
                  <a:pos x="3386" y="917"/>
                </a:cxn>
                <a:cxn ang="0">
                  <a:pos x="3406" y="918"/>
                </a:cxn>
                <a:cxn ang="0">
                  <a:pos x="3426" y="919"/>
                </a:cxn>
                <a:cxn ang="0">
                  <a:pos x="3446" y="921"/>
                </a:cxn>
                <a:cxn ang="0">
                  <a:pos x="3466" y="922"/>
                </a:cxn>
                <a:cxn ang="0">
                  <a:pos x="3477" y="923"/>
                </a:cxn>
                <a:cxn ang="0">
                  <a:pos x="3477" y="113"/>
                </a:cxn>
              </a:cxnLst>
              <a:rect l="0" t="0" r="r" b="b"/>
              <a:pathLst>
                <a:path w="3586" h="931">
                  <a:moveTo>
                    <a:pt x="3477" y="113"/>
                  </a:moveTo>
                  <a:lnTo>
                    <a:pt x="0" y="113"/>
                  </a:lnTo>
                  <a:lnTo>
                    <a:pt x="0" y="753"/>
                  </a:lnTo>
                  <a:lnTo>
                    <a:pt x="210" y="759"/>
                  </a:lnTo>
                  <a:lnTo>
                    <a:pt x="418" y="765"/>
                  </a:lnTo>
                  <a:lnTo>
                    <a:pt x="623" y="773"/>
                  </a:lnTo>
                  <a:lnTo>
                    <a:pt x="825" y="780"/>
                  </a:lnTo>
                  <a:lnTo>
                    <a:pt x="1022" y="789"/>
                  </a:lnTo>
                  <a:lnTo>
                    <a:pt x="1216" y="797"/>
                  </a:lnTo>
                  <a:lnTo>
                    <a:pt x="1406" y="806"/>
                  </a:lnTo>
                  <a:lnTo>
                    <a:pt x="1591" y="815"/>
                  </a:lnTo>
                  <a:lnTo>
                    <a:pt x="1771" y="824"/>
                  </a:lnTo>
                  <a:lnTo>
                    <a:pt x="1946" y="834"/>
                  </a:lnTo>
                  <a:lnTo>
                    <a:pt x="2115" y="843"/>
                  </a:lnTo>
                  <a:lnTo>
                    <a:pt x="2278" y="852"/>
                  </a:lnTo>
                  <a:lnTo>
                    <a:pt x="2434" y="861"/>
                  </a:lnTo>
                  <a:lnTo>
                    <a:pt x="2584" y="870"/>
                  </a:lnTo>
                  <a:lnTo>
                    <a:pt x="2727" y="878"/>
                  </a:lnTo>
                  <a:lnTo>
                    <a:pt x="2863" y="886"/>
                  </a:lnTo>
                  <a:lnTo>
                    <a:pt x="2991" y="894"/>
                  </a:lnTo>
                  <a:lnTo>
                    <a:pt x="3111" y="901"/>
                  </a:lnTo>
                  <a:lnTo>
                    <a:pt x="3223" y="907"/>
                  </a:lnTo>
                  <a:lnTo>
                    <a:pt x="3326" y="912"/>
                  </a:lnTo>
                  <a:lnTo>
                    <a:pt x="3346" y="914"/>
                  </a:lnTo>
                  <a:lnTo>
                    <a:pt x="3366" y="915"/>
                  </a:lnTo>
                  <a:lnTo>
                    <a:pt x="3386" y="917"/>
                  </a:lnTo>
                  <a:lnTo>
                    <a:pt x="3406" y="918"/>
                  </a:lnTo>
                  <a:lnTo>
                    <a:pt x="3426" y="919"/>
                  </a:lnTo>
                  <a:lnTo>
                    <a:pt x="3446" y="921"/>
                  </a:lnTo>
                  <a:lnTo>
                    <a:pt x="3466" y="922"/>
                  </a:lnTo>
                  <a:lnTo>
                    <a:pt x="3477" y="923"/>
                  </a:lnTo>
                  <a:lnTo>
                    <a:pt x="3477" y="113"/>
                  </a:lnTo>
                  <a:close/>
                </a:path>
              </a:pathLst>
            </a:custGeom>
            <a:solidFill>
              <a:srgbClr val="3634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88" name="Freeform 40"/>
            <p:cNvSpPr>
              <a:spLocks/>
            </p:cNvSpPr>
            <p:nvPr/>
          </p:nvSpPr>
          <p:spPr bwMode="auto">
            <a:xfrm>
              <a:off x="9556" y="306"/>
              <a:ext cx="112" cy="768"/>
            </a:xfrm>
            <a:custGeom>
              <a:avLst/>
              <a:gdLst/>
              <a:ahLst/>
              <a:cxnLst>
                <a:cxn ang="0">
                  <a:pos x="112" y="113"/>
                </a:cxn>
                <a:cxn ang="0">
                  <a:pos x="0" y="113"/>
                </a:cxn>
                <a:cxn ang="0">
                  <a:pos x="0" y="764"/>
                </a:cxn>
                <a:cxn ang="0">
                  <a:pos x="20" y="764"/>
                </a:cxn>
                <a:cxn ang="0">
                  <a:pos x="40" y="765"/>
                </a:cxn>
                <a:cxn ang="0">
                  <a:pos x="60" y="766"/>
                </a:cxn>
                <a:cxn ang="0">
                  <a:pos x="80" y="766"/>
                </a:cxn>
                <a:cxn ang="0">
                  <a:pos x="100" y="767"/>
                </a:cxn>
                <a:cxn ang="0">
                  <a:pos x="112" y="768"/>
                </a:cxn>
                <a:cxn ang="0">
                  <a:pos x="112" y="113"/>
                </a:cxn>
              </a:cxnLst>
              <a:rect l="0" t="0" r="r" b="b"/>
              <a:pathLst>
                <a:path w="112" h="768">
                  <a:moveTo>
                    <a:pt x="112" y="113"/>
                  </a:moveTo>
                  <a:lnTo>
                    <a:pt x="0" y="113"/>
                  </a:lnTo>
                  <a:lnTo>
                    <a:pt x="0" y="764"/>
                  </a:lnTo>
                  <a:lnTo>
                    <a:pt x="20" y="764"/>
                  </a:lnTo>
                  <a:lnTo>
                    <a:pt x="40" y="765"/>
                  </a:lnTo>
                  <a:lnTo>
                    <a:pt x="60" y="766"/>
                  </a:lnTo>
                  <a:lnTo>
                    <a:pt x="80" y="766"/>
                  </a:lnTo>
                  <a:lnTo>
                    <a:pt x="100" y="767"/>
                  </a:lnTo>
                  <a:lnTo>
                    <a:pt x="112" y="768"/>
                  </a:lnTo>
                  <a:lnTo>
                    <a:pt x="112" y="113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87" name="Freeform 39"/>
            <p:cNvSpPr>
              <a:spLocks/>
            </p:cNvSpPr>
            <p:nvPr/>
          </p:nvSpPr>
          <p:spPr bwMode="auto">
            <a:xfrm>
              <a:off x="3355" y="306"/>
              <a:ext cx="112" cy="1269"/>
            </a:xfrm>
            <a:custGeom>
              <a:avLst/>
              <a:gdLst/>
              <a:ahLst/>
              <a:cxnLst>
                <a:cxn ang="0">
                  <a:pos x="18" y="1261"/>
                </a:cxn>
                <a:cxn ang="0">
                  <a:pos x="37" y="1254"/>
                </a:cxn>
                <a:cxn ang="0">
                  <a:pos x="55" y="1247"/>
                </a:cxn>
                <a:cxn ang="0">
                  <a:pos x="74" y="1240"/>
                </a:cxn>
                <a:cxn ang="0">
                  <a:pos x="93" y="1233"/>
                </a:cxn>
                <a:cxn ang="0">
                  <a:pos x="112" y="1227"/>
                </a:cxn>
                <a:cxn ang="0">
                  <a:pos x="112" y="113"/>
                </a:cxn>
                <a:cxn ang="0">
                  <a:pos x="0" y="113"/>
                </a:cxn>
                <a:cxn ang="0">
                  <a:pos x="0" y="1268"/>
                </a:cxn>
                <a:cxn ang="0">
                  <a:pos x="18" y="1261"/>
                </a:cxn>
              </a:cxnLst>
              <a:rect l="0" t="0" r="r" b="b"/>
              <a:pathLst>
                <a:path w="112" h="1269">
                  <a:moveTo>
                    <a:pt x="18" y="1261"/>
                  </a:moveTo>
                  <a:lnTo>
                    <a:pt x="37" y="1254"/>
                  </a:lnTo>
                  <a:lnTo>
                    <a:pt x="55" y="1247"/>
                  </a:lnTo>
                  <a:lnTo>
                    <a:pt x="74" y="1240"/>
                  </a:lnTo>
                  <a:lnTo>
                    <a:pt x="93" y="1233"/>
                  </a:lnTo>
                  <a:lnTo>
                    <a:pt x="112" y="1227"/>
                  </a:lnTo>
                  <a:lnTo>
                    <a:pt x="112" y="113"/>
                  </a:lnTo>
                  <a:lnTo>
                    <a:pt x="0" y="113"/>
                  </a:lnTo>
                  <a:lnTo>
                    <a:pt x="0" y="1268"/>
                  </a:lnTo>
                  <a:lnTo>
                    <a:pt x="18" y="126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86" name="Freeform 38"/>
            <p:cNvSpPr>
              <a:spLocks/>
            </p:cNvSpPr>
            <p:nvPr/>
          </p:nvSpPr>
          <p:spPr bwMode="auto">
            <a:xfrm>
              <a:off x="1426" y="306"/>
              <a:ext cx="112" cy="1917"/>
            </a:xfrm>
            <a:custGeom>
              <a:avLst/>
              <a:gdLst/>
              <a:ahLst/>
              <a:cxnLst>
                <a:cxn ang="0">
                  <a:pos x="60" y="1917"/>
                </a:cxn>
                <a:cxn ang="0">
                  <a:pos x="79" y="1916"/>
                </a:cxn>
                <a:cxn ang="0">
                  <a:pos x="99" y="1916"/>
                </a:cxn>
                <a:cxn ang="0">
                  <a:pos x="112" y="1915"/>
                </a:cxn>
                <a:cxn ang="0">
                  <a:pos x="112" y="113"/>
                </a:cxn>
                <a:cxn ang="0">
                  <a:pos x="0" y="113"/>
                </a:cxn>
                <a:cxn ang="0">
                  <a:pos x="0" y="1917"/>
                </a:cxn>
                <a:cxn ang="0">
                  <a:pos x="40" y="1917"/>
                </a:cxn>
                <a:cxn ang="0">
                  <a:pos x="60" y="1917"/>
                </a:cxn>
              </a:cxnLst>
              <a:rect l="0" t="0" r="r" b="b"/>
              <a:pathLst>
                <a:path w="112" h="1917">
                  <a:moveTo>
                    <a:pt x="60" y="1917"/>
                  </a:moveTo>
                  <a:lnTo>
                    <a:pt x="79" y="1916"/>
                  </a:lnTo>
                  <a:lnTo>
                    <a:pt x="99" y="1916"/>
                  </a:lnTo>
                  <a:lnTo>
                    <a:pt x="112" y="1915"/>
                  </a:lnTo>
                  <a:lnTo>
                    <a:pt x="112" y="113"/>
                  </a:lnTo>
                  <a:lnTo>
                    <a:pt x="0" y="113"/>
                  </a:lnTo>
                  <a:lnTo>
                    <a:pt x="0" y="1917"/>
                  </a:lnTo>
                  <a:lnTo>
                    <a:pt x="40" y="1917"/>
                  </a:lnTo>
                  <a:lnTo>
                    <a:pt x="60" y="191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85" name="Freeform 37"/>
            <p:cNvSpPr>
              <a:spLocks/>
            </p:cNvSpPr>
            <p:nvPr/>
          </p:nvSpPr>
          <p:spPr bwMode="auto">
            <a:xfrm>
              <a:off x="5459" y="306"/>
              <a:ext cx="260" cy="843"/>
            </a:xfrm>
            <a:custGeom>
              <a:avLst/>
              <a:gdLst/>
              <a:ahLst/>
              <a:cxnLst>
                <a:cxn ang="0">
                  <a:pos x="19" y="841"/>
                </a:cxn>
                <a:cxn ang="0">
                  <a:pos x="39" y="839"/>
                </a:cxn>
                <a:cxn ang="0">
                  <a:pos x="59" y="837"/>
                </a:cxn>
                <a:cxn ang="0">
                  <a:pos x="79" y="835"/>
                </a:cxn>
                <a:cxn ang="0">
                  <a:pos x="98" y="833"/>
                </a:cxn>
                <a:cxn ang="0">
                  <a:pos x="118" y="831"/>
                </a:cxn>
                <a:cxn ang="0">
                  <a:pos x="138" y="830"/>
                </a:cxn>
                <a:cxn ang="0">
                  <a:pos x="158" y="828"/>
                </a:cxn>
                <a:cxn ang="0">
                  <a:pos x="178" y="826"/>
                </a:cxn>
                <a:cxn ang="0">
                  <a:pos x="198" y="824"/>
                </a:cxn>
                <a:cxn ang="0">
                  <a:pos x="218" y="823"/>
                </a:cxn>
                <a:cxn ang="0">
                  <a:pos x="238" y="821"/>
                </a:cxn>
                <a:cxn ang="0">
                  <a:pos x="258" y="819"/>
                </a:cxn>
                <a:cxn ang="0">
                  <a:pos x="259" y="819"/>
                </a:cxn>
                <a:cxn ang="0">
                  <a:pos x="259" y="113"/>
                </a:cxn>
                <a:cxn ang="0">
                  <a:pos x="0" y="113"/>
                </a:cxn>
                <a:cxn ang="0">
                  <a:pos x="0" y="843"/>
                </a:cxn>
                <a:cxn ang="0">
                  <a:pos x="19" y="841"/>
                </a:cxn>
              </a:cxnLst>
              <a:rect l="0" t="0" r="r" b="b"/>
              <a:pathLst>
                <a:path w="260" h="843">
                  <a:moveTo>
                    <a:pt x="19" y="841"/>
                  </a:moveTo>
                  <a:lnTo>
                    <a:pt x="39" y="839"/>
                  </a:lnTo>
                  <a:lnTo>
                    <a:pt x="59" y="837"/>
                  </a:lnTo>
                  <a:lnTo>
                    <a:pt x="79" y="835"/>
                  </a:lnTo>
                  <a:lnTo>
                    <a:pt x="98" y="833"/>
                  </a:lnTo>
                  <a:lnTo>
                    <a:pt x="118" y="831"/>
                  </a:lnTo>
                  <a:lnTo>
                    <a:pt x="138" y="830"/>
                  </a:lnTo>
                  <a:lnTo>
                    <a:pt x="158" y="828"/>
                  </a:lnTo>
                  <a:lnTo>
                    <a:pt x="178" y="826"/>
                  </a:lnTo>
                  <a:lnTo>
                    <a:pt x="198" y="824"/>
                  </a:lnTo>
                  <a:lnTo>
                    <a:pt x="218" y="823"/>
                  </a:lnTo>
                  <a:lnTo>
                    <a:pt x="238" y="821"/>
                  </a:lnTo>
                  <a:lnTo>
                    <a:pt x="258" y="819"/>
                  </a:lnTo>
                  <a:lnTo>
                    <a:pt x="259" y="819"/>
                  </a:lnTo>
                  <a:lnTo>
                    <a:pt x="259" y="113"/>
                  </a:lnTo>
                  <a:lnTo>
                    <a:pt x="0" y="113"/>
                  </a:lnTo>
                  <a:lnTo>
                    <a:pt x="0" y="843"/>
                  </a:lnTo>
                  <a:lnTo>
                    <a:pt x="19" y="84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84" name="Freeform 36"/>
            <p:cNvSpPr>
              <a:spLocks/>
            </p:cNvSpPr>
            <p:nvPr/>
          </p:nvSpPr>
          <p:spPr bwMode="auto">
            <a:xfrm>
              <a:off x="10830" y="306"/>
              <a:ext cx="150" cy="826"/>
            </a:xfrm>
            <a:custGeom>
              <a:avLst/>
              <a:gdLst/>
              <a:ahLst/>
              <a:cxnLst>
                <a:cxn ang="0">
                  <a:pos x="149" y="113"/>
                </a:cxn>
                <a:cxn ang="0">
                  <a:pos x="43" y="113"/>
                </a:cxn>
                <a:cxn ang="0">
                  <a:pos x="0" y="818"/>
                </a:cxn>
                <a:cxn ang="0">
                  <a:pos x="20" y="819"/>
                </a:cxn>
                <a:cxn ang="0">
                  <a:pos x="40" y="820"/>
                </a:cxn>
                <a:cxn ang="0">
                  <a:pos x="60" y="821"/>
                </a:cxn>
                <a:cxn ang="0">
                  <a:pos x="80" y="822"/>
                </a:cxn>
                <a:cxn ang="0">
                  <a:pos x="100" y="823"/>
                </a:cxn>
                <a:cxn ang="0">
                  <a:pos x="120" y="824"/>
                </a:cxn>
                <a:cxn ang="0">
                  <a:pos x="139" y="825"/>
                </a:cxn>
                <a:cxn ang="0">
                  <a:pos x="149" y="826"/>
                </a:cxn>
                <a:cxn ang="0">
                  <a:pos x="149" y="113"/>
                </a:cxn>
              </a:cxnLst>
              <a:rect l="0" t="0" r="r" b="b"/>
              <a:pathLst>
                <a:path w="150" h="826">
                  <a:moveTo>
                    <a:pt x="149" y="113"/>
                  </a:moveTo>
                  <a:lnTo>
                    <a:pt x="43" y="113"/>
                  </a:lnTo>
                  <a:lnTo>
                    <a:pt x="0" y="818"/>
                  </a:lnTo>
                  <a:lnTo>
                    <a:pt x="20" y="819"/>
                  </a:lnTo>
                  <a:lnTo>
                    <a:pt x="40" y="820"/>
                  </a:lnTo>
                  <a:lnTo>
                    <a:pt x="60" y="821"/>
                  </a:lnTo>
                  <a:lnTo>
                    <a:pt x="80" y="822"/>
                  </a:lnTo>
                  <a:lnTo>
                    <a:pt x="100" y="823"/>
                  </a:lnTo>
                  <a:lnTo>
                    <a:pt x="120" y="824"/>
                  </a:lnTo>
                  <a:lnTo>
                    <a:pt x="139" y="825"/>
                  </a:lnTo>
                  <a:lnTo>
                    <a:pt x="149" y="826"/>
                  </a:lnTo>
                  <a:lnTo>
                    <a:pt x="149" y="113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83" name="Freeform 35"/>
            <p:cNvSpPr>
              <a:spLocks/>
            </p:cNvSpPr>
            <p:nvPr/>
          </p:nvSpPr>
          <p:spPr bwMode="auto">
            <a:xfrm>
              <a:off x="10298" y="306"/>
              <a:ext cx="306" cy="807"/>
            </a:xfrm>
            <a:custGeom>
              <a:avLst/>
              <a:gdLst/>
              <a:ahLst/>
              <a:cxnLst>
                <a:cxn ang="0">
                  <a:pos x="306" y="113"/>
                </a:cxn>
                <a:cxn ang="0">
                  <a:pos x="2" y="113"/>
                </a:cxn>
                <a:cxn ang="0">
                  <a:pos x="14" y="793"/>
                </a:cxn>
                <a:cxn ang="0">
                  <a:pos x="34" y="794"/>
                </a:cxn>
                <a:cxn ang="0">
                  <a:pos x="54" y="795"/>
                </a:cxn>
                <a:cxn ang="0">
                  <a:pos x="75" y="796"/>
                </a:cxn>
                <a:cxn ang="0">
                  <a:pos x="95" y="797"/>
                </a:cxn>
                <a:cxn ang="0">
                  <a:pos x="115" y="798"/>
                </a:cxn>
                <a:cxn ang="0">
                  <a:pos x="135" y="799"/>
                </a:cxn>
                <a:cxn ang="0">
                  <a:pos x="155" y="799"/>
                </a:cxn>
                <a:cxn ang="0">
                  <a:pos x="175" y="800"/>
                </a:cxn>
                <a:cxn ang="0">
                  <a:pos x="195" y="801"/>
                </a:cxn>
                <a:cxn ang="0">
                  <a:pos x="215" y="802"/>
                </a:cxn>
                <a:cxn ang="0">
                  <a:pos x="235" y="803"/>
                </a:cxn>
                <a:cxn ang="0">
                  <a:pos x="254" y="804"/>
                </a:cxn>
                <a:cxn ang="0">
                  <a:pos x="274" y="805"/>
                </a:cxn>
                <a:cxn ang="0">
                  <a:pos x="294" y="806"/>
                </a:cxn>
                <a:cxn ang="0">
                  <a:pos x="306" y="807"/>
                </a:cxn>
                <a:cxn ang="0">
                  <a:pos x="306" y="113"/>
                </a:cxn>
              </a:cxnLst>
              <a:rect l="0" t="0" r="r" b="b"/>
              <a:pathLst>
                <a:path w="306" h="807">
                  <a:moveTo>
                    <a:pt x="306" y="113"/>
                  </a:moveTo>
                  <a:lnTo>
                    <a:pt x="2" y="113"/>
                  </a:lnTo>
                  <a:lnTo>
                    <a:pt x="14" y="793"/>
                  </a:lnTo>
                  <a:lnTo>
                    <a:pt x="34" y="794"/>
                  </a:lnTo>
                  <a:lnTo>
                    <a:pt x="54" y="795"/>
                  </a:lnTo>
                  <a:lnTo>
                    <a:pt x="75" y="796"/>
                  </a:lnTo>
                  <a:lnTo>
                    <a:pt x="95" y="797"/>
                  </a:lnTo>
                  <a:lnTo>
                    <a:pt x="115" y="798"/>
                  </a:lnTo>
                  <a:lnTo>
                    <a:pt x="135" y="799"/>
                  </a:lnTo>
                  <a:lnTo>
                    <a:pt x="155" y="799"/>
                  </a:lnTo>
                  <a:lnTo>
                    <a:pt x="175" y="800"/>
                  </a:lnTo>
                  <a:lnTo>
                    <a:pt x="195" y="801"/>
                  </a:lnTo>
                  <a:lnTo>
                    <a:pt x="215" y="802"/>
                  </a:lnTo>
                  <a:lnTo>
                    <a:pt x="235" y="803"/>
                  </a:lnTo>
                  <a:lnTo>
                    <a:pt x="254" y="804"/>
                  </a:lnTo>
                  <a:lnTo>
                    <a:pt x="274" y="805"/>
                  </a:lnTo>
                  <a:lnTo>
                    <a:pt x="294" y="806"/>
                  </a:lnTo>
                  <a:lnTo>
                    <a:pt x="306" y="807"/>
                  </a:lnTo>
                  <a:lnTo>
                    <a:pt x="306" y="113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82" name="Freeform 34"/>
            <p:cNvSpPr>
              <a:spLocks/>
            </p:cNvSpPr>
            <p:nvPr/>
          </p:nvSpPr>
          <p:spPr bwMode="auto">
            <a:xfrm>
              <a:off x="8889" y="306"/>
              <a:ext cx="277" cy="753"/>
            </a:xfrm>
            <a:custGeom>
              <a:avLst/>
              <a:gdLst/>
              <a:ahLst/>
              <a:cxnLst>
                <a:cxn ang="0">
                  <a:pos x="277" y="113"/>
                </a:cxn>
                <a:cxn ang="0">
                  <a:pos x="0" y="113"/>
                </a:cxn>
                <a:cxn ang="0">
                  <a:pos x="0" y="746"/>
                </a:cxn>
                <a:cxn ang="0">
                  <a:pos x="20" y="746"/>
                </a:cxn>
                <a:cxn ang="0">
                  <a:pos x="40" y="747"/>
                </a:cxn>
                <a:cxn ang="0">
                  <a:pos x="60" y="747"/>
                </a:cxn>
                <a:cxn ang="0">
                  <a:pos x="80" y="748"/>
                </a:cxn>
                <a:cxn ang="0">
                  <a:pos x="100" y="748"/>
                </a:cxn>
                <a:cxn ang="0">
                  <a:pos x="120" y="749"/>
                </a:cxn>
                <a:cxn ang="0">
                  <a:pos x="140" y="749"/>
                </a:cxn>
                <a:cxn ang="0">
                  <a:pos x="160" y="750"/>
                </a:cxn>
                <a:cxn ang="0">
                  <a:pos x="180" y="750"/>
                </a:cxn>
                <a:cxn ang="0">
                  <a:pos x="200" y="750"/>
                </a:cxn>
                <a:cxn ang="0">
                  <a:pos x="220" y="751"/>
                </a:cxn>
                <a:cxn ang="0">
                  <a:pos x="240" y="751"/>
                </a:cxn>
                <a:cxn ang="0">
                  <a:pos x="260" y="752"/>
                </a:cxn>
                <a:cxn ang="0">
                  <a:pos x="277" y="752"/>
                </a:cxn>
                <a:cxn ang="0">
                  <a:pos x="277" y="113"/>
                </a:cxn>
              </a:cxnLst>
              <a:rect l="0" t="0" r="r" b="b"/>
              <a:pathLst>
                <a:path w="277" h="753">
                  <a:moveTo>
                    <a:pt x="277" y="113"/>
                  </a:moveTo>
                  <a:lnTo>
                    <a:pt x="0" y="113"/>
                  </a:lnTo>
                  <a:lnTo>
                    <a:pt x="0" y="746"/>
                  </a:lnTo>
                  <a:lnTo>
                    <a:pt x="20" y="746"/>
                  </a:lnTo>
                  <a:lnTo>
                    <a:pt x="40" y="747"/>
                  </a:lnTo>
                  <a:lnTo>
                    <a:pt x="60" y="747"/>
                  </a:lnTo>
                  <a:lnTo>
                    <a:pt x="80" y="748"/>
                  </a:lnTo>
                  <a:lnTo>
                    <a:pt x="100" y="748"/>
                  </a:lnTo>
                  <a:lnTo>
                    <a:pt x="120" y="749"/>
                  </a:lnTo>
                  <a:lnTo>
                    <a:pt x="140" y="749"/>
                  </a:lnTo>
                  <a:lnTo>
                    <a:pt x="160" y="750"/>
                  </a:lnTo>
                  <a:lnTo>
                    <a:pt x="180" y="750"/>
                  </a:lnTo>
                  <a:lnTo>
                    <a:pt x="200" y="750"/>
                  </a:lnTo>
                  <a:lnTo>
                    <a:pt x="220" y="751"/>
                  </a:lnTo>
                  <a:lnTo>
                    <a:pt x="240" y="751"/>
                  </a:lnTo>
                  <a:lnTo>
                    <a:pt x="260" y="752"/>
                  </a:lnTo>
                  <a:lnTo>
                    <a:pt x="277" y="752"/>
                  </a:lnTo>
                  <a:lnTo>
                    <a:pt x="277" y="113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81" name="Freeform 33"/>
            <p:cNvSpPr>
              <a:spLocks/>
            </p:cNvSpPr>
            <p:nvPr/>
          </p:nvSpPr>
          <p:spPr bwMode="auto">
            <a:xfrm>
              <a:off x="10896" y="306"/>
              <a:ext cx="1578" cy="911"/>
            </a:xfrm>
            <a:custGeom>
              <a:avLst/>
              <a:gdLst/>
              <a:ahLst/>
              <a:cxnLst>
                <a:cxn ang="0">
                  <a:pos x="1578" y="113"/>
                </a:cxn>
                <a:cxn ang="0">
                  <a:pos x="0" y="113"/>
                </a:cxn>
                <a:cxn ang="0">
                  <a:pos x="0" y="821"/>
                </a:cxn>
                <a:cxn ang="0">
                  <a:pos x="97" y="826"/>
                </a:cxn>
                <a:cxn ang="0">
                  <a:pos x="193" y="831"/>
                </a:cxn>
                <a:cxn ang="0">
                  <a:pos x="287" y="836"/>
                </a:cxn>
                <a:cxn ang="0">
                  <a:pos x="379" y="842"/>
                </a:cxn>
                <a:cxn ang="0">
                  <a:pos x="470" y="847"/>
                </a:cxn>
                <a:cxn ang="0">
                  <a:pos x="559" y="852"/>
                </a:cxn>
                <a:cxn ang="0">
                  <a:pos x="646" y="857"/>
                </a:cxn>
                <a:cxn ang="0">
                  <a:pos x="731" y="861"/>
                </a:cxn>
                <a:cxn ang="0">
                  <a:pos x="814" y="866"/>
                </a:cxn>
                <a:cxn ang="0">
                  <a:pos x="894" y="871"/>
                </a:cxn>
                <a:cxn ang="0">
                  <a:pos x="973" y="876"/>
                </a:cxn>
                <a:cxn ang="0">
                  <a:pos x="1050" y="880"/>
                </a:cxn>
                <a:cxn ang="0">
                  <a:pos x="1124" y="885"/>
                </a:cxn>
                <a:cxn ang="0">
                  <a:pos x="1196" y="889"/>
                </a:cxn>
                <a:cxn ang="0">
                  <a:pos x="1266" y="893"/>
                </a:cxn>
                <a:cxn ang="0">
                  <a:pos x="1333" y="897"/>
                </a:cxn>
                <a:cxn ang="0">
                  <a:pos x="1398" y="900"/>
                </a:cxn>
                <a:cxn ang="0">
                  <a:pos x="1461" y="904"/>
                </a:cxn>
                <a:cxn ang="0">
                  <a:pos x="1521" y="907"/>
                </a:cxn>
                <a:cxn ang="0">
                  <a:pos x="1578" y="910"/>
                </a:cxn>
                <a:cxn ang="0">
                  <a:pos x="1578" y="113"/>
                </a:cxn>
              </a:cxnLst>
              <a:rect l="0" t="0" r="r" b="b"/>
              <a:pathLst>
                <a:path w="1578" h="911">
                  <a:moveTo>
                    <a:pt x="1578" y="113"/>
                  </a:moveTo>
                  <a:lnTo>
                    <a:pt x="0" y="113"/>
                  </a:lnTo>
                  <a:lnTo>
                    <a:pt x="0" y="821"/>
                  </a:lnTo>
                  <a:lnTo>
                    <a:pt x="97" y="826"/>
                  </a:lnTo>
                  <a:lnTo>
                    <a:pt x="193" y="831"/>
                  </a:lnTo>
                  <a:lnTo>
                    <a:pt x="287" y="836"/>
                  </a:lnTo>
                  <a:lnTo>
                    <a:pt x="379" y="842"/>
                  </a:lnTo>
                  <a:lnTo>
                    <a:pt x="470" y="847"/>
                  </a:lnTo>
                  <a:lnTo>
                    <a:pt x="559" y="852"/>
                  </a:lnTo>
                  <a:lnTo>
                    <a:pt x="646" y="857"/>
                  </a:lnTo>
                  <a:lnTo>
                    <a:pt x="731" y="861"/>
                  </a:lnTo>
                  <a:lnTo>
                    <a:pt x="814" y="866"/>
                  </a:lnTo>
                  <a:lnTo>
                    <a:pt x="894" y="871"/>
                  </a:lnTo>
                  <a:lnTo>
                    <a:pt x="973" y="876"/>
                  </a:lnTo>
                  <a:lnTo>
                    <a:pt x="1050" y="880"/>
                  </a:lnTo>
                  <a:lnTo>
                    <a:pt x="1124" y="885"/>
                  </a:lnTo>
                  <a:lnTo>
                    <a:pt x="1196" y="889"/>
                  </a:lnTo>
                  <a:lnTo>
                    <a:pt x="1266" y="893"/>
                  </a:lnTo>
                  <a:lnTo>
                    <a:pt x="1333" y="897"/>
                  </a:lnTo>
                  <a:lnTo>
                    <a:pt x="1398" y="900"/>
                  </a:lnTo>
                  <a:lnTo>
                    <a:pt x="1461" y="904"/>
                  </a:lnTo>
                  <a:lnTo>
                    <a:pt x="1521" y="907"/>
                  </a:lnTo>
                  <a:lnTo>
                    <a:pt x="1578" y="910"/>
                  </a:lnTo>
                  <a:lnTo>
                    <a:pt x="1578" y="113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80" name="Freeform 32"/>
            <p:cNvSpPr>
              <a:spLocks/>
            </p:cNvSpPr>
            <p:nvPr/>
          </p:nvSpPr>
          <p:spPr bwMode="auto">
            <a:xfrm>
              <a:off x="7012" y="306"/>
              <a:ext cx="376" cy="750"/>
            </a:xfrm>
            <a:custGeom>
              <a:avLst/>
              <a:gdLst/>
              <a:ahLst/>
              <a:cxnLst>
                <a:cxn ang="0">
                  <a:pos x="19" y="749"/>
                </a:cxn>
                <a:cxn ang="0">
                  <a:pos x="39" y="749"/>
                </a:cxn>
                <a:cxn ang="0">
                  <a:pos x="59" y="748"/>
                </a:cxn>
                <a:cxn ang="0">
                  <a:pos x="79" y="748"/>
                </a:cxn>
                <a:cxn ang="0">
                  <a:pos x="99" y="747"/>
                </a:cxn>
                <a:cxn ang="0">
                  <a:pos x="119" y="747"/>
                </a:cxn>
                <a:cxn ang="0">
                  <a:pos x="139" y="746"/>
                </a:cxn>
                <a:cxn ang="0">
                  <a:pos x="159" y="746"/>
                </a:cxn>
                <a:cxn ang="0">
                  <a:pos x="179" y="745"/>
                </a:cxn>
                <a:cxn ang="0">
                  <a:pos x="199" y="745"/>
                </a:cxn>
                <a:cxn ang="0">
                  <a:pos x="219" y="744"/>
                </a:cxn>
                <a:cxn ang="0">
                  <a:pos x="239" y="744"/>
                </a:cxn>
                <a:cxn ang="0">
                  <a:pos x="259" y="743"/>
                </a:cxn>
                <a:cxn ang="0">
                  <a:pos x="279" y="743"/>
                </a:cxn>
                <a:cxn ang="0">
                  <a:pos x="299" y="743"/>
                </a:cxn>
                <a:cxn ang="0">
                  <a:pos x="319" y="742"/>
                </a:cxn>
                <a:cxn ang="0">
                  <a:pos x="339" y="742"/>
                </a:cxn>
                <a:cxn ang="0">
                  <a:pos x="359" y="742"/>
                </a:cxn>
                <a:cxn ang="0">
                  <a:pos x="376" y="741"/>
                </a:cxn>
                <a:cxn ang="0">
                  <a:pos x="376" y="113"/>
                </a:cxn>
                <a:cxn ang="0">
                  <a:pos x="52" y="113"/>
                </a:cxn>
                <a:cxn ang="0">
                  <a:pos x="0" y="750"/>
                </a:cxn>
                <a:cxn ang="0">
                  <a:pos x="19" y="749"/>
                </a:cxn>
              </a:cxnLst>
              <a:rect l="0" t="0" r="r" b="b"/>
              <a:pathLst>
                <a:path w="376" h="750">
                  <a:moveTo>
                    <a:pt x="19" y="749"/>
                  </a:moveTo>
                  <a:lnTo>
                    <a:pt x="39" y="749"/>
                  </a:lnTo>
                  <a:lnTo>
                    <a:pt x="59" y="748"/>
                  </a:lnTo>
                  <a:lnTo>
                    <a:pt x="79" y="748"/>
                  </a:lnTo>
                  <a:lnTo>
                    <a:pt x="99" y="747"/>
                  </a:lnTo>
                  <a:lnTo>
                    <a:pt x="119" y="747"/>
                  </a:lnTo>
                  <a:lnTo>
                    <a:pt x="139" y="746"/>
                  </a:lnTo>
                  <a:lnTo>
                    <a:pt x="159" y="746"/>
                  </a:lnTo>
                  <a:lnTo>
                    <a:pt x="179" y="745"/>
                  </a:lnTo>
                  <a:lnTo>
                    <a:pt x="199" y="745"/>
                  </a:lnTo>
                  <a:lnTo>
                    <a:pt x="219" y="744"/>
                  </a:lnTo>
                  <a:lnTo>
                    <a:pt x="239" y="744"/>
                  </a:lnTo>
                  <a:lnTo>
                    <a:pt x="259" y="743"/>
                  </a:lnTo>
                  <a:lnTo>
                    <a:pt x="279" y="743"/>
                  </a:lnTo>
                  <a:lnTo>
                    <a:pt x="299" y="743"/>
                  </a:lnTo>
                  <a:lnTo>
                    <a:pt x="319" y="742"/>
                  </a:lnTo>
                  <a:lnTo>
                    <a:pt x="339" y="742"/>
                  </a:lnTo>
                  <a:lnTo>
                    <a:pt x="359" y="742"/>
                  </a:lnTo>
                  <a:lnTo>
                    <a:pt x="376" y="741"/>
                  </a:lnTo>
                  <a:lnTo>
                    <a:pt x="376" y="113"/>
                  </a:lnTo>
                  <a:lnTo>
                    <a:pt x="52" y="113"/>
                  </a:lnTo>
                  <a:lnTo>
                    <a:pt x="0" y="750"/>
                  </a:lnTo>
                  <a:lnTo>
                    <a:pt x="19" y="749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79" name="Freeform 31"/>
            <p:cNvSpPr>
              <a:spLocks/>
            </p:cNvSpPr>
            <p:nvPr/>
          </p:nvSpPr>
          <p:spPr bwMode="auto">
            <a:xfrm>
              <a:off x="7488" y="306"/>
              <a:ext cx="233" cy="740"/>
            </a:xfrm>
            <a:custGeom>
              <a:avLst/>
              <a:gdLst/>
              <a:ahLst/>
              <a:cxnLst>
                <a:cxn ang="0">
                  <a:pos x="23" y="739"/>
                </a:cxn>
                <a:cxn ang="0">
                  <a:pos x="43" y="739"/>
                </a:cxn>
                <a:cxn ang="0">
                  <a:pos x="63" y="739"/>
                </a:cxn>
                <a:cxn ang="0">
                  <a:pos x="83" y="739"/>
                </a:cxn>
                <a:cxn ang="0">
                  <a:pos x="103" y="739"/>
                </a:cxn>
                <a:cxn ang="0">
                  <a:pos x="123" y="738"/>
                </a:cxn>
                <a:cxn ang="0">
                  <a:pos x="163" y="738"/>
                </a:cxn>
                <a:cxn ang="0">
                  <a:pos x="188" y="738"/>
                </a:cxn>
                <a:cxn ang="0">
                  <a:pos x="226" y="113"/>
                </a:cxn>
                <a:cxn ang="0">
                  <a:pos x="0" y="113"/>
                </a:cxn>
                <a:cxn ang="0">
                  <a:pos x="3" y="740"/>
                </a:cxn>
                <a:cxn ang="0">
                  <a:pos x="23" y="739"/>
                </a:cxn>
              </a:cxnLst>
              <a:rect l="0" t="0" r="r" b="b"/>
              <a:pathLst>
                <a:path w="233" h="740">
                  <a:moveTo>
                    <a:pt x="23" y="739"/>
                  </a:moveTo>
                  <a:lnTo>
                    <a:pt x="43" y="739"/>
                  </a:lnTo>
                  <a:lnTo>
                    <a:pt x="63" y="739"/>
                  </a:lnTo>
                  <a:lnTo>
                    <a:pt x="83" y="739"/>
                  </a:lnTo>
                  <a:lnTo>
                    <a:pt x="103" y="739"/>
                  </a:lnTo>
                  <a:lnTo>
                    <a:pt x="123" y="738"/>
                  </a:lnTo>
                  <a:lnTo>
                    <a:pt x="163" y="738"/>
                  </a:lnTo>
                  <a:lnTo>
                    <a:pt x="188" y="738"/>
                  </a:lnTo>
                  <a:lnTo>
                    <a:pt x="226" y="113"/>
                  </a:lnTo>
                  <a:lnTo>
                    <a:pt x="0" y="113"/>
                  </a:lnTo>
                  <a:lnTo>
                    <a:pt x="3" y="740"/>
                  </a:lnTo>
                  <a:lnTo>
                    <a:pt x="23" y="739"/>
                  </a:lnTo>
                  <a:close/>
                </a:path>
              </a:pathLst>
            </a:custGeom>
            <a:solidFill>
              <a:srgbClr val="3634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grpSp>
          <p:nvGrpSpPr>
            <p:cNvPr id="2076" name="Group 28"/>
            <p:cNvGrpSpPr>
              <a:grpSpLocks/>
            </p:cNvGrpSpPr>
            <p:nvPr/>
          </p:nvGrpSpPr>
          <p:grpSpPr bwMode="auto">
            <a:xfrm>
              <a:off x="10996" y="306"/>
              <a:ext cx="601" cy="860"/>
              <a:chOff x="10996" y="306"/>
              <a:chExt cx="601" cy="860"/>
            </a:xfrm>
          </p:grpSpPr>
          <p:sp>
            <p:nvSpPr>
              <p:cNvPr id="2078" name="Freeform 30"/>
              <p:cNvSpPr>
                <a:spLocks/>
              </p:cNvSpPr>
              <p:nvPr/>
            </p:nvSpPr>
            <p:spPr bwMode="auto">
              <a:xfrm>
                <a:off x="10996" y="306"/>
                <a:ext cx="601" cy="860"/>
              </a:xfrm>
              <a:custGeom>
                <a:avLst/>
                <a:gdLst/>
                <a:ahLst/>
                <a:cxnLst>
                  <a:cxn ang="0">
                    <a:pos x="580" y="859"/>
                  </a:cxn>
                  <a:cxn ang="0">
                    <a:pos x="560" y="857"/>
                  </a:cxn>
                  <a:cxn ang="0">
                    <a:pos x="543" y="856"/>
                  </a:cxn>
                  <a:cxn ang="0">
                    <a:pos x="563" y="858"/>
                  </a:cxn>
                  <a:cxn ang="0">
                    <a:pos x="583" y="859"/>
                  </a:cxn>
                  <a:cxn ang="0">
                    <a:pos x="600" y="860"/>
                  </a:cxn>
                  <a:cxn ang="0">
                    <a:pos x="580" y="859"/>
                  </a:cxn>
                </a:cxnLst>
                <a:rect l="0" t="0" r="r" b="b"/>
                <a:pathLst>
                  <a:path w="601" h="860">
                    <a:moveTo>
                      <a:pt x="580" y="859"/>
                    </a:moveTo>
                    <a:lnTo>
                      <a:pt x="560" y="857"/>
                    </a:lnTo>
                    <a:lnTo>
                      <a:pt x="543" y="856"/>
                    </a:lnTo>
                    <a:lnTo>
                      <a:pt x="563" y="858"/>
                    </a:lnTo>
                    <a:lnTo>
                      <a:pt x="583" y="859"/>
                    </a:lnTo>
                    <a:lnTo>
                      <a:pt x="600" y="860"/>
                    </a:lnTo>
                    <a:lnTo>
                      <a:pt x="580" y="859"/>
                    </a:lnTo>
                    <a:close/>
                  </a:path>
                </a:pathLst>
              </a:custGeom>
              <a:solidFill>
                <a:srgbClr val="36343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2077" name="Freeform 29"/>
              <p:cNvSpPr>
                <a:spLocks/>
              </p:cNvSpPr>
              <p:nvPr/>
            </p:nvSpPr>
            <p:spPr bwMode="auto">
              <a:xfrm>
                <a:off x="10996" y="306"/>
                <a:ext cx="601" cy="860"/>
              </a:xfrm>
              <a:custGeom>
                <a:avLst/>
                <a:gdLst/>
                <a:ahLst/>
                <a:cxnLst>
                  <a:cxn ang="0">
                    <a:pos x="530" y="113"/>
                  </a:cxn>
                  <a:cxn ang="0">
                    <a:pos x="13" y="113"/>
                  </a:cxn>
                  <a:cxn ang="0">
                    <a:pos x="97" y="832"/>
                  </a:cxn>
                  <a:cxn ang="0">
                    <a:pos x="120" y="833"/>
                  </a:cxn>
                  <a:cxn ang="0">
                    <a:pos x="142" y="834"/>
                  </a:cxn>
                  <a:cxn ang="0">
                    <a:pos x="165" y="835"/>
                  </a:cxn>
                  <a:cxn ang="0">
                    <a:pos x="187" y="836"/>
                  </a:cxn>
                  <a:cxn ang="0">
                    <a:pos x="209" y="838"/>
                  </a:cxn>
                  <a:cxn ang="0">
                    <a:pos x="231" y="839"/>
                  </a:cxn>
                  <a:cxn ang="0">
                    <a:pos x="253" y="840"/>
                  </a:cxn>
                  <a:cxn ang="0">
                    <a:pos x="275" y="841"/>
                  </a:cxn>
                  <a:cxn ang="0">
                    <a:pos x="297" y="843"/>
                  </a:cxn>
                  <a:cxn ang="0">
                    <a:pos x="319" y="844"/>
                  </a:cxn>
                  <a:cxn ang="0">
                    <a:pos x="340" y="845"/>
                  </a:cxn>
                  <a:cxn ang="0">
                    <a:pos x="362" y="846"/>
                  </a:cxn>
                  <a:cxn ang="0">
                    <a:pos x="383" y="847"/>
                  </a:cxn>
                  <a:cxn ang="0">
                    <a:pos x="405" y="849"/>
                  </a:cxn>
                  <a:cxn ang="0">
                    <a:pos x="426" y="850"/>
                  </a:cxn>
                  <a:cxn ang="0">
                    <a:pos x="447" y="851"/>
                  </a:cxn>
                  <a:cxn ang="0">
                    <a:pos x="468" y="852"/>
                  </a:cxn>
                  <a:cxn ang="0">
                    <a:pos x="489" y="853"/>
                  </a:cxn>
                  <a:cxn ang="0">
                    <a:pos x="509" y="855"/>
                  </a:cxn>
                  <a:cxn ang="0">
                    <a:pos x="530" y="856"/>
                  </a:cxn>
                  <a:cxn ang="0">
                    <a:pos x="530" y="113"/>
                  </a:cxn>
                </a:cxnLst>
                <a:rect l="0" t="0" r="r" b="b"/>
                <a:pathLst>
                  <a:path w="601" h="860">
                    <a:moveTo>
                      <a:pt x="530" y="113"/>
                    </a:moveTo>
                    <a:lnTo>
                      <a:pt x="13" y="113"/>
                    </a:lnTo>
                    <a:lnTo>
                      <a:pt x="97" y="832"/>
                    </a:lnTo>
                    <a:lnTo>
                      <a:pt x="120" y="833"/>
                    </a:lnTo>
                    <a:lnTo>
                      <a:pt x="142" y="834"/>
                    </a:lnTo>
                    <a:lnTo>
                      <a:pt x="165" y="835"/>
                    </a:lnTo>
                    <a:lnTo>
                      <a:pt x="187" y="836"/>
                    </a:lnTo>
                    <a:lnTo>
                      <a:pt x="209" y="838"/>
                    </a:lnTo>
                    <a:lnTo>
                      <a:pt x="231" y="839"/>
                    </a:lnTo>
                    <a:lnTo>
                      <a:pt x="253" y="840"/>
                    </a:lnTo>
                    <a:lnTo>
                      <a:pt x="275" y="841"/>
                    </a:lnTo>
                    <a:lnTo>
                      <a:pt x="297" y="843"/>
                    </a:lnTo>
                    <a:lnTo>
                      <a:pt x="319" y="844"/>
                    </a:lnTo>
                    <a:lnTo>
                      <a:pt x="340" y="845"/>
                    </a:lnTo>
                    <a:lnTo>
                      <a:pt x="362" y="846"/>
                    </a:lnTo>
                    <a:lnTo>
                      <a:pt x="383" y="847"/>
                    </a:lnTo>
                    <a:lnTo>
                      <a:pt x="405" y="849"/>
                    </a:lnTo>
                    <a:lnTo>
                      <a:pt x="426" y="850"/>
                    </a:lnTo>
                    <a:lnTo>
                      <a:pt x="447" y="851"/>
                    </a:lnTo>
                    <a:lnTo>
                      <a:pt x="468" y="852"/>
                    </a:lnTo>
                    <a:lnTo>
                      <a:pt x="489" y="853"/>
                    </a:lnTo>
                    <a:lnTo>
                      <a:pt x="509" y="855"/>
                    </a:lnTo>
                    <a:lnTo>
                      <a:pt x="530" y="856"/>
                    </a:lnTo>
                    <a:lnTo>
                      <a:pt x="530" y="113"/>
                    </a:lnTo>
                    <a:close/>
                  </a:path>
                </a:pathLst>
              </a:custGeom>
              <a:solidFill>
                <a:srgbClr val="36343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</p:grpSp>
        <p:sp>
          <p:nvSpPr>
            <p:cNvPr id="2075" name="Freeform 27"/>
            <p:cNvSpPr>
              <a:spLocks/>
            </p:cNvSpPr>
            <p:nvPr/>
          </p:nvSpPr>
          <p:spPr bwMode="auto">
            <a:xfrm>
              <a:off x="12299" y="306"/>
              <a:ext cx="294" cy="918"/>
            </a:xfrm>
            <a:custGeom>
              <a:avLst/>
              <a:gdLst/>
              <a:ahLst/>
              <a:cxnLst>
                <a:cxn ang="0">
                  <a:pos x="212" y="113"/>
                </a:cxn>
                <a:cxn ang="0">
                  <a:pos x="0" y="113"/>
                </a:cxn>
                <a:cxn ang="0">
                  <a:pos x="0" y="901"/>
                </a:cxn>
                <a:cxn ang="0">
                  <a:pos x="21" y="902"/>
                </a:cxn>
                <a:cxn ang="0">
                  <a:pos x="42" y="903"/>
                </a:cxn>
                <a:cxn ang="0">
                  <a:pos x="63" y="904"/>
                </a:cxn>
                <a:cxn ang="0">
                  <a:pos x="83" y="905"/>
                </a:cxn>
                <a:cxn ang="0">
                  <a:pos x="104" y="907"/>
                </a:cxn>
                <a:cxn ang="0">
                  <a:pos x="124" y="908"/>
                </a:cxn>
                <a:cxn ang="0">
                  <a:pos x="143" y="909"/>
                </a:cxn>
                <a:cxn ang="0">
                  <a:pos x="163" y="910"/>
                </a:cxn>
                <a:cxn ang="0">
                  <a:pos x="182" y="911"/>
                </a:cxn>
                <a:cxn ang="0">
                  <a:pos x="200" y="912"/>
                </a:cxn>
                <a:cxn ang="0">
                  <a:pos x="215" y="912"/>
                </a:cxn>
                <a:cxn ang="0">
                  <a:pos x="235" y="914"/>
                </a:cxn>
                <a:cxn ang="0">
                  <a:pos x="255" y="915"/>
                </a:cxn>
                <a:cxn ang="0">
                  <a:pos x="275" y="917"/>
                </a:cxn>
                <a:cxn ang="0">
                  <a:pos x="294" y="918"/>
                </a:cxn>
                <a:cxn ang="0">
                  <a:pos x="212" y="113"/>
                </a:cxn>
              </a:cxnLst>
              <a:rect l="0" t="0" r="r" b="b"/>
              <a:pathLst>
                <a:path w="294" h="918">
                  <a:moveTo>
                    <a:pt x="212" y="113"/>
                  </a:moveTo>
                  <a:lnTo>
                    <a:pt x="0" y="113"/>
                  </a:lnTo>
                  <a:lnTo>
                    <a:pt x="0" y="901"/>
                  </a:lnTo>
                  <a:lnTo>
                    <a:pt x="21" y="902"/>
                  </a:lnTo>
                  <a:lnTo>
                    <a:pt x="42" y="903"/>
                  </a:lnTo>
                  <a:lnTo>
                    <a:pt x="63" y="904"/>
                  </a:lnTo>
                  <a:lnTo>
                    <a:pt x="83" y="905"/>
                  </a:lnTo>
                  <a:lnTo>
                    <a:pt x="104" y="907"/>
                  </a:lnTo>
                  <a:lnTo>
                    <a:pt x="124" y="908"/>
                  </a:lnTo>
                  <a:lnTo>
                    <a:pt x="143" y="909"/>
                  </a:lnTo>
                  <a:lnTo>
                    <a:pt x="163" y="910"/>
                  </a:lnTo>
                  <a:lnTo>
                    <a:pt x="182" y="911"/>
                  </a:lnTo>
                  <a:lnTo>
                    <a:pt x="200" y="912"/>
                  </a:lnTo>
                  <a:lnTo>
                    <a:pt x="215" y="912"/>
                  </a:lnTo>
                  <a:lnTo>
                    <a:pt x="235" y="914"/>
                  </a:lnTo>
                  <a:lnTo>
                    <a:pt x="255" y="915"/>
                  </a:lnTo>
                  <a:lnTo>
                    <a:pt x="275" y="917"/>
                  </a:lnTo>
                  <a:lnTo>
                    <a:pt x="294" y="918"/>
                  </a:lnTo>
                  <a:lnTo>
                    <a:pt x="212" y="113"/>
                  </a:lnTo>
                  <a:close/>
                </a:path>
              </a:pathLst>
            </a:custGeom>
            <a:solidFill>
              <a:srgbClr val="4C4B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74" name="Freeform 26"/>
            <p:cNvSpPr>
              <a:spLocks/>
            </p:cNvSpPr>
            <p:nvPr/>
          </p:nvSpPr>
          <p:spPr bwMode="auto">
            <a:xfrm>
              <a:off x="4407" y="306"/>
              <a:ext cx="245" cy="988"/>
            </a:xfrm>
            <a:custGeom>
              <a:avLst/>
              <a:gdLst/>
              <a:ahLst/>
              <a:cxnLst>
                <a:cxn ang="0">
                  <a:pos x="19" y="984"/>
                </a:cxn>
                <a:cxn ang="0">
                  <a:pos x="38" y="980"/>
                </a:cxn>
                <a:cxn ang="0">
                  <a:pos x="58" y="977"/>
                </a:cxn>
                <a:cxn ang="0">
                  <a:pos x="77" y="973"/>
                </a:cxn>
                <a:cxn ang="0">
                  <a:pos x="97" y="970"/>
                </a:cxn>
                <a:cxn ang="0">
                  <a:pos x="117" y="966"/>
                </a:cxn>
                <a:cxn ang="0">
                  <a:pos x="136" y="963"/>
                </a:cxn>
                <a:cxn ang="0">
                  <a:pos x="156" y="960"/>
                </a:cxn>
                <a:cxn ang="0">
                  <a:pos x="176" y="956"/>
                </a:cxn>
                <a:cxn ang="0">
                  <a:pos x="196" y="953"/>
                </a:cxn>
                <a:cxn ang="0">
                  <a:pos x="216" y="950"/>
                </a:cxn>
                <a:cxn ang="0">
                  <a:pos x="236" y="946"/>
                </a:cxn>
                <a:cxn ang="0">
                  <a:pos x="245" y="945"/>
                </a:cxn>
                <a:cxn ang="0">
                  <a:pos x="245" y="113"/>
                </a:cxn>
                <a:cxn ang="0">
                  <a:pos x="0" y="113"/>
                </a:cxn>
                <a:cxn ang="0">
                  <a:pos x="0" y="987"/>
                </a:cxn>
                <a:cxn ang="0">
                  <a:pos x="19" y="984"/>
                </a:cxn>
              </a:cxnLst>
              <a:rect l="0" t="0" r="r" b="b"/>
              <a:pathLst>
                <a:path w="245" h="988">
                  <a:moveTo>
                    <a:pt x="19" y="984"/>
                  </a:moveTo>
                  <a:lnTo>
                    <a:pt x="38" y="980"/>
                  </a:lnTo>
                  <a:lnTo>
                    <a:pt x="58" y="977"/>
                  </a:lnTo>
                  <a:lnTo>
                    <a:pt x="77" y="973"/>
                  </a:lnTo>
                  <a:lnTo>
                    <a:pt x="97" y="970"/>
                  </a:lnTo>
                  <a:lnTo>
                    <a:pt x="117" y="966"/>
                  </a:lnTo>
                  <a:lnTo>
                    <a:pt x="136" y="963"/>
                  </a:lnTo>
                  <a:lnTo>
                    <a:pt x="156" y="960"/>
                  </a:lnTo>
                  <a:lnTo>
                    <a:pt x="176" y="956"/>
                  </a:lnTo>
                  <a:lnTo>
                    <a:pt x="196" y="953"/>
                  </a:lnTo>
                  <a:lnTo>
                    <a:pt x="216" y="950"/>
                  </a:lnTo>
                  <a:lnTo>
                    <a:pt x="236" y="946"/>
                  </a:lnTo>
                  <a:lnTo>
                    <a:pt x="245" y="945"/>
                  </a:lnTo>
                  <a:lnTo>
                    <a:pt x="245" y="113"/>
                  </a:lnTo>
                  <a:lnTo>
                    <a:pt x="0" y="113"/>
                  </a:lnTo>
                  <a:lnTo>
                    <a:pt x="0" y="987"/>
                  </a:lnTo>
                  <a:lnTo>
                    <a:pt x="19" y="984"/>
                  </a:lnTo>
                  <a:close/>
                </a:path>
              </a:pathLst>
            </a:custGeom>
            <a:solidFill>
              <a:srgbClr val="96989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73" name="Freeform 25"/>
            <p:cNvSpPr>
              <a:spLocks/>
            </p:cNvSpPr>
            <p:nvPr/>
          </p:nvSpPr>
          <p:spPr bwMode="auto">
            <a:xfrm>
              <a:off x="8402" y="306"/>
              <a:ext cx="284" cy="743"/>
            </a:xfrm>
            <a:custGeom>
              <a:avLst/>
              <a:gdLst/>
              <a:ahLst/>
              <a:cxnLst>
                <a:cxn ang="0">
                  <a:pos x="284" y="113"/>
                </a:cxn>
                <a:cxn ang="0">
                  <a:pos x="6" y="113"/>
                </a:cxn>
                <a:cxn ang="0">
                  <a:pos x="42" y="739"/>
                </a:cxn>
                <a:cxn ang="0">
                  <a:pos x="62" y="739"/>
                </a:cxn>
                <a:cxn ang="0">
                  <a:pos x="82" y="739"/>
                </a:cxn>
                <a:cxn ang="0">
                  <a:pos x="102" y="740"/>
                </a:cxn>
                <a:cxn ang="0">
                  <a:pos x="122" y="740"/>
                </a:cxn>
                <a:cxn ang="0">
                  <a:pos x="142" y="740"/>
                </a:cxn>
                <a:cxn ang="0">
                  <a:pos x="162" y="741"/>
                </a:cxn>
                <a:cxn ang="0">
                  <a:pos x="182" y="741"/>
                </a:cxn>
                <a:cxn ang="0">
                  <a:pos x="202" y="741"/>
                </a:cxn>
                <a:cxn ang="0">
                  <a:pos x="222" y="741"/>
                </a:cxn>
                <a:cxn ang="0">
                  <a:pos x="242" y="742"/>
                </a:cxn>
                <a:cxn ang="0">
                  <a:pos x="262" y="742"/>
                </a:cxn>
                <a:cxn ang="0">
                  <a:pos x="282" y="742"/>
                </a:cxn>
                <a:cxn ang="0">
                  <a:pos x="284" y="742"/>
                </a:cxn>
                <a:cxn ang="0">
                  <a:pos x="284" y="113"/>
                </a:cxn>
              </a:cxnLst>
              <a:rect l="0" t="0" r="r" b="b"/>
              <a:pathLst>
                <a:path w="284" h="743">
                  <a:moveTo>
                    <a:pt x="284" y="113"/>
                  </a:moveTo>
                  <a:lnTo>
                    <a:pt x="6" y="113"/>
                  </a:lnTo>
                  <a:lnTo>
                    <a:pt x="42" y="739"/>
                  </a:lnTo>
                  <a:lnTo>
                    <a:pt x="62" y="739"/>
                  </a:lnTo>
                  <a:lnTo>
                    <a:pt x="82" y="739"/>
                  </a:lnTo>
                  <a:lnTo>
                    <a:pt x="102" y="740"/>
                  </a:lnTo>
                  <a:lnTo>
                    <a:pt x="122" y="740"/>
                  </a:lnTo>
                  <a:lnTo>
                    <a:pt x="142" y="740"/>
                  </a:lnTo>
                  <a:lnTo>
                    <a:pt x="162" y="741"/>
                  </a:lnTo>
                  <a:lnTo>
                    <a:pt x="182" y="741"/>
                  </a:lnTo>
                  <a:lnTo>
                    <a:pt x="202" y="741"/>
                  </a:lnTo>
                  <a:lnTo>
                    <a:pt x="222" y="741"/>
                  </a:lnTo>
                  <a:lnTo>
                    <a:pt x="242" y="742"/>
                  </a:lnTo>
                  <a:lnTo>
                    <a:pt x="262" y="742"/>
                  </a:lnTo>
                  <a:lnTo>
                    <a:pt x="282" y="742"/>
                  </a:lnTo>
                  <a:lnTo>
                    <a:pt x="284" y="742"/>
                  </a:lnTo>
                  <a:lnTo>
                    <a:pt x="284" y="113"/>
                  </a:lnTo>
                  <a:close/>
                </a:path>
              </a:pathLst>
            </a:custGeom>
            <a:solidFill>
              <a:srgbClr val="3634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72" name="Freeform 24"/>
            <p:cNvSpPr>
              <a:spLocks/>
            </p:cNvSpPr>
            <p:nvPr/>
          </p:nvSpPr>
          <p:spPr bwMode="auto">
            <a:xfrm>
              <a:off x="4758" y="306"/>
              <a:ext cx="792" cy="929"/>
            </a:xfrm>
            <a:custGeom>
              <a:avLst/>
              <a:gdLst/>
              <a:ahLst/>
              <a:cxnLst>
                <a:cxn ang="0">
                  <a:pos x="38" y="923"/>
                </a:cxn>
                <a:cxn ang="0">
                  <a:pos x="76" y="918"/>
                </a:cxn>
                <a:cxn ang="0">
                  <a:pos x="114" y="912"/>
                </a:cxn>
                <a:cxn ang="0">
                  <a:pos x="153" y="907"/>
                </a:cxn>
                <a:cxn ang="0">
                  <a:pos x="191" y="902"/>
                </a:cxn>
                <a:cxn ang="0">
                  <a:pos x="230" y="896"/>
                </a:cxn>
                <a:cxn ang="0">
                  <a:pos x="269" y="891"/>
                </a:cxn>
                <a:cxn ang="0">
                  <a:pos x="309" y="886"/>
                </a:cxn>
                <a:cxn ang="0">
                  <a:pos x="348" y="882"/>
                </a:cxn>
                <a:cxn ang="0">
                  <a:pos x="388" y="877"/>
                </a:cxn>
                <a:cxn ang="0">
                  <a:pos x="428" y="872"/>
                </a:cxn>
                <a:cxn ang="0">
                  <a:pos x="467" y="867"/>
                </a:cxn>
                <a:cxn ang="0">
                  <a:pos x="507" y="863"/>
                </a:cxn>
                <a:cxn ang="0">
                  <a:pos x="548" y="859"/>
                </a:cxn>
                <a:cxn ang="0">
                  <a:pos x="588" y="854"/>
                </a:cxn>
                <a:cxn ang="0">
                  <a:pos x="629" y="850"/>
                </a:cxn>
                <a:cxn ang="0">
                  <a:pos x="669" y="846"/>
                </a:cxn>
                <a:cxn ang="0">
                  <a:pos x="710" y="842"/>
                </a:cxn>
                <a:cxn ang="0">
                  <a:pos x="751" y="838"/>
                </a:cxn>
                <a:cxn ang="0">
                  <a:pos x="792" y="834"/>
                </a:cxn>
                <a:cxn ang="0">
                  <a:pos x="792" y="113"/>
                </a:cxn>
                <a:cxn ang="0">
                  <a:pos x="0" y="113"/>
                </a:cxn>
                <a:cxn ang="0">
                  <a:pos x="0" y="929"/>
                </a:cxn>
                <a:cxn ang="0">
                  <a:pos x="38" y="923"/>
                </a:cxn>
              </a:cxnLst>
              <a:rect l="0" t="0" r="r" b="b"/>
              <a:pathLst>
                <a:path w="792" h="929">
                  <a:moveTo>
                    <a:pt x="38" y="923"/>
                  </a:moveTo>
                  <a:lnTo>
                    <a:pt x="76" y="918"/>
                  </a:lnTo>
                  <a:lnTo>
                    <a:pt x="114" y="912"/>
                  </a:lnTo>
                  <a:lnTo>
                    <a:pt x="153" y="907"/>
                  </a:lnTo>
                  <a:lnTo>
                    <a:pt x="191" y="902"/>
                  </a:lnTo>
                  <a:lnTo>
                    <a:pt x="230" y="896"/>
                  </a:lnTo>
                  <a:lnTo>
                    <a:pt x="269" y="891"/>
                  </a:lnTo>
                  <a:lnTo>
                    <a:pt x="309" y="886"/>
                  </a:lnTo>
                  <a:lnTo>
                    <a:pt x="348" y="882"/>
                  </a:lnTo>
                  <a:lnTo>
                    <a:pt x="388" y="877"/>
                  </a:lnTo>
                  <a:lnTo>
                    <a:pt x="428" y="872"/>
                  </a:lnTo>
                  <a:lnTo>
                    <a:pt x="467" y="867"/>
                  </a:lnTo>
                  <a:lnTo>
                    <a:pt x="507" y="863"/>
                  </a:lnTo>
                  <a:lnTo>
                    <a:pt x="548" y="859"/>
                  </a:lnTo>
                  <a:lnTo>
                    <a:pt x="588" y="854"/>
                  </a:lnTo>
                  <a:lnTo>
                    <a:pt x="629" y="850"/>
                  </a:lnTo>
                  <a:lnTo>
                    <a:pt x="669" y="846"/>
                  </a:lnTo>
                  <a:lnTo>
                    <a:pt x="710" y="842"/>
                  </a:lnTo>
                  <a:lnTo>
                    <a:pt x="751" y="838"/>
                  </a:lnTo>
                  <a:lnTo>
                    <a:pt x="792" y="834"/>
                  </a:lnTo>
                  <a:lnTo>
                    <a:pt x="792" y="113"/>
                  </a:lnTo>
                  <a:lnTo>
                    <a:pt x="0" y="113"/>
                  </a:lnTo>
                  <a:lnTo>
                    <a:pt x="0" y="929"/>
                  </a:lnTo>
                  <a:lnTo>
                    <a:pt x="38" y="923"/>
                  </a:lnTo>
                  <a:close/>
                </a:path>
              </a:pathLst>
            </a:custGeom>
            <a:solidFill>
              <a:srgbClr val="3634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71" name="Freeform 23"/>
            <p:cNvSpPr>
              <a:spLocks/>
            </p:cNvSpPr>
            <p:nvPr/>
          </p:nvSpPr>
          <p:spPr bwMode="auto">
            <a:xfrm>
              <a:off x="4147" y="306"/>
              <a:ext cx="191" cy="1040"/>
            </a:xfrm>
            <a:custGeom>
              <a:avLst/>
              <a:gdLst/>
              <a:ahLst/>
              <a:cxnLst>
                <a:cxn ang="0">
                  <a:pos x="19" y="1035"/>
                </a:cxn>
                <a:cxn ang="0">
                  <a:pos x="38" y="1031"/>
                </a:cxn>
                <a:cxn ang="0">
                  <a:pos x="58" y="1027"/>
                </a:cxn>
                <a:cxn ang="0">
                  <a:pos x="77" y="1023"/>
                </a:cxn>
                <a:cxn ang="0">
                  <a:pos x="97" y="1019"/>
                </a:cxn>
                <a:cxn ang="0">
                  <a:pos x="116" y="1015"/>
                </a:cxn>
                <a:cxn ang="0">
                  <a:pos x="136" y="1011"/>
                </a:cxn>
                <a:cxn ang="0">
                  <a:pos x="156" y="1007"/>
                </a:cxn>
                <a:cxn ang="0">
                  <a:pos x="167" y="1005"/>
                </a:cxn>
                <a:cxn ang="0">
                  <a:pos x="187" y="113"/>
                </a:cxn>
                <a:cxn ang="0">
                  <a:pos x="0" y="113"/>
                </a:cxn>
                <a:cxn ang="0">
                  <a:pos x="0" y="1039"/>
                </a:cxn>
                <a:cxn ang="0">
                  <a:pos x="19" y="1035"/>
                </a:cxn>
              </a:cxnLst>
              <a:rect l="0" t="0" r="r" b="b"/>
              <a:pathLst>
                <a:path w="191" h="1040">
                  <a:moveTo>
                    <a:pt x="19" y="1035"/>
                  </a:moveTo>
                  <a:lnTo>
                    <a:pt x="38" y="1031"/>
                  </a:lnTo>
                  <a:lnTo>
                    <a:pt x="58" y="1027"/>
                  </a:lnTo>
                  <a:lnTo>
                    <a:pt x="77" y="1023"/>
                  </a:lnTo>
                  <a:lnTo>
                    <a:pt x="97" y="1019"/>
                  </a:lnTo>
                  <a:lnTo>
                    <a:pt x="116" y="1015"/>
                  </a:lnTo>
                  <a:lnTo>
                    <a:pt x="136" y="1011"/>
                  </a:lnTo>
                  <a:lnTo>
                    <a:pt x="156" y="1007"/>
                  </a:lnTo>
                  <a:lnTo>
                    <a:pt x="167" y="1005"/>
                  </a:lnTo>
                  <a:lnTo>
                    <a:pt x="187" y="113"/>
                  </a:lnTo>
                  <a:lnTo>
                    <a:pt x="0" y="113"/>
                  </a:lnTo>
                  <a:lnTo>
                    <a:pt x="0" y="1039"/>
                  </a:lnTo>
                  <a:lnTo>
                    <a:pt x="19" y="1035"/>
                  </a:lnTo>
                  <a:close/>
                </a:path>
              </a:pathLst>
            </a:custGeom>
            <a:solidFill>
              <a:srgbClr val="3634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70" name="Freeform 22"/>
            <p:cNvSpPr>
              <a:spLocks/>
            </p:cNvSpPr>
            <p:nvPr/>
          </p:nvSpPr>
          <p:spPr bwMode="auto">
            <a:xfrm>
              <a:off x="8727" y="306"/>
              <a:ext cx="217" cy="746"/>
            </a:xfrm>
            <a:custGeom>
              <a:avLst/>
              <a:gdLst/>
              <a:ahLst/>
              <a:cxnLst>
                <a:cxn ang="0">
                  <a:pos x="206" y="113"/>
                </a:cxn>
                <a:cxn ang="0">
                  <a:pos x="2" y="113"/>
                </a:cxn>
                <a:cxn ang="0">
                  <a:pos x="18" y="743"/>
                </a:cxn>
                <a:cxn ang="0">
                  <a:pos x="38" y="744"/>
                </a:cxn>
                <a:cxn ang="0">
                  <a:pos x="58" y="744"/>
                </a:cxn>
                <a:cxn ang="0">
                  <a:pos x="78" y="744"/>
                </a:cxn>
                <a:cxn ang="0">
                  <a:pos x="98" y="745"/>
                </a:cxn>
                <a:cxn ang="0">
                  <a:pos x="118" y="745"/>
                </a:cxn>
                <a:cxn ang="0">
                  <a:pos x="138" y="746"/>
                </a:cxn>
                <a:cxn ang="0">
                  <a:pos x="150" y="746"/>
                </a:cxn>
                <a:cxn ang="0">
                  <a:pos x="206" y="113"/>
                </a:cxn>
              </a:cxnLst>
              <a:rect l="0" t="0" r="r" b="b"/>
              <a:pathLst>
                <a:path w="217" h="746">
                  <a:moveTo>
                    <a:pt x="206" y="113"/>
                  </a:moveTo>
                  <a:lnTo>
                    <a:pt x="2" y="113"/>
                  </a:lnTo>
                  <a:lnTo>
                    <a:pt x="18" y="743"/>
                  </a:lnTo>
                  <a:lnTo>
                    <a:pt x="38" y="744"/>
                  </a:lnTo>
                  <a:lnTo>
                    <a:pt x="58" y="744"/>
                  </a:lnTo>
                  <a:lnTo>
                    <a:pt x="78" y="744"/>
                  </a:lnTo>
                  <a:lnTo>
                    <a:pt x="98" y="745"/>
                  </a:lnTo>
                  <a:lnTo>
                    <a:pt x="118" y="745"/>
                  </a:lnTo>
                  <a:lnTo>
                    <a:pt x="138" y="746"/>
                  </a:lnTo>
                  <a:lnTo>
                    <a:pt x="150" y="746"/>
                  </a:lnTo>
                  <a:lnTo>
                    <a:pt x="206" y="113"/>
                  </a:lnTo>
                  <a:close/>
                </a:path>
              </a:pathLst>
            </a:custGeom>
            <a:solidFill>
              <a:srgbClr val="3634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69" name="Freeform 21"/>
            <p:cNvSpPr>
              <a:spLocks/>
            </p:cNvSpPr>
            <p:nvPr/>
          </p:nvSpPr>
          <p:spPr bwMode="auto">
            <a:xfrm>
              <a:off x="5644" y="306"/>
              <a:ext cx="166" cy="824"/>
            </a:xfrm>
            <a:custGeom>
              <a:avLst/>
              <a:gdLst/>
              <a:ahLst/>
              <a:cxnLst>
                <a:cxn ang="0">
                  <a:pos x="44" y="822"/>
                </a:cxn>
                <a:cxn ang="0">
                  <a:pos x="64" y="820"/>
                </a:cxn>
                <a:cxn ang="0">
                  <a:pos x="84" y="818"/>
                </a:cxn>
                <a:cxn ang="0">
                  <a:pos x="104" y="817"/>
                </a:cxn>
                <a:cxn ang="0">
                  <a:pos x="124" y="815"/>
                </a:cxn>
                <a:cxn ang="0">
                  <a:pos x="144" y="814"/>
                </a:cxn>
                <a:cxn ang="0">
                  <a:pos x="164" y="812"/>
                </a:cxn>
                <a:cxn ang="0">
                  <a:pos x="166" y="812"/>
                </a:cxn>
                <a:cxn ang="0">
                  <a:pos x="166" y="113"/>
                </a:cxn>
                <a:cxn ang="0">
                  <a:pos x="3" y="113"/>
                </a:cxn>
                <a:cxn ang="0">
                  <a:pos x="24" y="823"/>
                </a:cxn>
                <a:cxn ang="0">
                  <a:pos x="44" y="822"/>
                </a:cxn>
              </a:cxnLst>
              <a:rect l="0" t="0" r="r" b="b"/>
              <a:pathLst>
                <a:path w="166" h="824">
                  <a:moveTo>
                    <a:pt x="44" y="822"/>
                  </a:moveTo>
                  <a:lnTo>
                    <a:pt x="64" y="820"/>
                  </a:lnTo>
                  <a:lnTo>
                    <a:pt x="84" y="818"/>
                  </a:lnTo>
                  <a:lnTo>
                    <a:pt x="104" y="817"/>
                  </a:lnTo>
                  <a:lnTo>
                    <a:pt x="124" y="815"/>
                  </a:lnTo>
                  <a:lnTo>
                    <a:pt x="144" y="814"/>
                  </a:lnTo>
                  <a:lnTo>
                    <a:pt x="164" y="812"/>
                  </a:lnTo>
                  <a:lnTo>
                    <a:pt x="166" y="812"/>
                  </a:lnTo>
                  <a:lnTo>
                    <a:pt x="166" y="113"/>
                  </a:lnTo>
                  <a:lnTo>
                    <a:pt x="3" y="113"/>
                  </a:lnTo>
                  <a:lnTo>
                    <a:pt x="24" y="823"/>
                  </a:lnTo>
                  <a:lnTo>
                    <a:pt x="44" y="822"/>
                  </a:lnTo>
                  <a:close/>
                </a:path>
              </a:pathLst>
            </a:custGeom>
            <a:solidFill>
              <a:srgbClr val="3634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68" name="Freeform 20"/>
            <p:cNvSpPr>
              <a:spLocks/>
            </p:cNvSpPr>
            <p:nvPr/>
          </p:nvSpPr>
          <p:spPr bwMode="auto">
            <a:xfrm>
              <a:off x="11788" y="306"/>
              <a:ext cx="198" cy="883"/>
            </a:xfrm>
            <a:custGeom>
              <a:avLst/>
              <a:gdLst/>
              <a:ahLst/>
              <a:cxnLst>
                <a:cxn ang="0">
                  <a:pos x="198" y="113"/>
                </a:cxn>
                <a:cxn ang="0">
                  <a:pos x="5" y="113"/>
                </a:cxn>
                <a:cxn ang="0">
                  <a:pos x="44" y="874"/>
                </a:cxn>
                <a:cxn ang="0">
                  <a:pos x="65" y="875"/>
                </a:cxn>
                <a:cxn ang="0">
                  <a:pos x="85" y="876"/>
                </a:cxn>
                <a:cxn ang="0">
                  <a:pos x="105" y="877"/>
                </a:cxn>
                <a:cxn ang="0">
                  <a:pos x="125" y="878"/>
                </a:cxn>
                <a:cxn ang="0">
                  <a:pos x="145" y="879"/>
                </a:cxn>
                <a:cxn ang="0">
                  <a:pos x="165" y="881"/>
                </a:cxn>
                <a:cxn ang="0">
                  <a:pos x="185" y="882"/>
                </a:cxn>
                <a:cxn ang="0">
                  <a:pos x="198" y="883"/>
                </a:cxn>
                <a:cxn ang="0">
                  <a:pos x="198" y="113"/>
                </a:cxn>
              </a:cxnLst>
              <a:rect l="0" t="0" r="r" b="b"/>
              <a:pathLst>
                <a:path w="198" h="883">
                  <a:moveTo>
                    <a:pt x="198" y="113"/>
                  </a:moveTo>
                  <a:lnTo>
                    <a:pt x="5" y="113"/>
                  </a:lnTo>
                  <a:lnTo>
                    <a:pt x="44" y="874"/>
                  </a:lnTo>
                  <a:lnTo>
                    <a:pt x="65" y="875"/>
                  </a:lnTo>
                  <a:lnTo>
                    <a:pt x="85" y="876"/>
                  </a:lnTo>
                  <a:lnTo>
                    <a:pt x="105" y="877"/>
                  </a:lnTo>
                  <a:lnTo>
                    <a:pt x="125" y="878"/>
                  </a:lnTo>
                  <a:lnTo>
                    <a:pt x="145" y="879"/>
                  </a:lnTo>
                  <a:lnTo>
                    <a:pt x="165" y="881"/>
                  </a:lnTo>
                  <a:lnTo>
                    <a:pt x="185" y="882"/>
                  </a:lnTo>
                  <a:lnTo>
                    <a:pt x="198" y="883"/>
                  </a:lnTo>
                  <a:lnTo>
                    <a:pt x="198" y="113"/>
                  </a:lnTo>
                  <a:close/>
                </a:path>
              </a:pathLst>
            </a:custGeom>
            <a:solidFill>
              <a:srgbClr val="8486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auto">
            <a:xfrm>
              <a:off x="8294" y="306"/>
              <a:ext cx="199" cy="740"/>
            </a:xfrm>
            <a:custGeom>
              <a:avLst/>
              <a:gdLst/>
              <a:ahLst/>
              <a:cxnLst>
                <a:cxn ang="0">
                  <a:pos x="198" y="113"/>
                </a:cxn>
                <a:cxn ang="0">
                  <a:pos x="6" y="113"/>
                </a:cxn>
                <a:cxn ang="0">
                  <a:pos x="44" y="738"/>
                </a:cxn>
                <a:cxn ang="0">
                  <a:pos x="84" y="738"/>
                </a:cxn>
                <a:cxn ang="0">
                  <a:pos x="104" y="739"/>
                </a:cxn>
                <a:cxn ang="0">
                  <a:pos x="124" y="739"/>
                </a:cxn>
                <a:cxn ang="0">
                  <a:pos x="144" y="739"/>
                </a:cxn>
                <a:cxn ang="0">
                  <a:pos x="164" y="739"/>
                </a:cxn>
                <a:cxn ang="0">
                  <a:pos x="184" y="739"/>
                </a:cxn>
                <a:cxn ang="0">
                  <a:pos x="194" y="740"/>
                </a:cxn>
                <a:cxn ang="0">
                  <a:pos x="198" y="113"/>
                </a:cxn>
              </a:cxnLst>
              <a:rect l="0" t="0" r="r" b="b"/>
              <a:pathLst>
                <a:path w="199" h="740">
                  <a:moveTo>
                    <a:pt x="198" y="113"/>
                  </a:moveTo>
                  <a:lnTo>
                    <a:pt x="6" y="113"/>
                  </a:lnTo>
                  <a:lnTo>
                    <a:pt x="44" y="738"/>
                  </a:lnTo>
                  <a:lnTo>
                    <a:pt x="84" y="738"/>
                  </a:lnTo>
                  <a:lnTo>
                    <a:pt x="104" y="739"/>
                  </a:lnTo>
                  <a:lnTo>
                    <a:pt x="124" y="739"/>
                  </a:lnTo>
                  <a:lnTo>
                    <a:pt x="144" y="739"/>
                  </a:lnTo>
                  <a:lnTo>
                    <a:pt x="164" y="739"/>
                  </a:lnTo>
                  <a:lnTo>
                    <a:pt x="184" y="739"/>
                  </a:lnTo>
                  <a:lnTo>
                    <a:pt x="194" y="740"/>
                  </a:lnTo>
                  <a:lnTo>
                    <a:pt x="198" y="113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66" name="Freeform 18"/>
            <p:cNvSpPr>
              <a:spLocks/>
            </p:cNvSpPr>
            <p:nvPr/>
          </p:nvSpPr>
          <p:spPr bwMode="auto">
            <a:xfrm>
              <a:off x="6338" y="306"/>
              <a:ext cx="147" cy="773"/>
            </a:xfrm>
            <a:custGeom>
              <a:avLst/>
              <a:gdLst/>
              <a:ahLst/>
              <a:cxnLst>
                <a:cxn ang="0">
                  <a:pos x="113" y="771"/>
                </a:cxn>
                <a:cxn ang="0">
                  <a:pos x="133" y="770"/>
                </a:cxn>
                <a:cxn ang="0">
                  <a:pos x="147" y="770"/>
                </a:cxn>
                <a:cxn ang="0">
                  <a:pos x="83" y="113"/>
                </a:cxn>
                <a:cxn ang="0">
                  <a:pos x="13" y="113"/>
                </a:cxn>
                <a:cxn ang="0">
                  <a:pos x="93" y="772"/>
                </a:cxn>
                <a:cxn ang="0">
                  <a:pos x="113" y="771"/>
                </a:cxn>
              </a:cxnLst>
              <a:rect l="0" t="0" r="r" b="b"/>
              <a:pathLst>
                <a:path w="147" h="773">
                  <a:moveTo>
                    <a:pt x="113" y="771"/>
                  </a:moveTo>
                  <a:lnTo>
                    <a:pt x="133" y="770"/>
                  </a:lnTo>
                  <a:lnTo>
                    <a:pt x="147" y="770"/>
                  </a:lnTo>
                  <a:lnTo>
                    <a:pt x="83" y="113"/>
                  </a:lnTo>
                  <a:lnTo>
                    <a:pt x="13" y="113"/>
                  </a:lnTo>
                  <a:lnTo>
                    <a:pt x="93" y="772"/>
                  </a:lnTo>
                  <a:lnTo>
                    <a:pt x="113" y="77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5493" y="306"/>
              <a:ext cx="102" cy="839"/>
            </a:xfrm>
            <a:custGeom>
              <a:avLst/>
              <a:gdLst/>
              <a:ahLst/>
              <a:cxnLst>
                <a:cxn ang="0">
                  <a:pos x="29" y="837"/>
                </a:cxn>
                <a:cxn ang="0">
                  <a:pos x="49" y="835"/>
                </a:cxn>
                <a:cxn ang="0">
                  <a:pos x="69" y="833"/>
                </a:cxn>
                <a:cxn ang="0">
                  <a:pos x="83" y="832"/>
                </a:cxn>
                <a:cxn ang="0">
                  <a:pos x="99" y="113"/>
                </a:cxn>
                <a:cxn ang="0">
                  <a:pos x="1" y="113"/>
                </a:cxn>
                <a:cxn ang="0">
                  <a:pos x="10" y="838"/>
                </a:cxn>
                <a:cxn ang="0">
                  <a:pos x="29" y="837"/>
                </a:cxn>
              </a:cxnLst>
              <a:rect l="0" t="0" r="r" b="b"/>
              <a:pathLst>
                <a:path w="102" h="839">
                  <a:moveTo>
                    <a:pt x="29" y="837"/>
                  </a:moveTo>
                  <a:lnTo>
                    <a:pt x="49" y="835"/>
                  </a:lnTo>
                  <a:lnTo>
                    <a:pt x="69" y="833"/>
                  </a:lnTo>
                  <a:lnTo>
                    <a:pt x="83" y="832"/>
                  </a:lnTo>
                  <a:lnTo>
                    <a:pt x="99" y="113"/>
                  </a:lnTo>
                  <a:lnTo>
                    <a:pt x="1" y="113"/>
                  </a:lnTo>
                  <a:lnTo>
                    <a:pt x="10" y="838"/>
                  </a:lnTo>
                  <a:lnTo>
                    <a:pt x="29" y="83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64" name="Freeform 16"/>
            <p:cNvSpPr>
              <a:spLocks/>
            </p:cNvSpPr>
            <p:nvPr/>
          </p:nvSpPr>
          <p:spPr bwMode="auto">
            <a:xfrm>
              <a:off x="801" y="309"/>
              <a:ext cx="195" cy="1880"/>
            </a:xfrm>
            <a:custGeom>
              <a:avLst/>
              <a:gdLst/>
              <a:ahLst/>
              <a:cxnLst>
                <a:cxn ang="0">
                  <a:pos x="194" y="110"/>
                </a:cxn>
                <a:cxn ang="0">
                  <a:pos x="5" y="110"/>
                </a:cxn>
                <a:cxn ang="0">
                  <a:pos x="101" y="1864"/>
                </a:cxn>
                <a:cxn ang="0">
                  <a:pos x="120" y="1867"/>
                </a:cxn>
                <a:cxn ang="0">
                  <a:pos x="140" y="1871"/>
                </a:cxn>
                <a:cxn ang="0">
                  <a:pos x="160" y="1874"/>
                </a:cxn>
                <a:cxn ang="0">
                  <a:pos x="179" y="1878"/>
                </a:cxn>
                <a:cxn ang="0">
                  <a:pos x="193" y="1880"/>
                </a:cxn>
                <a:cxn ang="0">
                  <a:pos x="194" y="110"/>
                </a:cxn>
              </a:cxnLst>
              <a:rect l="0" t="0" r="r" b="b"/>
              <a:pathLst>
                <a:path w="195" h="1880">
                  <a:moveTo>
                    <a:pt x="194" y="110"/>
                  </a:moveTo>
                  <a:lnTo>
                    <a:pt x="5" y="110"/>
                  </a:lnTo>
                  <a:lnTo>
                    <a:pt x="101" y="1864"/>
                  </a:lnTo>
                  <a:lnTo>
                    <a:pt x="120" y="1867"/>
                  </a:lnTo>
                  <a:lnTo>
                    <a:pt x="140" y="1871"/>
                  </a:lnTo>
                  <a:lnTo>
                    <a:pt x="160" y="1874"/>
                  </a:lnTo>
                  <a:lnTo>
                    <a:pt x="179" y="1878"/>
                  </a:lnTo>
                  <a:lnTo>
                    <a:pt x="193" y="1880"/>
                  </a:lnTo>
                  <a:lnTo>
                    <a:pt x="194" y="110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9859" y="306"/>
              <a:ext cx="546" cy="794"/>
            </a:xfrm>
            <a:custGeom>
              <a:avLst/>
              <a:gdLst/>
              <a:ahLst/>
              <a:cxnLst>
                <a:cxn ang="0">
                  <a:pos x="533" y="113"/>
                </a:cxn>
                <a:cxn ang="0">
                  <a:pos x="7" y="113"/>
                </a:cxn>
                <a:cxn ang="0">
                  <a:pos x="48" y="776"/>
                </a:cxn>
                <a:cxn ang="0">
                  <a:pos x="69" y="777"/>
                </a:cxn>
                <a:cxn ang="0">
                  <a:pos x="90" y="778"/>
                </a:cxn>
                <a:cxn ang="0">
                  <a:pos x="111" y="779"/>
                </a:cxn>
                <a:cxn ang="0">
                  <a:pos x="132" y="780"/>
                </a:cxn>
                <a:cxn ang="0">
                  <a:pos x="152" y="780"/>
                </a:cxn>
                <a:cxn ang="0">
                  <a:pos x="173" y="781"/>
                </a:cxn>
                <a:cxn ang="0">
                  <a:pos x="194" y="782"/>
                </a:cxn>
                <a:cxn ang="0">
                  <a:pos x="215" y="783"/>
                </a:cxn>
                <a:cxn ang="0">
                  <a:pos x="235" y="784"/>
                </a:cxn>
                <a:cxn ang="0">
                  <a:pos x="256" y="785"/>
                </a:cxn>
                <a:cxn ang="0">
                  <a:pos x="277" y="785"/>
                </a:cxn>
                <a:cxn ang="0">
                  <a:pos x="297" y="786"/>
                </a:cxn>
                <a:cxn ang="0">
                  <a:pos x="318" y="787"/>
                </a:cxn>
                <a:cxn ang="0">
                  <a:pos x="338" y="788"/>
                </a:cxn>
                <a:cxn ang="0">
                  <a:pos x="358" y="789"/>
                </a:cxn>
                <a:cxn ang="0">
                  <a:pos x="379" y="790"/>
                </a:cxn>
                <a:cxn ang="0">
                  <a:pos x="399" y="791"/>
                </a:cxn>
                <a:cxn ang="0">
                  <a:pos x="420" y="792"/>
                </a:cxn>
                <a:cxn ang="0">
                  <a:pos x="440" y="792"/>
                </a:cxn>
                <a:cxn ang="0">
                  <a:pos x="460" y="793"/>
                </a:cxn>
                <a:cxn ang="0">
                  <a:pos x="533" y="113"/>
                </a:cxn>
              </a:cxnLst>
              <a:rect l="0" t="0" r="r" b="b"/>
              <a:pathLst>
                <a:path w="546" h="794">
                  <a:moveTo>
                    <a:pt x="533" y="113"/>
                  </a:moveTo>
                  <a:lnTo>
                    <a:pt x="7" y="113"/>
                  </a:lnTo>
                  <a:lnTo>
                    <a:pt x="48" y="776"/>
                  </a:lnTo>
                  <a:lnTo>
                    <a:pt x="69" y="777"/>
                  </a:lnTo>
                  <a:lnTo>
                    <a:pt x="90" y="778"/>
                  </a:lnTo>
                  <a:lnTo>
                    <a:pt x="111" y="779"/>
                  </a:lnTo>
                  <a:lnTo>
                    <a:pt x="132" y="780"/>
                  </a:lnTo>
                  <a:lnTo>
                    <a:pt x="152" y="780"/>
                  </a:lnTo>
                  <a:lnTo>
                    <a:pt x="173" y="781"/>
                  </a:lnTo>
                  <a:lnTo>
                    <a:pt x="194" y="782"/>
                  </a:lnTo>
                  <a:lnTo>
                    <a:pt x="215" y="783"/>
                  </a:lnTo>
                  <a:lnTo>
                    <a:pt x="235" y="784"/>
                  </a:lnTo>
                  <a:lnTo>
                    <a:pt x="256" y="785"/>
                  </a:lnTo>
                  <a:lnTo>
                    <a:pt x="277" y="785"/>
                  </a:lnTo>
                  <a:lnTo>
                    <a:pt x="297" y="786"/>
                  </a:lnTo>
                  <a:lnTo>
                    <a:pt x="318" y="787"/>
                  </a:lnTo>
                  <a:lnTo>
                    <a:pt x="338" y="788"/>
                  </a:lnTo>
                  <a:lnTo>
                    <a:pt x="358" y="789"/>
                  </a:lnTo>
                  <a:lnTo>
                    <a:pt x="379" y="790"/>
                  </a:lnTo>
                  <a:lnTo>
                    <a:pt x="399" y="791"/>
                  </a:lnTo>
                  <a:lnTo>
                    <a:pt x="420" y="792"/>
                  </a:lnTo>
                  <a:lnTo>
                    <a:pt x="440" y="792"/>
                  </a:lnTo>
                  <a:lnTo>
                    <a:pt x="460" y="793"/>
                  </a:lnTo>
                  <a:lnTo>
                    <a:pt x="533" y="113"/>
                  </a:lnTo>
                  <a:close/>
                </a:path>
              </a:pathLst>
            </a:custGeom>
            <a:solidFill>
              <a:srgbClr val="3634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9677" y="306"/>
              <a:ext cx="166" cy="774"/>
            </a:xfrm>
            <a:custGeom>
              <a:avLst/>
              <a:gdLst/>
              <a:ahLst/>
              <a:cxnLst>
                <a:cxn ang="0">
                  <a:pos x="166" y="113"/>
                </a:cxn>
                <a:cxn ang="0">
                  <a:pos x="3" y="113"/>
                </a:cxn>
                <a:cxn ang="0">
                  <a:pos x="23" y="769"/>
                </a:cxn>
                <a:cxn ang="0">
                  <a:pos x="43" y="769"/>
                </a:cxn>
                <a:cxn ang="0">
                  <a:pos x="63" y="770"/>
                </a:cxn>
                <a:cxn ang="0">
                  <a:pos x="83" y="771"/>
                </a:cxn>
                <a:cxn ang="0">
                  <a:pos x="103" y="772"/>
                </a:cxn>
                <a:cxn ang="0">
                  <a:pos x="123" y="772"/>
                </a:cxn>
                <a:cxn ang="0">
                  <a:pos x="143" y="773"/>
                </a:cxn>
                <a:cxn ang="0">
                  <a:pos x="163" y="774"/>
                </a:cxn>
                <a:cxn ang="0">
                  <a:pos x="166" y="774"/>
                </a:cxn>
                <a:cxn ang="0">
                  <a:pos x="166" y="113"/>
                </a:cxn>
              </a:cxnLst>
              <a:rect l="0" t="0" r="r" b="b"/>
              <a:pathLst>
                <a:path w="166" h="774">
                  <a:moveTo>
                    <a:pt x="166" y="113"/>
                  </a:moveTo>
                  <a:lnTo>
                    <a:pt x="3" y="113"/>
                  </a:lnTo>
                  <a:lnTo>
                    <a:pt x="23" y="769"/>
                  </a:lnTo>
                  <a:lnTo>
                    <a:pt x="43" y="769"/>
                  </a:lnTo>
                  <a:lnTo>
                    <a:pt x="63" y="770"/>
                  </a:lnTo>
                  <a:lnTo>
                    <a:pt x="83" y="771"/>
                  </a:lnTo>
                  <a:lnTo>
                    <a:pt x="103" y="772"/>
                  </a:lnTo>
                  <a:lnTo>
                    <a:pt x="123" y="772"/>
                  </a:lnTo>
                  <a:lnTo>
                    <a:pt x="143" y="773"/>
                  </a:lnTo>
                  <a:lnTo>
                    <a:pt x="163" y="774"/>
                  </a:lnTo>
                  <a:lnTo>
                    <a:pt x="166" y="774"/>
                  </a:lnTo>
                  <a:lnTo>
                    <a:pt x="166" y="113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4758" y="306"/>
              <a:ext cx="247" cy="929"/>
            </a:xfrm>
            <a:custGeom>
              <a:avLst/>
              <a:gdLst/>
              <a:ahLst/>
              <a:cxnLst>
                <a:cxn ang="0">
                  <a:pos x="19" y="926"/>
                </a:cxn>
                <a:cxn ang="0">
                  <a:pos x="39" y="923"/>
                </a:cxn>
                <a:cxn ang="0">
                  <a:pos x="58" y="920"/>
                </a:cxn>
                <a:cxn ang="0">
                  <a:pos x="78" y="917"/>
                </a:cxn>
                <a:cxn ang="0">
                  <a:pos x="98" y="914"/>
                </a:cxn>
                <a:cxn ang="0">
                  <a:pos x="118" y="912"/>
                </a:cxn>
                <a:cxn ang="0">
                  <a:pos x="138" y="909"/>
                </a:cxn>
                <a:cxn ang="0">
                  <a:pos x="158" y="906"/>
                </a:cxn>
                <a:cxn ang="0">
                  <a:pos x="178" y="903"/>
                </a:cxn>
                <a:cxn ang="0">
                  <a:pos x="192" y="902"/>
                </a:cxn>
                <a:cxn ang="0">
                  <a:pos x="240" y="113"/>
                </a:cxn>
                <a:cxn ang="0">
                  <a:pos x="0" y="113"/>
                </a:cxn>
                <a:cxn ang="0">
                  <a:pos x="0" y="929"/>
                </a:cxn>
                <a:cxn ang="0">
                  <a:pos x="19" y="926"/>
                </a:cxn>
              </a:cxnLst>
              <a:rect l="0" t="0" r="r" b="b"/>
              <a:pathLst>
                <a:path w="247" h="929">
                  <a:moveTo>
                    <a:pt x="19" y="926"/>
                  </a:moveTo>
                  <a:lnTo>
                    <a:pt x="39" y="923"/>
                  </a:lnTo>
                  <a:lnTo>
                    <a:pt x="58" y="920"/>
                  </a:lnTo>
                  <a:lnTo>
                    <a:pt x="78" y="917"/>
                  </a:lnTo>
                  <a:lnTo>
                    <a:pt x="98" y="914"/>
                  </a:lnTo>
                  <a:lnTo>
                    <a:pt x="118" y="912"/>
                  </a:lnTo>
                  <a:lnTo>
                    <a:pt x="138" y="909"/>
                  </a:lnTo>
                  <a:lnTo>
                    <a:pt x="158" y="906"/>
                  </a:lnTo>
                  <a:lnTo>
                    <a:pt x="178" y="903"/>
                  </a:lnTo>
                  <a:lnTo>
                    <a:pt x="192" y="902"/>
                  </a:lnTo>
                  <a:lnTo>
                    <a:pt x="240" y="113"/>
                  </a:lnTo>
                  <a:lnTo>
                    <a:pt x="0" y="113"/>
                  </a:lnTo>
                  <a:lnTo>
                    <a:pt x="0" y="929"/>
                  </a:lnTo>
                  <a:lnTo>
                    <a:pt x="19" y="926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3652" y="306"/>
              <a:ext cx="344" cy="1155"/>
            </a:xfrm>
            <a:custGeom>
              <a:avLst/>
              <a:gdLst/>
              <a:ahLst/>
              <a:cxnLst>
                <a:cxn ang="0">
                  <a:pos x="59" y="1149"/>
                </a:cxn>
                <a:cxn ang="0">
                  <a:pos x="78" y="1143"/>
                </a:cxn>
                <a:cxn ang="0">
                  <a:pos x="97" y="1138"/>
                </a:cxn>
                <a:cxn ang="0">
                  <a:pos x="116" y="1133"/>
                </a:cxn>
                <a:cxn ang="0">
                  <a:pos x="135" y="1128"/>
                </a:cxn>
                <a:cxn ang="0">
                  <a:pos x="154" y="1122"/>
                </a:cxn>
                <a:cxn ang="0">
                  <a:pos x="173" y="1117"/>
                </a:cxn>
                <a:cxn ang="0">
                  <a:pos x="192" y="1112"/>
                </a:cxn>
                <a:cxn ang="0">
                  <a:pos x="212" y="1107"/>
                </a:cxn>
                <a:cxn ang="0">
                  <a:pos x="231" y="1102"/>
                </a:cxn>
                <a:cxn ang="0">
                  <a:pos x="251" y="1097"/>
                </a:cxn>
                <a:cxn ang="0">
                  <a:pos x="271" y="1092"/>
                </a:cxn>
                <a:cxn ang="0">
                  <a:pos x="290" y="1087"/>
                </a:cxn>
                <a:cxn ang="0">
                  <a:pos x="310" y="1082"/>
                </a:cxn>
                <a:cxn ang="0">
                  <a:pos x="330" y="1077"/>
                </a:cxn>
                <a:cxn ang="0">
                  <a:pos x="344" y="1074"/>
                </a:cxn>
                <a:cxn ang="0">
                  <a:pos x="313" y="113"/>
                </a:cxn>
                <a:cxn ang="0">
                  <a:pos x="4" y="113"/>
                </a:cxn>
                <a:cxn ang="0">
                  <a:pos x="41" y="1154"/>
                </a:cxn>
                <a:cxn ang="0">
                  <a:pos x="59" y="1149"/>
                </a:cxn>
              </a:cxnLst>
              <a:rect l="0" t="0" r="r" b="b"/>
              <a:pathLst>
                <a:path w="344" h="1155">
                  <a:moveTo>
                    <a:pt x="59" y="1149"/>
                  </a:moveTo>
                  <a:lnTo>
                    <a:pt x="78" y="1143"/>
                  </a:lnTo>
                  <a:lnTo>
                    <a:pt x="97" y="1138"/>
                  </a:lnTo>
                  <a:lnTo>
                    <a:pt x="116" y="1133"/>
                  </a:lnTo>
                  <a:lnTo>
                    <a:pt x="135" y="1128"/>
                  </a:lnTo>
                  <a:lnTo>
                    <a:pt x="154" y="1122"/>
                  </a:lnTo>
                  <a:lnTo>
                    <a:pt x="173" y="1117"/>
                  </a:lnTo>
                  <a:lnTo>
                    <a:pt x="192" y="1112"/>
                  </a:lnTo>
                  <a:lnTo>
                    <a:pt x="212" y="1107"/>
                  </a:lnTo>
                  <a:lnTo>
                    <a:pt x="231" y="1102"/>
                  </a:lnTo>
                  <a:lnTo>
                    <a:pt x="251" y="1097"/>
                  </a:lnTo>
                  <a:lnTo>
                    <a:pt x="271" y="1092"/>
                  </a:lnTo>
                  <a:lnTo>
                    <a:pt x="290" y="1087"/>
                  </a:lnTo>
                  <a:lnTo>
                    <a:pt x="310" y="1082"/>
                  </a:lnTo>
                  <a:lnTo>
                    <a:pt x="330" y="1077"/>
                  </a:lnTo>
                  <a:lnTo>
                    <a:pt x="344" y="1074"/>
                  </a:lnTo>
                  <a:lnTo>
                    <a:pt x="313" y="113"/>
                  </a:lnTo>
                  <a:lnTo>
                    <a:pt x="4" y="113"/>
                  </a:lnTo>
                  <a:lnTo>
                    <a:pt x="41" y="1154"/>
                  </a:lnTo>
                  <a:lnTo>
                    <a:pt x="59" y="1149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5927" y="306"/>
              <a:ext cx="234" cy="801"/>
            </a:xfrm>
            <a:custGeom>
              <a:avLst/>
              <a:gdLst/>
              <a:ahLst/>
              <a:cxnLst>
                <a:cxn ang="0">
                  <a:pos x="56" y="799"/>
                </a:cxn>
                <a:cxn ang="0">
                  <a:pos x="76" y="798"/>
                </a:cxn>
                <a:cxn ang="0">
                  <a:pos x="96" y="796"/>
                </a:cxn>
                <a:cxn ang="0">
                  <a:pos x="116" y="795"/>
                </a:cxn>
                <a:cxn ang="0">
                  <a:pos x="136" y="794"/>
                </a:cxn>
                <a:cxn ang="0">
                  <a:pos x="156" y="792"/>
                </a:cxn>
                <a:cxn ang="0">
                  <a:pos x="176" y="791"/>
                </a:cxn>
                <a:cxn ang="0">
                  <a:pos x="196" y="790"/>
                </a:cxn>
                <a:cxn ang="0">
                  <a:pos x="216" y="788"/>
                </a:cxn>
                <a:cxn ang="0">
                  <a:pos x="233" y="787"/>
                </a:cxn>
                <a:cxn ang="0">
                  <a:pos x="233" y="113"/>
                </a:cxn>
                <a:cxn ang="0">
                  <a:pos x="5" y="113"/>
                </a:cxn>
                <a:cxn ang="0">
                  <a:pos x="37" y="800"/>
                </a:cxn>
                <a:cxn ang="0">
                  <a:pos x="56" y="799"/>
                </a:cxn>
              </a:cxnLst>
              <a:rect l="0" t="0" r="r" b="b"/>
              <a:pathLst>
                <a:path w="234" h="801">
                  <a:moveTo>
                    <a:pt x="56" y="799"/>
                  </a:moveTo>
                  <a:lnTo>
                    <a:pt x="76" y="798"/>
                  </a:lnTo>
                  <a:lnTo>
                    <a:pt x="96" y="796"/>
                  </a:lnTo>
                  <a:lnTo>
                    <a:pt x="116" y="795"/>
                  </a:lnTo>
                  <a:lnTo>
                    <a:pt x="136" y="794"/>
                  </a:lnTo>
                  <a:lnTo>
                    <a:pt x="156" y="792"/>
                  </a:lnTo>
                  <a:lnTo>
                    <a:pt x="176" y="791"/>
                  </a:lnTo>
                  <a:lnTo>
                    <a:pt x="196" y="790"/>
                  </a:lnTo>
                  <a:lnTo>
                    <a:pt x="216" y="788"/>
                  </a:lnTo>
                  <a:lnTo>
                    <a:pt x="233" y="787"/>
                  </a:lnTo>
                  <a:lnTo>
                    <a:pt x="233" y="113"/>
                  </a:lnTo>
                  <a:lnTo>
                    <a:pt x="5" y="113"/>
                  </a:lnTo>
                  <a:lnTo>
                    <a:pt x="37" y="800"/>
                  </a:lnTo>
                  <a:lnTo>
                    <a:pt x="56" y="799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auto">
            <a:xfrm>
              <a:off x="1508" y="419"/>
              <a:ext cx="1836" cy="2471"/>
            </a:xfrm>
            <a:custGeom>
              <a:avLst/>
              <a:gdLst/>
              <a:ahLst/>
              <a:cxnLst>
                <a:cxn ang="0">
                  <a:pos x="1533" y="2290"/>
                </a:cxn>
                <a:cxn ang="0">
                  <a:pos x="1836" y="0"/>
                </a:cxn>
                <a:cxn ang="0">
                  <a:pos x="24" y="0"/>
                </a:cxn>
                <a:cxn ang="0">
                  <a:pos x="0" y="2470"/>
                </a:cxn>
                <a:cxn ang="0">
                  <a:pos x="1533" y="2290"/>
                </a:cxn>
              </a:cxnLst>
              <a:rect l="0" t="0" r="r" b="b"/>
              <a:pathLst>
                <a:path w="1836" h="2471">
                  <a:moveTo>
                    <a:pt x="1533" y="2290"/>
                  </a:moveTo>
                  <a:lnTo>
                    <a:pt x="1836" y="0"/>
                  </a:lnTo>
                  <a:lnTo>
                    <a:pt x="24" y="0"/>
                  </a:lnTo>
                  <a:lnTo>
                    <a:pt x="0" y="2470"/>
                  </a:lnTo>
                  <a:lnTo>
                    <a:pt x="1533" y="2290"/>
                  </a:lnTo>
                  <a:close/>
                </a:path>
              </a:pathLst>
            </a:custGeom>
            <a:solidFill>
              <a:srgbClr val="72737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0" y="419"/>
              <a:ext cx="360" cy="0"/>
            </a:xfrm>
            <a:custGeom>
              <a:avLst/>
              <a:gdLst/>
              <a:ahLst/>
              <a:cxnLst>
                <a:cxn ang="0">
                  <a:pos x="360" y="0"/>
                </a:cxn>
                <a:cxn ang="0">
                  <a:pos x="0" y="0"/>
                </a:cxn>
              </a:cxnLst>
              <a:rect l="0" t="0" r="r" b="b"/>
              <a:pathLst>
                <a:path w="360">
                  <a:moveTo>
                    <a:pt x="360" y="0"/>
                  </a:move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12725" y="419"/>
              <a:ext cx="36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0" y="0"/>
                </a:cxn>
              </a:cxnLst>
              <a:rect l="0" t="0" r="r" b="b"/>
              <a:pathLst>
                <a:path w="360">
                  <a:moveTo>
                    <a:pt x="0" y="0"/>
                  </a:moveTo>
                  <a:lnTo>
                    <a:pt x="360" y="0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420" y="0"/>
              <a:ext cx="0" cy="3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60"/>
                </a:cxn>
              </a:cxnLst>
              <a:rect l="0" t="0" r="r" b="b"/>
              <a:pathLst>
                <a:path h="359">
                  <a:moveTo>
                    <a:pt x="0" y="0"/>
                  </a:moveTo>
                  <a:lnTo>
                    <a:pt x="0" y="360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12665" y="0"/>
              <a:ext cx="0" cy="3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60"/>
                </a:cxn>
              </a:cxnLst>
              <a:rect l="0" t="0" r="r" b="b"/>
              <a:pathLst>
                <a:path h="359">
                  <a:moveTo>
                    <a:pt x="0" y="0"/>
                  </a:moveTo>
                  <a:lnTo>
                    <a:pt x="0" y="360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0" y="419"/>
              <a:ext cx="360" cy="0"/>
            </a:xfrm>
            <a:custGeom>
              <a:avLst/>
              <a:gdLst/>
              <a:ahLst/>
              <a:cxnLst>
                <a:cxn ang="0">
                  <a:pos x="360" y="0"/>
                </a:cxn>
                <a:cxn ang="0">
                  <a:pos x="0" y="0"/>
                </a:cxn>
              </a:cxnLst>
              <a:rect l="0" t="0" r="r" b="b"/>
              <a:pathLst>
                <a:path w="360">
                  <a:moveTo>
                    <a:pt x="360" y="0"/>
                  </a:move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12725" y="419"/>
              <a:ext cx="36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0" y="0"/>
                </a:cxn>
              </a:cxnLst>
              <a:rect l="0" t="0" r="r" b="b"/>
              <a:pathLst>
                <a:path w="360">
                  <a:moveTo>
                    <a:pt x="0" y="0"/>
                  </a:moveTo>
                  <a:lnTo>
                    <a:pt x="3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420" y="0"/>
              <a:ext cx="0" cy="3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60"/>
                </a:cxn>
              </a:cxnLst>
              <a:rect l="0" t="0" r="r" b="b"/>
              <a:pathLst>
                <a:path h="359">
                  <a:moveTo>
                    <a:pt x="0" y="0"/>
                  </a:moveTo>
                  <a:lnTo>
                    <a:pt x="0" y="36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50" name="Freeform 2"/>
            <p:cNvSpPr>
              <a:spLocks/>
            </p:cNvSpPr>
            <p:nvPr/>
          </p:nvSpPr>
          <p:spPr bwMode="auto">
            <a:xfrm>
              <a:off x="12665" y="0"/>
              <a:ext cx="0" cy="3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60"/>
                </a:cxn>
              </a:cxnLst>
              <a:rect l="0" t="0" r="r" b="b"/>
              <a:pathLst>
                <a:path h="359">
                  <a:moveTo>
                    <a:pt x="0" y="0"/>
                  </a:moveTo>
                  <a:lnTo>
                    <a:pt x="0" y="36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2095" name="Rectangle 47"/>
          <p:cNvSpPr>
            <a:spLocks noChangeArrowheads="1"/>
          </p:cNvSpPr>
          <p:nvPr/>
        </p:nvSpPr>
        <p:spPr bwMode="auto">
          <a:xfrm>
            <a:off x="1117600" y="457200"/>
            <a:ext cx="7337265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500" b="0" i="0" u="none" strike="noStrike" cap="none" normalizeH="0" baseline="0" dirty="0">
                <a:ln>
                  <a:noFill/>
                </a:ln>
                <a:solidFill>
                  <a:srgbClr val="FDFDF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   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MV Boli" pitchFamily="2" charset="0"/>
                <a:ea typeface="Times New Roman" pitchFamily="18" charset="0"/>
                <a:cs typeface="MV Boli" pitchFamily="2" charset="0"/>
              </a:rPr>
              <a:t>Have You Seen It Yet?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V Boli" pitchFamily="2" charset="0"/>
              <a:cs typeface="MV Boli" pitchFamily="2" charset="0"/>
            </a:endParaRPr>
          </a:p>
        </p:txBody>
      </p:sp>
      <p:graphicFrame>
        <p:nvGraphicFramePr>
          <p:cNvPr id="49" name="ตาราง 48"/>
          <p:cNvGraphicFramePr>
            <a:graphicFrameLocks noGrp="1"/>
          </p:cNvGraphicFramePr>
          <p:nvPr/>
        </p:nvGraphicFramePr>
        <p:xfrm>
          <a:off x="714348" y="1928800"/>
          <a:ext cx="7929617" cy="4667125"/>
        </p:xfrm>
        <a:graphic>
          <a:graphicData uri="http://schemas.openxmlformats.org/drawingml/2006/table">
            <a:tbl>
              <a:tblPr/>
              <a:tblGrid>
                <a:gridCol w="436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8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01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6413">
                <a:tc>
                  <a:txBody>
                    <a:bodyPr/>
                    <a:lstStyle/>
                    <a:p>
                      <a:pPr>
                        <a:lnSpc>
                          <a:spcPts val="5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Angsana New"/>
                      </a:endParaRPr>
                    </a:p>
                    <a:p>
                      <a:pPr marL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15" dirty="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1.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</a:pPr>
                      <a:r>
                        <a:rPr lang="en-US" sz="2400" spc="25" dirty="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t</a:t>
                      </a:r>
                      <a:r>
                        <a:rPr lang="en-US" sz="2400" spc="30" dirty="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al</a:t>
                      </a:r>
                      <a:r>
                        <a:rPr lang="en-US" sz="2400" dirty="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k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15000"/>
                        </a:lnSpc>
                        <a:spcBef>
                          <a:spcPts val="145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talked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5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  <a:cs typeface="Angsana New"/>
                      </a:endParaRPr>
                    </a:p>
                    <a:p>
                      <a:pPr marL="3238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spc="-3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 spc="-15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</a:pPr>
                      <a:r>
                        <a:rPr lang="en-US" sz="2400" spc="-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w</a:t>
                      </a:r>
                      <a:r>
                        <a:rPr lang="en-US" sz="2400" spc="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a</a:t>
                      </a:r>
                      <a:r>
                        <a:rPr lang="en-US" sz="2400" spc="-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s</a:t>
                      </a: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h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15000"/>
                        </a:lnSpc>
                        <a:spcBef>
                          <a:spcPts val="145"/>
                        </a:spcBef>
                        <a:spcAft>
                          <a:spcPts val="0"/>
                        </a:spcAft>
                        <a:tabLst>
                          <a:tab pos="13589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washed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14">
                <a:tc>
                  <a:txBody>
                    <a:bodyPr/>
                    <a:lstStyle/>
                    <a:p>
                      <a:pPr marL="10160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25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2.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-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s</a:t>
                      </a:r>
                      <a:r>
                        <a:rPr lang="en-US" sz="2400" spc="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e</a:t>
                      </a: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e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seen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2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 spc="25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2</a:t>
                      </a: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f</a:t>
                      </a:r>
                      <a:r>
                        <a:rPr lang="en-US" sz="2400" spc="3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i</a:t>
                      </a:r>
                      <a:r>
                        <a:rPr lang="en-US" sz="2400" spc="3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n</a:t>
                      </a:r>
                      <a:r>
                        <a:rPr lang="en-US" sz="2400" spc="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i</a:t>
                      </a:r>
                      <a:r>
                        <a:rPr lang="en-US" sz="2400" spc="-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s</a:t>
                      </a: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h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589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finished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14">
                <a:tc>
                  <a:txBody>
                    <a:bodyPr/>
                    <a:lstStyle/>
                    <a:p>
                      <a:pPr marL="10160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3.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be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been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5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3.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-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h</a:t>
                      </a:r>
                      <a:r>
                        <a:rPr lang="en-US" sz="2400" spc="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e</a:t>
                      </a:r>
                      <a:r>
                        <a:rPr lang="en-US" sz="2400" spc="2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a</a:t>
                      </a: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r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589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heard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14">
                <a:tc>
                  <a:txBody>
                    <a:bodyPr/>
                    <a:lstStyle/>
                    <a:p>
                      <a:pPr marL="10160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2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4.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-1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buy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bought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 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50" dirty="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 spc="20" dirty="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4</a:t>
                      </a:r>
                      <a:r>
                        <a:rPr lang="en-US" sz="2400" b="1" dirty="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.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3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l</a:t>
                      </a:r>
                      <a:r>
                        <a:rPr lang="en-US" sz="2400" spc="-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i</a:t>
                      </a:r>
                      <a:r>
                        <a:rPr lang="en-US" sz="2400" spc="-2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ve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589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lived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14">
                <a:tc>
                  <a:txBody>
                    <a:bodyPr/>
                    <a:lstStyle/>
                    <a:p>
                      <a:pPr marL="10160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2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5.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4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t</a:t>
                      </a:r>
                      <a:r>
                        <a:rPr lang="en-US" sz="2400" spc="3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r</a:t>
                      </a: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y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tried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5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 spc="-2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5</a:t>
                      </a: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get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589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gotten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14">
                <a:tc>
                  <a:txBody>
                    <a:bodyPr/>
                    <a:lstStyle/>
                    <a:p>
                      <a:pPr marL="10160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15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6.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-1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p</a:t>
                      </a:r>
                      <a:r>
                        <a:rPr lang="en-US" sz="2400" spc="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l</a:t>
                      </a:r>
                      <a:r>
                        <a:rPr lang="en-US" sz="2400" spc="-2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a</a:t>
                      </a: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y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played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35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 spc="15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6</a:t>
                      </a: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e</a:t>
                      </a:r>
                      <a:r>
                        <a:rPr lang="en-US" sz="2400" spc="-2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a</a:t>
                      </a: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t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589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eaten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14">
                <a:tc>
                  <a:txBody>
                    <a:bodyPr/>
                    <a:lstStyle/>
                    <a:p>
                      <a:pPr marL="10160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9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7.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3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v</a:t>
                      </a:r>
                      <a:r>
                        <a:rPr lang="en-US" sz="2400" spc="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i</a:t>
                      </a:r>
                      <a:r>
                        <a:rPr lang="en-US" sz="2400" spc="-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s</a:t>
                      </a:r>
                      <a:r>
                        <a:rPr lang="en-US" sz="2400" spc="-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i</a:t>
                      </a: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t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visited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5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 spc="-9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7</a:t>
                      </a: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-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l</a:t>
                      </a:r>
                      <a:r>
                        <a:rPr lang="en-US" sz="2400" spc="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e</a:t>
                      </a:r>
                      <a:r>
                        <a:rPr lang="en-US" sz="2400" spc="-2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a</a:t>
                      </a:r>
                      <a:r>
                        <a:rPr lang="en-US" sz="2400" spc="-2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ve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589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left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14">
                <a:tc>
                  <a:txBody>
                    <a:bodyPr/>
                    <a:lstStyle/>
                    <a:p>
                      <a:pPr marL="10160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2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8.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-1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do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done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3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 spc="2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8</a:t>
                      </a: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h</a:t>
                      </a:r>
                      <a:r>
                        <a:rPr lang="en-US" sz="2400" spc="-2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a</a:t>
                      </a:r>
                      <a:r>
                        <a:rPr lang="en-US" sz="2400" spc="-2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ve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589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had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14">
                <a:tc>
                  <a:txBody>
                    <a:bodyPr/>
                    <a:lstStyle/>
                    <a:p>
                      <a:pPr marL="10160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5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9.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-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c</a:t>
                      </a:r>
                      <a:r>
                        <a:rPr lang="en-US" sz="2400" spc="-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l</a:t>
                      </a:r>
                      <a:r>
                        <a:rPr lang="en-US" sz="2400" spc="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e</a:t>
                      </a:r>
                      <a:r>
                        <a:rPr lang="en-US" sz="2400" spc="2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a</a:t>
                      </a: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n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cleaned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 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4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 spc="-5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9</a:t>
                      </a: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4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k</a:t>
                      </a:r>
                      <a:r>
                        <a:rPr lang="en-US" sz="2400" spc="-1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n</a:t>
                      </a:r>
                      <a:r>
                        <a:rPr lang="en-US" sz="2400" spc="-2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ow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589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known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3800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25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1</a:t>
                      </a:r>
                      <a:r>
                        <a:rPr lang="en-US" sz="2400" b="1" spc="1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0</a:t>
                      </a: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-2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p</a:t>
                      </a:r>
                      <a:r>
                        <a:rPr lang="en-US" sz="2400" spc="-1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u</a:t>
                      </a:r>
                      <a:r>
                        <a:rPr lang="en-US" sz="240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t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put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 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23850">
                        <a:lnSpc>
                          <a:spcPct val="115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25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2</a:t>
                      </a:r>
                      <a:r>
                        <a:rPr lang="en-US" sz="2400" b="1" spc="10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0</a:t>
                      </a:r>
                      <a:r>
                        <a:rPr lang="en-US" sz="2400" b="1">
                          <a:solidFill>
                            <a:srgbClr val="363435"/>
                          </a:solidFill>
                          <a:latin typeface="Times New Roman"/>
                          <a:ea typeface="Times New Roman"/>
                          <a:cs typeface="Cordia New"/>
                        </a:rPr>
                        <a:t>.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15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2400" spc="25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g</a:t>
                      </a:r>
                      <a:r>
                        <a:rPr lang="en-US" sz="2400" spc="-1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i</a:t>
                      </a:r>
                      <a:r>
                        <a:rPr lang="en-US" sz="2400" spc="-20">
                          <a:solidFill>
                            <a:srgbClr val="363435"/>
                          </a:solidFill>
                          <a:latin typeface="Plantagenet Cherokee"/>
                          <a:ea typeface="Times New Roman"/>
                          <a:cs typeface="Plantagenet Cherokee"/>
                        </a:rPr>
                        <a:t>ve</a:t>
                      </a:r>
                      <a:endParaRPr lang="en-US" sz="200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ts val="1485"/>
                        </a:lnSpc>
                        <a:spcAft>
                          <a:spcPts val="0"/>
                        </a:spcAft>
                        <a:tabLst>
                          <a:tab pos="1358900" algn="l"/>
                        </a:tabLst>
                      </a:pPr>
                      <a:r>
                        <a:rPr lang="en-US" sz="2800" u="sng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given </a:t>
                      </a:r>
                      <a:r>
                        <a:rPr lang="en-US" sz="2400" u="sng" dirty="0">
                          <a:solidFill>
                            <a:srgbClr val="363435"/>
                          </a:solidFill>
                          <a:latin typeface="Comic Sans MS"/>
                          <a:ea typeface="Times New Roman"/>
                          <a:cs typeface="Comic Sans MS"/>
                        </a:rPr>
                        <a:t>	</a:t>
                      </a:r>
                      <a:endParaRPr lang="en-US" sz="2000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8900" algn="l"/>
              </a:tabLst>
            </a:pPr>
            <a:r>
              <a:rPr kumimoji="0" lang="en-US" sz="1700" b="0" i="0" u="none" strike="noStrike" cap="none" normalizeH="0" baseline="0">
                <a:ln>
                  <a:noFill/>
                </a:ln>
                <a:solidFill>
                  <a:srgbClr val="5F606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A.  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36343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Write the past participle form of the verbs.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58900" algn="l"/>
              </a:tabLst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0"/>
            <a:ext cx="350046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85786" y="3357562"/>
            <a:ext cx="771527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She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hasn’t bought 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the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sodas </a:t>
            </a:r>
            <a:r>
              <a:rPr lang="en-US" sz="2400" u="sng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omic Sans MS" pitchFamily="66" charset="0"/>
              </a:rPr>
              <a:t>yet</a:t>
            </a:r>
            <a:r>
              <a:rPr lang="en-US" sz="2400" u="sng" dirty="0">
                <a:solidFill>
                  <a:srgbClr val="363435"/>
                </a:solidFill>
                <a:latin typeface="Arial" pitchFamily="34" charset="0"/>
                <a:ea typeface="Times New Roman" pitchFamily="18" charset="0"/>
                <a:cs typeface="Angsana New" pitchFamily="18" charset="-34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63435"/>
              </a:solidFill>
              <a:effectLst/>
              <a:latin typeface="Calibri" pitchFamily="34" charset="0"/>
              <a:ea typeface="Times New Roman" pitchFamily="18" charset="0"/>
              <a:cs typeface="Plantagenet Cherokee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She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has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already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cleaned </a:t>
            </a:r>
            <a:r>
              <a:rPr lang="en-US" sz="2400" dirty="0">
                <a:solidFill>
                  <a:srgbClr val="00B0F0"/>
                </a:solidFill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	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the living room.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3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She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hasn’t made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the hamburgers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yet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63435"/>
              </a:solidFill>
              <a:effectLst/>
              <a:latin typeface="Calibri" pitchFamily="34" charset="0"/>
              <a:ea typeface="Times New Roman" pitchFamily="18" charset="0"/>
              <a:cs typeface="Plantagenet Cherokee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63435"/>
              </a:solidFill>
              <a:effectLst/>
              <a:latin typeface="Calibri" pitchFamily="34" charset="0"/>
              <a:ea typeface="Times New Roman" pitchFamily="18" charset="0"/>
              <a:cs typeface="Plantagenet Cherokee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She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has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already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hung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the balloons and the streamers.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314327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357554" y="571480"/>
            <a:ext cx="578644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Has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she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organized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the music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yet?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endParaRPr lang="en-US" dirty="0">
              <a:solidFill>
                <a:srgbClr val="363435"/>
              </a:solidFill>
              <a:latin typeface="Calibri" pitchFamily="34" charset="0"/>
              <a:ea typeface="Times New Roman" pitchFamily="18" charset="0"/>
              <a:cs typeface="Comic Sans MS" pitchFamily="66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es, she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has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already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done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it.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Has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she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been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to the supermarket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yet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?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o, she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hasn’t </a:t>
            </a:r>
            <a:r>
              <a:rPr lang="en-US" u="sng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Comic Sans MS" pitchFamily="66" charset="0"/>
              </a:rPr>
              <a:t>.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                                                     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endParaRPr lang="en-US" dirty="0">
              <a:solidFill>
                <a:srgbClr val="363435"/>
              </a:solidFill>
              <a:latin typeface="Calibri" pitchFamily="34" charset="0"/>
              <a:ea typeface="Times New Roman" pitchFamily="18" charset="0"/>
              <a:cs typeface="Comic Sans MS" pitchFamily="66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Has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she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spoken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to the neighbors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      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yet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?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o, she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hasn’t spoken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to them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yet.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                    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8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8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8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83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8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8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42844" y="785794"/>
            <a:ext cx="878684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yet / cleaned / you / Have / up / room / your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Have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you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cleaned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up your room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yet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? 	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you / washed / yet / dishes / the / Have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Have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you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washed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the dishes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yet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? 	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yet / your / hair / Have / brushed / you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Have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you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brushed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your hair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yet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? 	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pet / your / today / Have / fed / you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Have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you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fed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your pet today? 	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done / today / What / have / you</a:t>
            </a:r>
            <a:endParaRPr kumimoji="0" lang="en-US" b="0" i="0" u="sng" strike="noStrike" cap="none" normalizeH="0" baseline="0" dirty="0">
              <a:ln>
                <a:noFill/>
              </a:ln>
              <a:solidFill>
                <a:srgbClr val="363435"/>
              </a:solidFill>
              <a:effectLst/>
              <a:latin typeface="Arial" pitchFamily="34" charset="0"/>
              <a:ea typeface="Times New Roman" pitchFamily="18" charset="0"/>
              <a:cs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40600" algn="l"/>
              </a:tabLst>
            </a:pP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Arial" pitchFamily="34" charset="0"/>
                <a:ea typeface="Times New Roman" pitchFamily="18" charset="0"/>
                <a:cs typeface="Comic Sans MS" pitchFamily="66" charset="0"/>
              </a:rPr>
              <a:t>What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Comic Sans MS" pitchFamily="66" charset="0"/>
              </a:rPr>
              <a:t>have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Arial" pitchFamily="34" charset="0"/>
                <a:ea typeface="Times New Roman" pitchFamily="18" charset="0"/>
                <a:cs typeface="Comic Sans MS" pitchFamily="66" charset="0"/>
              </a:rPr>
              <a:t> you 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Comic Sans MS" pitchFamily="66" charset="0"/>
              </a:rPr>
              <a:t>done</a:t>
            </a:r>
            <a:r>
              <a:rPr kumimoji="0" lang="en-US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Arial" pitchFamily="34" charset="0"/>
                <a:ea typeface="Times New Roman" pitchFamily="18" charset="0"/>
                <a:cs typeface="Comic Sans MS" pitchFamily="66" charset="0"/>
              </a:rPr>
              <a:t> today? 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7340600" algn="l"/>
              </a:tabLst>
            </a:pP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F.  </a:t>
            </a:r>
            <a:r>
              <a:rPr 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Unscramble the questions. Then answer them.</a:t>
            </a:r>
            <a:endParaRPr lang="en-US" sz="1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9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9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93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93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1142976" y="1571612"/>
            <a:ext cx="685804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e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My parents are angry because  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e.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they’ve just seen my report card.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Plantagenet Cherokee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f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Julian’s buying new clothes because    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6343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f. 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he’s just been paid.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Plantagenet Cherokee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g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I’m a bit worried because       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g.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I’ve just heard a noise downstairs.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Plantagenet Cherokee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c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The boy’s crying because        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he’s just fallen down.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           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lang="en-US" sz="2400" dirty="0">
              <a:latin typeface="Arial" pitchFamily="34" charset="0"/>
              <a:cs typeface="Angsana New" pitchFamily="18" charset="-34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42844" y="214290"/>
            <a:ext cx="885831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G. 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Match the two halves of the sentences.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0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04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04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714348" y="1643050"/>
            <a:ext cx="692945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5"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a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I feel very tired because     </a:t>
            </a: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I’ve just run five miles.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                  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6"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h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The kitchen is very dirty because 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h.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we’ve just finished making 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itchFamily="18" charset="0"/>
                <a:cs typeface="Plantagenet Cherokee" pitchFamily="18" charset="0"/>
              </a:rPr>
              <a:t>twelve cakes.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Plantagenet Cherokee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7"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d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Our teacher is furious because 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we’ve just broken a window in the classroom.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Plantagenet Cherokee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8"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b  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Comic Sans MS" pitchFamily="66" charset="0"/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Rose is very upset because  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Plantagenet Cherokee" pitchFamily="18" charset="0"/>
              </a:rPr>
              <a:t>she’s just had fight with her boyfriend.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Plantagenet Cherokee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>
                <a:solidFill>
                  <a:srgbClr val="36343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42844" y="214290"/>
            <a:ext cx="885831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G. 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Match the two halves of the sentences.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0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0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04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58571" t="65572" r="19610" b="31364"/>
          <a:stretch>
            <a:fillRect/>
          </a:stretch>
        </p:blipFill>
        <p:spPr bwMode="auto">
          <a:xfrm>
            <a:off x="5857884" y="6000768"/>
            <a:ext cx="3000396" cy="357190"/>
          </a:xfrm>
          <a:prstGeom prst="rect">
            <a:avLst/>
          </a:prstGeom>
          <a:noFill/>
        </p:spPr>
      </p:pic>
      <p:pic>
        <p:nvPicPr>
          <p:cNvPr id="5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500174"/>
            <a:ext cx="561996" cy="561996"/>
          </a:xfrm>
          <a:prstGeom prst="rect">
            <a:avLst/>
          </a:prstGeom>
          <a:noFill/>
        </p:spPr>
      </p:pic>
      <p:pic>
        <p:nvPicPr>
          <p:cNvPr id="6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48970" t="24523" r="26485" b="52956"/>
          <a:stretch>
            <a:fillRect/>
          </a:stretch>
        </p:blipFill>
        <p:spPr bwMode="auto">
          <a:xfrm>
            <a:off x="1643041" y="285728"/>
            <a:ext cx="2663617" cy="2071702"/>
          </a:xfrm>
          <a:prstGeom prst="rect">
            <a:avLst/>
          </a:prstGeom>
          <a:noFill/>
        </p:spPr>
      </p:pic>
      <p:pic>
        <p:nvPicPr>
          <p:cNvPr id="7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74303" t="19304" r="5697" b="53099"/>
          <a:stretch>
            <a:fillRect/>
          </a:stretch>
        </p:blipFill>
        <p:spPr bwMode="auto">
          <a:xfrm>
            <a:off x="5929322" y="291354"/>
            <a:ext cx="2071702" cy="2423266"/>
          </a:xfrm>
          <a:prstGeom prst="rect">
            <a:avLst/>
          </a:prstGeom>
          <a:noFill/>
        </p:spPr>
      </p:pic>
      <p:pic>
        <p:nvPicPr>
          <p:cNvPr id="8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8182" t="47187" r="10000" b="46787"/>
          <a:stretch>
            <a:fillRect/>
          </a:stretch>
        </p:blipFill>
        <p:spPr bwMode="auto">
          <a:xfrm>
            <a:off x="142812" y="2643182"/>
            <a:ext cx="9001188" cy="561980"/>
          </a:xfrm>
          <a:prstGeom prst="rect">
            <a:avLst/>
          </a:prstGeom>
          <a:noFill/>
        </p:spPr>
      </p:pic>
      <p:pic>
        <p:nvPicPr>
          <p:cNvPr id="9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12078" t="65470" r="51558" b="31247"/>
          <a:stretch>
            <a:fillRect/>
          </a:stretch>
        </p:blipFill>
        <p:spPr bwMode="auto">
          <a:xfrm>
            <a:off x="357158" y="5429264"/>
            <a:ext cx="5600739" cy="428628"/>
          </a:xfrm>
          <a:prstGeom prst="rect">
            <a:avLst/>
          </a:prstGeom>
          <a:noFill/>
        </p:spPr>
      </p:pic>
      <p:pic>
        <p:nvPicPr>
          <p:cNvPr id="10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8182" t="53315" r="48398" b="43059"/>
          <a:stretch>
            <a:fillRect/>
          </a:stretch>
        </p:blipFill>
        <p:spPr bwMode="auto">
          <a:xfrm>
            <a:off x="214282" y="3286124"/>
            <a:ext cx="4776822" cy="338142"/>
          </a:xfrm>
          <a:prstGeom prst="rect">
            <a:avLst/>
          </a:prstGeom>
          <a:noFill/>
        </p:spPr>
      </p:pic>
      <p:pic>
        <p:nvPicPr>
          <p:cNvPr id="11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11429" t="63069" r="60000" b="33867"/>
          <a:stretch>
            <a:fillRect/>
          </a:stretch>
        </p:blipFill>
        <p:spPr bwMode="auto">
          <a:xfrm>
            <a:off x="428596" y="4929198"/>
            <a:ext cx="4214842" cy="383168"/>
          </a:xfrm>
          <a:prstGeom prst="rect">
            <a:avLst/>
          </a:prstGeom>
          <a:noFill/>
        </p:spPr>
      </p:pic>
      <p:pic>
        <p:nvPicPr>
          <p:cNvPr id="12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11621" t="60669" r="54417" b="37033"/>
          <a:stretch>
            <a:fillRect/>
          </a:stretch>
        </p:blipFill>
        <p:spPr bwMode="auto">
          <a:xfrm>
            <a:off x="214282" y="4357694"/>
            <a:ext cx="5072098" cy="321019"/>
          </a:xfrm>
          <a:prstGeom prst="rect">
            <a:avLst/>
          </a:prstGeom>
          <a:noFill/>
        </p:spPr>
      </p:pic>
      <p:pic>
        <p:nvPicPr>
          <p:cNvPr id="13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8182" t="57546" r="54693" b="39433"/>
          <a:stretch>
            <a:fillRect/>
          </a:stretch>
        </p:blipFill>
        <p:spPr bwMode="auto">
          <a:xfrm>
            <a:off x="178593" y="3714753"/>
            <a:ext cx="5179225" cy="357190"/>
          </a:xfrm>
          <a:prstGeom prst="rect">
            <a:avLst/>
          </a:prstGeom>
          <a:noFill/>
        </p:spPr>
      </p:pic>
      <p:pic>
        <p:nvPicPr>
          <p:cNvPr id="14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55584" t="57043" r="16277" b="39127"/>
          <a:stretch>
            <a:fillRect/>
          </a:stretch>
        </p:blipFill>
        <p:spPr bwMode="auto">
          <a:xfrm>
            <a:off x="5429255" y="3643314"/>
            <a:ext cx="3714745" cy="428628"/>
          </a:xfrm>
          <a:prstGeom prst="rect">
            <a:avLst/>
          </a:prstGeom>
          <a:noFill/>
        </p:spPr>
      </p:pic>
      <p:pic>
        <p:nvPicPr>
          <p:cNvPr id="15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55584" t="60771" r="21688" b="36931"/>
          <a:stretch>
            <a:fillRect/>
          </a:stretch>
        </p:blipFill>
        <p:spPr bwMode="auto">
          <a:xfrm>
            <a:off x="5500693" y="4357694"/>
            <a:ext cx="3333773" cy="285752"/>
          </a:xfrm>
          <a:prstGeom prst="rect">
            <a:avLst/>
          </a:prstGeom>
          <a:noFill/>
        </p:spPr>
      </p:pic>
      <p:pic>
        <p:nvPicPr>
          <p:cNvPr id="17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55584" t="53315" r="13896" b="43263"/>
          <a:stretch>
            <a:fillRect/>
          </a:stretch>
        </p:blipFill>
        <p:spPr bwMode="auto">
          <a:xfrm>
            <a:off x="5357818" y="3214686"/>
            <a:ext cx="3357586" cy="319094"/>
          </a:xfrm>
          <a:prstGeom prst="rect">
            <a:avLst/>
          </a:prstGeom>
          <a:noFill/>
        </p:spPr>
      </p:pic>
      <p:pic>
        <p:nvPicPr>
          <p:cNvPr id="18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55584" t="63172" r="17792" b="33764"/>
          <a:stretch>
            <a:fillRect/>
          </a:stretch>
        </p:blipFill>
        <p:spPr bwMode="auto">
          <a:xfrm>
            <a:off x="5214942" y="4960564"/>
            <a:ext cx="4071966" cy="39726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00174"/>
            <a:ext cx="561996" cy="561996"/>
          </a:xfrm>
          <a:prstGeom prst="rect">
            <a:avLst/>
          </a:prstGeom>
          <a:noFill/>
        </p:spPr>
      </p:pic>
      <p:pic>
        <p:nvPicPr>
          <p:cNvPr id="6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48970" t="24523" r="26485" b="52956"/>
          <a:stretch>
            <a:fillRect/>
          </a:stretch>
        </p:blipFill>
        <p:spPr bwMode="auto">
          <a:xfrm>
            <a:off x="2928926" y="1428736"/>
            <a:ext cx="1928826" cy="1500198"/>
          </a:xfrm>
          <a:prstGeom prst="rect">
            <a:avLst/>
          </a:prstGeom>
          <a:noFill/>
        </p:spPr>
      </p:pic>
      <p:pic>
        <p:nvPicPr>
          <p:cNvPr id="7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74303" t="19304" r="5697" b="53099"/>
          <a:stretch>
            <a:fillRect/>
          </a:stretch>
        </p:blipFill>
        <p:spPr bwMode="auto">
          <a:xfrm>
            <a:off x="6000760" y="1357298"/>
            <a:ext cx="1571636" cy="1838340"/>
          </a:xfrm>
          <a:prstGeom prst="rect">
            <a:avLst/>
          </a:prstGeom>
          <a:noFill/>
        </p:spPr>
      </p:pic>
      <p:pic>
        <p:nvPicPr>
          <p:cNvPr id="9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8182" t="47187" r="10000" b="43723"/>
          <a:stretch>
            <a:fillRect/>
          </a:stretch>
        </p:blipFill>
        <p:spPr bwMode="auto">
          <a:xfrm>
            <a:off x="0" y="142852"/>
            <a:ext cx="9001188" cy="847732"/>
          </a:xfrm>
          <a:prstGeom prst="rect">
            <a:avLst/>
          </a:prstGeom>
          <a:noFill/>
        </p:spPr>
      </p:pic>
      <p:pic>
        <p:nvPicPr>
          <p:cNvPr id="10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58449" t="78989" r="12139" b="15799"/>
          <a:stretch>
            <a:fillRect/>
          </a:stretch>
        </p:blipFill>
        <p:spPr bwMode="auto">
          <a:xfrm>
            <a:off x="5143504" y="5715016"/>
            <a:ext cx="3929090" cy="714380"/>
          </a:xfrm>
          <a:prstGeom prst="rect">
            <a:avLst/>
          </a:prstGeom>
          <a:noFill/>
        </p:spPr>
      </p:pic>
      <p:pic>
        <p:nvPicPr>
          <p:cNvPr id="11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11319" t="79059" r="51248" b="17814"/>
          <a:stretch>
            <a:fillRect/>
          </a:stretch>
        </p:blipFill>
        <p:spPr bwMode="auto">
          <a:xfrm>
            <a:off x="0" y="5715016"/>
            <a:ext cx="5000660" cy="428628"/>
          </a:xfrm>
          <a:prstGeom prst="rect">
            <a:avLst/>
          </a:prstGeom>
          <a:noFill/>
        </p:spPr>
      </p:pic>
      <p:pic>
        <p:nvPicPr>
          <p:cNvPr id="13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11319" t="76384" r="44831" b="20489"/>
          <a:stretch>
            <a:fillRect/>
          </a:stretch>
        </p:blipFill>
        <p:spPr bwMode="auto">
          <a:xfrm>
            <a:off x="0" y="4857760"/>
            <a:ext cx="5857916" cy="428604"/>
          </a:xfrm>
          <a:prstGeom prst="rect">
            <a:avLst/>
          </a:prstGeom>
          <a:noFill/>
        </p:spPr>
      </p:pic>
      <p:pic>
        <p:nvPicPr>
          <p:cNvPr id="15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11319" t="71033" r="54670" b="26361"/>
          <a:stretch>
            <a:fillRect/>
          </a:stretch>
        </p:blipFill>
        <p:spPr bwMode="auto">
          <a:xfrm>
            <a:off x="214282" y="4214818"/>
            <a:ext cx="4543460" cy="357190"/>
          </a:xfrm>
          <a:prstGeom prst="rect">
            <a:avLst/>
          </a:prstGeom>
          <a:noFill/>
        </p:spPr>
      </p:pic>
      <p:pic>
        <p:nvPicPr>
          <p:cNvPr id="16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11319" t="68636" r="57416" b="29036"/>
          <a:stretch>
            <a:fillRect/>
          </a:stretch>
        </p:blipFill>
        <p:spPr bwMode="auto">
          <a:xfrm>
            <a:off x="214282" y="3571876"/>
            <a:ext cx="4176746" cy="319094"/>
          </a:xfrm>
          <a:prstGeom prst="rect">
            <a:avLst/>
          </a:prstGeom>
          <a:noFill/>
        </p:spPr>
      </p:pic>
      <p:pic>
        <p:nvPicPr>
          <p:cNvPr id="17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58449" t="76314" r="12139" b="21080"/>
          <a:stretch>
            <a:fillRect/>
          </a:stretch>
        </p:blipFill>
        <p:spPr bwMode="auto">
          <a:xfrm>
            <a:off x="5429256" y="5286388"/>
            <a:ext cx="3929090" cy="357190"/>
          </a:xfrm>
          <a:prstGeom prst="rect">
            <a:avLst/>
          </a:prstGeom>
          <a:noFill/>
        </p:spPr>
      </p:pic>
      <p:pic>
        <p:nvPicPr>
          <p:cNvPr id="18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58449" t="73639" r="20303" b="23234"/>
          <a:stretch>
            <a:fillRect/>
          </a:stretch>
        </p:blipFill>
        <p:spPr bwMode="auto">
          <a:xfrm>
            <a:off x="6162684" y="4929198"/>
            <a:ext cx="2838472" cy="428628"/>
          </a:xfrm>
          <a:prstGeom prst="rect">
            <a:avLst/>
          </a:prstGeom>
          <a:noFill/>
        </p:spPr>
      </p:pic>
      <p:pic>
        <p:nvPicPr>
          <p:cNvPr id="19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58449" t="70964" r="20909" b="25909"/>
          <a:stretch>
            <a:fillRect/>
          </a:stretch>
        </p:blipFill>
        <p:spPr bwMode="auto">
          <a:xfrm>
            <a:off x="5672142" y="4214818"/>
            <a:ext cx="2757510" cy="428628"/>
          </a:xfrm>
          <a:prstGeom prst="rect">
            <a:avLst/>
          </a:prstGeom>
          <a:noFill/>
        </p:spPr>
      </p:pic>
      <p:pic>
        <p:nvPicPr>
          <p:cNvPr id="20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4" cstate="print"/>
          <a:srcRect l="58449" t="68636" r="20446" b="28585"/>
          <a:stretch>
            <a:fillRect/>
          </a:stretch>
        </p:blipFill>
        <p:spPr bwMode="auto">
          <a:xfrm>
            <a:off x="5572132" y="3548058"/>
            <a:ext cx="2819392" cy="3810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38296"/>
          <a:stretch>
            <a:fillRect/>
          </a:stretch>
        </p:blipFill>
        <p:spPr bwMode="auto">
          <a:xfrm>
            <a:off x="0" y="0"/>
            <a:ext cx="914400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D:\PPT\Fifty-Fifty\Book One\source\5111219612807295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642918"/>
            <a:ext cx="561996" cy="561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3906" t="88140" r="66531" b="6671"/>
          <a:stretch>
            <a:fillRect/>
          </a:stretch>
        </p:blipFill>
        <p:spPr bwMode="auto">
          <a:xfrm>
            <a:off x="357158" y="6143644"/>
            <a:ext cx="450059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D:\PPT\NewWorld\source\NewWorld\NW4_Audio_MP3\Sb58.png"/>
          <p:cNvPicPr>
            <a:picLocks noChangeAspect="1" noChangeArrowheads="1"/>
          </p:cNvPicPr>
          <p:nvPr/>
        </p:nvPicPr>
        <p:blipFill>
          <a:blip r:embed="rId3" cstate="print"/>
          <a:srcRect l="34806" t="48719" r="32727" b="47451"/>
          <a:stretch>
            <a:fillRect/>
          </a:stretch>
        </p:blipFill>
        <p:spPr bwMode="auto">
          <a:xfrm>
            <a:off x="2143108" y="214291"/>
            <a:ext cx="5214974" cy="785818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9569" t="88141" r="45415" b="5930"/>
          <a:stretch>
            <a:fillRect/>
          </a:stretch>
        </p:blipFill>
        <p:spPr bwMode="auto">
          <a:xfrm>
            <a:off x="5429256" y="6072206"/>
            <a:ext cx="2286016" cy="5714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3906" t="62839" r="78325" b="31231"/>
          <a:stretch>
            <a:fillRect/>
          </a:stretch>
        </p:blipFill>
        <p:spPr bwMode="auto">
          <a:xfrm>
            <a:off x="928662" y="1214422"/>
            <a:ext cx="270512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39569" t="62938" r="39846" b="31231"/>
          <a:stretch>
            <a:fillRect/>
          </a:stretch>
        </p:blipFill>
        <p:spPr bwMode="auto">
          <a:xfrm>
            <a:off x="5572132" y="1214422"/>
            <a:ext cx="3133748" cy="56200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3906" t="84335" r="66531" b="11217"/>
          <a:stretch>
            <a:fillRect/>
          </a:stretch>
        </p:blipFill>
        <p:spPr bwMode="auto">
          <a:xfrm>
            <a:off x="714348" y="3286124"/>
            <a:ext cx="450059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l="3906" t="79789" r="66531" b="15022"/>
          <a:stretch>
            <a:fillRect/>
          </a:stretch>
        </p:blipFill>
        <p:spPr bwMode="auto">
          <a:xfrm>
            <a:off x="500034" y="5286388"/>
            <a:ext cx="450059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 l="3906" t="75242" r="66531" b="20310"/>
          <a:stretch>
            <a:fillRect/>
          </a:stretch>
        </p:blipFill>
        <p:spPr bwMode="auto">
          <a:xfrm>
            <a:off x="500034" y="4643446"/>
            <a:ext cx="450059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l="3906" t="70350" r="66531" b="24115"/>
          <a:stretch>
            <a:fillRect/>
          </a:stretch>
        </p:blipFill>
        <p:spPr bwMode="auto">
          <a:xfrm>
            <a:off x="428596" y="1928802"/>
            <a:ext cx="4500594" cy="53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39569" t="70351" r="6250" b="23818"/>
          <a:stretch>
            <a:fillRect/>
          </a:stretch>
        </p:blipFill>
        <p:spPr bwMode="auto">
          <a:xfrm>
            <a:off x="714348" y="2571744"/>
            <a:ext cx="8248393" cy="5619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 l="39569" t="84335" r="27114" b="10476"/>
          <a:stretch>
            <a:fillRect/>
          </a:stretch>
        </p:blipFill>
        <p:spPr bwMode="auto">
          <a:xfrm>
            <a:off x="3000364" y="3857628"/>
            <a:ext cx="5072098" cy="50006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 l="39569" t="79789" r="42724" b="15022"/>
          <a:stretch>
            <a:fillRect/>
          </a:stretch>
        </p:blipFill>
        <p:spPr bwMode="auto">
          <a:xfrm>
            <a:off x="5357818" y="5286388"/>
            <a:ext cx="2695596" cy="50006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 l="39569" t="75243" r="34340" b="19569"/>
          <a:stretch>
            <a:fillRect/>
          </a:stretch>
        </p:blipFill>
        <p:spPr bwMode="auto">
          <a:xfrm>
            <a:off x="5172044" y="4572008"/>
            <a:ext cx="3971956" cy="50006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7" name="สี่เหลี่ยมผืนผ้า 16"/>
          <p:cNvSpPr/>
          <p:nvPr/>
        </p:nvSpPr>
        <p:spPr>
          <a:xfrm>
            <a:off x="3071802" y="5715016"/>
            <a:ext cx="1603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UPCxN" pitchFamily="2" charset="-34"/>
                <a:cs typeface="UPCxN" pitchFamily="2" charset="-34"/>
              </a:rPr>
              <a:t>(ข้าวของสัมภาระ)</a:t>
            </a:r>
            <a:endParaRPr lang="th-TH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47914">
                <a:alpha val="64000"/>
              </a:srgbClr>
            </a:gs>
            <a:gs pos="5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UPCxR" pitchFamily="2" charset="-34"/>
                <a:cs typeface="UPCxR" pitchFamily="2" charset="-34"/>
              </a:rPr>
              <a:t>คำศัพท์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04" y="1142984"/>
            <a:ext cx="8229600" cy="5500726"/>
          </a:xfrm>
        </p:spPr>
        <p:txBody>
          <a:bodyPr>
            <a:noAutofit/>
          </a:bodyPr>
          <a:lstStyle/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frequently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(adv.):	very often or many times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(บ่อยๆ)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auction (n.):		a public meeting where land, buildings, paintings, 			etc. are sold to the person who offers the most 			money for them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(การประมูลสินค้า)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awesome (adj.):	excellent, marvelous, wonderful, amazing </a:t>
            </a:r>
          </a:p>
          <a:p>
            <a:pPr>
              <a:buNone/>
            </a:pPr>
            <a:r>
              <a:rPr lang="en-US" sz="2800" dirty="0">
                <a:latin typeface="UPCxN" pitchFamily="2" charset="-34"/>
                <a:cs typeface="UPCxN" pitchFamily="2" charset="-34"/>
              </a:rPr>
              <a:t>				(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ที่ยอดเยี่ยม, น่าอัศจรรย์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)</a:t>
            </a:r>
          </a:p>
          <a:p>
            <a:r>
              <a:rPr lang="en-US" sz="2800" dirty="0">
                <a:latin typeface="UPCxN" pitchFamily="2" charset="-34"/>
                <a:cs typeface="UPCxN" pitchFamily="2" charset="-34"/>
              </a:rPr>
              <a:t>trending topic (n.):	the most-talked about things happening right now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			(สิ่งที่กำลังได้รับความนิยม หรือพูดถึงมากๆ ใน</a:t>
            </a:r>
          </a:p>
          <a:p>
            <a:pPr>
              <a:buNone/>
            </a:pPr>
            <a:r>
              <a:rPr lang="th-TH" sz="2800" dirty="0">
                <a:latin typeface="UPCxN" pitchFamily="2" charset="-34"/>
                <a:cs typeface="UPCxN" pitchFamily="2" charset="-34"/>
              </a:rPr>
              <a:t>				ช่วงเวลาหนึ่ง)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stuff (n.):		belongings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</a:t>
            </a:r>
            <a:r>
              <a:rPr lang="en-US" sz="2800" dirty="0">
                <a:latin typeface="UPCxN" pitchFamily="2" charset="-34"/>
                <a:cs typeface="UPCxN" pitchFamily="2" charset="-34"/>
              </a:rPr>
              <a:t>materials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 (ข้าวของสัมภาระ)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r>
              <a:rPr lang="en-US" sz="2800" dirty="0">
                <a:latin typeface="UPCxN" pitchFamily="2" charset="-34"/>
                <a:cs typeface="UPCxN" pitchFamily="2" charset="-34"/>
              </a:rPr>
              <a:t>dishwasher (n.):	a machine that washes dishes </a:t>
            </a:r>
            <a:r>
              <a:rPr lang="th-TH" sz="2800" dirty="0">
                <a:latin typeface="UPCxN" pitchFamily="2" charset="-34"/>
                <a:cs typeface="UPCxN" pitchFamily="2" charset="-34"/>
              </a:rPr>
              <a:t>(เครื่องล้างจาน)</a:t>
            </a:r>
            <a:endParaRPr lang="en-US" sz="2800" dirty="0">
              <a:latin typeface="UPCxN" pitchFamily="2" charset="-34"/>
              <a:cs typeface="UPCxN" pitchFamily="2" charset="-34"/>
            </a:endParaRPr>
          </a:p>
          <a:p>
            <a:pPr algn="thaiDist"/>
            <a:endParaRPr lang="th-TH" sz="2800" dirty="0">
              <a:latin typeface="UPCxN" pitchFamily="2" charset="-34"/>
              <a:cs typeface="UPCxN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2688</TotalTime>
  <Words>2333</Words>
  <Application>Microsoft Office PowerPoint</Application>
  <PresentationFormat>On-screen Show (4:3)</PresentationFormat>
  <Paragraphs>267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MV Boli</vt:lpstr>
      <vt:lpstr>Little_Star</vt:lpstr>
      <vt:lpstr>Times New Roman</vt:lpstr>
      <vt:lpstr>UPCxN</vt:lpstr>
      <vt:lpstr>Plantagenet Cherokee</vt:lpstr>
      <vt:lpstr>Angsana New</vt:lpstr>
      <vt:lpstr>Comic Sans MS</vt:lpstr>
      <vt:lpstr>arial</vt:lpstr>
      <vt:lpstr>_Layiji MaHaNiYom V 1.2</vt:lpstr>
      <vt:lpstr>Calibri</vt:lpstr>
      <vt:lpstr>Cordia New</vt:lpstr>
      <vt:lpstr>UPCxR</vt:lpstr>
      <vt:lpstr>Office Theme</vt:lpstr>
      <vt:lpstr>PowerPoint Presentation</vt:lpstr>
      <vt:lpstr>สาระสำคัญ/ความคิดรวบยอด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คำศัพท์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this example situation.</vt:lpstr>
      <vt:lpstr>Present Perfect</vt:lpstr>
      <vt:lpstr>Present Perfect</vt:lpstr>
      <vt:lpstr>Present Perfect</vt:lpstr>
      <vt:lpstr>Present Perfect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this Exercise</vt:lpstr>
      <vt:lpstr>Do this Exercise</vt:lpstr>
      <vt:lpstr>PowerPoint Presentation</vt:lpstr>
      <vt:lpstr>PowerPoint Presentation</vt:lpstr>
      <vt:lpstr>คำศัพท์</vt:lpstr>
      <vt:lpstr>FACT FILE</vt:lpstr>
      <vt:lpstr>PowerPoint Presentation</vt:lpstr>
      <vt:lpstr>PowerPoint Presentation</vt:lpstr>
      <vt:lpstr>PowerPoint Presentation</vt:lpstr>
      <vt:lpstr>คำศัพท์</vt:lpstr>
      <vt:lpstr>PowerPoint Presentation</vt:lpstr>
      <vt:lpstr>PowerPoint Presentation</vt:lpstr>
      <vt:lpstr>คำศัพท์</vt:lpstr>
      <vt:lpstr>PowerPoint Presentation</vt:lpstr>
      <vt:lpstr>สำนวนภาษา</vt:lpstr>
      <vt:lpstr>FACT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ลัดดาภรณ์ มิ่งขวัญ</cp:lastModifiedBy>
  <cp:revision>206</cp:revision>
  <dcterms:created xsi:type="dcterms:W3CDTF">2012-04-27T09:50:31Z</dcterms:created>
  <dcterms:modified xsi:type="dcterms:W3CDTF">2024-02-01T07:12:13Z</dcterms:modified>
</cp:coreProperties>
</file>