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402" r:id="rId3"/>
    <p:sldId id="396" r:id="rId4"/>
    <p:sldId id="302" r:id="rId5"/>
    <p:sldId id="378" r:id="rId6"/>
    <p:sldId id="379" r:id="rId7"/>
    <p:sldId id="397" r:id="rId8"/>
    <p:sldId id="398" r:id="rId9"/>
    <p:sldId id="382" r:id="rId10"/>
    <p:sldId id="383" r:id="rId11"/>
    <p:sldId id="384" r:id="rId12"/>
    <p:sldId id="399" r:id="rId13"/>
    <p:sldId id="400" r:id="rId14"/>
    <p:sldId id="387" r:id="rId15"/>
    <p:sldId id="388" r:id="rId16"/>
    <p:sldId id="401" r:id="rId17"/>
    <p:sldId id="376" r:id="rId18"/>
    <p:sldId id="391" r:id="rId19"/>
    <p:sldId id="392" r:id="rId20"/>
    <p:sldId id="393" r:id="rId21"/>
    <p:sldId id="394" r:id="rId22"/>
    <p:sldId id="395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TH Kodchasal" panose="02000506000000020004" pitchFamily="2" charset="-34"/>
      <p:regular r:id="rId31"/>
      <p:bold r:id="rId32"/>
      <p:italic r:id="rId33"/>
      <p:boldItalic r:id="rId34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4F8597"/>
    <a:srgbClr val="C5E0B4"/>
    <a:srgbClr val="94B447"/>
    <a:srgbClr val="606E1F"/>
    <a:srgbClr val="3B5286"/>
    <a:srgbClr val="FFFF00"/>
    <a:srgbClr val="CCE651"/>
    <a:srgbClr val="FD8F52"/>
    <a:srgbClr val="5DA8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สไตล์สีอ่อน 2 - เน้น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สไตล์สีปานกลาง 1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3792" autoAdjust="0"/>
  </p:normalViewPr>
  <p:slideViewPr>
    <p:cSldViewPr snapToGrid="0">
      <p:cViewPr varScale="1">
        <p:scale>
          <a:sx n="73" d="100"/>
          <a:sy n="73" d="100"/>
        </p:scale>
        <p:origin x="54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C57AE-6179-427B-BF2A-13440622B464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07ACC-3645-416D-AFEF-8C7EFE14C2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535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57E657D-7E78-4E2D-8A4C-185694F3C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9A4DD22F-1DC5-47EB-ABD0-BCE5B7F46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55A6D82-82AE-4A07-9923-A2C508F13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974C4E5-59A4-4584-9B21-A848E717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8E4A3CE-72FE-4959-BEE6-CEAAEB86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270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8E0F815-148F-4A70-9AD9-708A9CE2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0EA3D75-6C0F-4933-981F-9E4627FC1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480BFDC-B700-457F-ACC3-6C73CA92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7B0F849-B954-473D-9F47-E8B41B32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2FB9AAA-40B1-4876-B171-5332F7C1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619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D0EFAE64-CCBF-4954-80BF-0D7C36841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4198E27-A6A2-4283-8907-D13397BC3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B22DBB-210F-4DDC-ADFE-5A1AB5A9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7D20698-9782-4955-BFD7-7991D812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E89C527-71EE-47D2-8033-BCBE11FB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826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9839CDF-E77D-4D64-B4B7-CDA1E876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17EAA4F-52F5-4C3F-A7BC-77577F03A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9283FBB-6E3E-4443-89D9-632CE04D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6478461-54CA-43DD-9784-C5B08D6A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1887B7F-E67B-42DE-8387-EC916BC0C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146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6032DD6-0CF5-4B57-8CCF-A86FA0DF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6E39027-C0A4-495A-A4D7-4FD8FD5B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4658C89-05A3-4F29-BDFC-9020DE02A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F1CE237-E217-4084-8903-92973033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2352DF9-A9F9-4F0D-94FD-642C6FEB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817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D12C957-543D-4642-855B-F5BC5BB1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6E2DB10-EB56-4642-86F9-4B07E658A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CC59DB7-4F72-4E64-8C91-D46E92F55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340DD68-62A5-4C2C-9457-0368B2A9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A35DB89-197A-42FA-A2CA-36A3EC723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46029A5-AD3A-42E6-AF39-9905488D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493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D803C4C-9371-4689-B234-E6106048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0CA95CE-BC10-4928-A17E-247E0239D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B0BB407-CA2A-4F6D-8369-0EA697A4B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5A3095B8-76E6-4E43-BC48-59A8329D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DF3E5796-598C-4228-A57A-DBC9B2C10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22F2F34B-E4AA-48A1-8DD0-8ECC79B03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8021FB4C-5779-4042-AF7B-D97B20D8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F0C1988-A8C3-483C-8AFC-DABAC4CD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398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663D84-3136-4173-B1F3-E2F63607E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7A54DD5B-AEF6-470D-BE1C-61B398B9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5462A91E-8F5C-4DEC-891D-EF3F36C2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0B497FF-8009-44B8-BB94-D667433E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957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C449CC0B-08C2-4D30-ABFD-951D6BBA2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895FD229-D29C-42DA-AFEB-11A9630E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387AEB8-7002-4AF5-8751-BC317FC8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773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8D2BB2-F7FE-4871-8043-5F1D97C4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6AB7993-B858-45E0-860F-65721BBCA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53AD51E-1F89-471D-8183-CD6DF600C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FC60D53-E0CF-4F0F-9616-370B226A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E5A6ED8-713F-4785-B21A-157116CC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E277894-B5BA-4087-AFB8-92427CA0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935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DE88B33-4795-4E93-B1FB-E984BE63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81D03BA-B49B-4C81-BD9D-F30ACB593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33AF114-AE6C-4B95-8739-A3933DB24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1E3BE98-DB48-4BA6-994A-8EB9E3B7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1EDADE43-79E8-4C20-8326-2087F2AB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9D6D1FA-3BE3-47D4-B712-EB451780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514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1A25164D-6DDF-441F-8A41-6BF7991DF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763090B-6BA3-4C98-948E-E0BFA4504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E9089BB-F273-4289-9E8A-F3452176F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F6D33-9574-4380-A94D-786DFEBDEECD}" type="datetimeFigureOut">
              <a:rPr lang="th-TH" smtClean="0"/>
              <a:t>17/03/68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6CEB609-23BA-419B-A9B6-29C02F475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0E2B71C-B347-47D9-9AEA-9DA76315E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0D81-9442-4178-9C5E-1F72F09DD6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789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0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microsoft.com/office/2007/relationships/hdphoto" Target="../media/hdphoto15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4.wdp"/><Relationship Id="rId4" Type="http://schemas.openxmlformats.org/officeDocument/2006/relationships/image" Target="../media/image39.png"/><Relationship Id="rId9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43.png"/><Relationship Id="rId4" Type="http://schemas.microsoft.com/office/2007/relationships/hdphoto" Target="../media/hdphoto17.wdp"/><Relationship Id="rId9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997FD5C-A8E2-451A-ABFF-862BF7D3B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5650" y="-209006"/>
            <a:ext cx="5956350" cy="7158416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D0211CCC-26EA-4EBC-BF5F-C11F313595FD}"/>
              </a:ext>
            </a:extLst>
          </p:cNvPr>
          <p:cNvSpPr/>
          <p:nvPr/>
        </p:nvSpPr>
        <p:spPr>
          <a:xfrm>
            <a:off x="0" y="-209006"/>
            <a:ext cx="6235650" cy="70162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1FDA124-F6C1-4BBF-A4FA-849F16383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8357" y="3261998"/>
            <a:ext cx="2503089" cy="1878402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CCCB0C37-C810-4E65-A4A9-EC6F263CB896}"/>
              </a:ext>
            </a:extLst>
          </p:cNvPr>
          <p:cNvSpPr txBox="1"/>
          <p:nvPr/>
        </p:nvSpPr>
        <p:spPr>
          <a:xfrm>
            <a:off x="1081398" y="310504"/>
            <a:ext cx="10029204" cy="16619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สื่อการเรียนรู้ </a:t>
            </a:r>
          </a:p>
          <a:p>
            <a:pPr algn="ctr"/>
            <a:r>
              <a:rPr lang="th-TH" sz="4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เรื่อง มนุษย์และการเปลี่ยนแปลงลมฟ้าอากาศ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4B259794-060B-44AE-8E67-25BC09C9B826}"/>
              </a:ext>
            </a:extLst>
          </p:cNvPr>
          <p:cNvSpPr txBox="1"/>
          <p:nvPr/>
        </p:nvSpPr>
        <p:spPr>
          <a:xfrm>
            <a:off x="6600070" y="2283001"/>
            <a:ext cx="458758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n w="0"/>
                <a:solidFill>
                  <a:srgbClr val="CC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ชั้นมัธยมศึกษาปีที่ 1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D1B12C60-6F07-4B13-9FE9-E302FDCEB854}"/>
              </a:ext>
            </a:extLst>
          </p:cNvPr>
          <p:cNvSpPr txBox="1"/>
          <p:nvPr/>
        </p:nvSpPr>
        <p:spPr>
          <a:xfrm>
            <a:off x="444138" y="4977836"/>
            <a:ext cx="4994197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ครูผู้สอน</a:t>
            </a:r>
          </a:p>
          <a:p>
            <a:pPr algn="ctr"/>
            <a:r>
              <a:rPr lang="th-TH" sz="4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นายทวีวัฒน์  สุขแก้ว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21F282E-2403-4302-95F1-1DAD38C44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0" y="-72616"/>
            <a:ext cx="1444997" cy="1454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B97F5A8-8BD7-492C-865C-7C2B11D73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88" y="2855092"/>
            <a:ext cx="3059912" cy="39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id="{2052BBD1-6BA3-404A-A947-6C6512E8623E}"/>
              </a:ext>
            </a:extLst>
          </p:cNvPr>
          <p:cNvSpPr/>
          <p:nvPr/>
        </p:nvSpPr>
        <p:spPr>
          <a:xfrm>
            <a:off x="727579" y="1605079"/>
            <a:ext cx="10019076" cy="1449279"/>
          </a:xfrm>
          <a:prstGeom prst="roundRect">
            <a:avLst>
              <a:gd name="adj" fmla="val 11338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1097280" y="1272489"/>
            <a:ext cx="5933440" cy="67395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78" y="732129"/>
            <a:ext cx="1155481" cy="1327453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7505A33-AAEE-4E46-925E-95D4EE15250E}"/>
              </a:ext>
            </a:extLst>
          </p:cNvPr>
          <p:cNvSpPr txBox="1"/>
          <p:nvPr/>
        </p:nvSpPr>
        <p:spPr>
          <a:xfrm>
            <a:off x="1904910" y="1304548"/>
            <a:ext cx="547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พัฒนาการของพายุหมุนเขตร้อน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sp>
        <p:nvSpPr>
          <p:cNvPr id="24" name="Google Shape;2155;p25">
            <a:extLst>
              <a:ext uri="{FF2B5EF4-FFF2-40B4-BE49-F238E27FC236}">
                <a16:creationId xmlns:a16="http://schemas.microsoft.com/office/drawing/2014/main" id="{1CA8DB98-18E1-4944-88BD-8815A332E73F}"/>
              </a:ext>
            </a:extLst>
          </p:cNvPr>
          <p:cNvSpPr txBox="1">
            <a:spLocks/>
          </p:cNvSpPr>
          <p:nvPr/>
        </p:nvSpPr>
        <p:spPr>
          <a:xfrm>
            <a:off x="1609849" y="2207604"/>
            <a:ext cx="8500645" cy="73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pPr algn="l"/>
            <a:r>
              <a:rPr lang="th-TH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คือ พายุหมุนที่เกิดในภูมิอากาศเขตร้อนก่อกำเนิดเหนือพื้นมหาสมุทร</a:t>
            </a:r>
          </a:p>
          <a:p>
            <a:pPr algn="l"/>
            <a:r>
              <a:rPr lang="th-TH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ที่อุ่นบริเวณเส้นศูนย์สูตร</a:t>
            </a:r>
            <a:endParaRPr lang="th-TH" sz="3600" b="0" dirty="0">
              <a:solidFill>
                <a:schemeClr val="tx1">
                  <a:lumMod val="95000"/>
                  <a:lumOff val="5000"/>
                </a:scheme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63F63BCD-643A-45E3-833E-1F4BFCA8A4DF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95B1E8E0-9EB8-4260-85AF-6CB1456C1AAC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62744592-430E-4795-BC21-52139ECDE75C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3FB05C41-F11A-454E-BEB0-3BA23351D871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AAA59F26-712E-4F8E-8ADB-3FABDDFC9DF3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E1872FF7-B2CE-405B-9CDF-9674130FEF4D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7CD2264-BFC0-4348-9165-EC1AFCD1D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06" y="3345058"/>
            <a:ext cx="9748421" cy="328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9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id="{2052BBD1-6BA3-404A-A947-6C6512E8623E}"/>
              </a:ext>
            </a:extLst>
          </p:cNvPr>
          <p:cNvSpPr/>
          <p:nvPr/>
        </p:nvSpPr>
        <p:spPr>
          <a:xfrm>
            <a:off x="447040" y="2508402"/>
            <a:ext cx="6512560" cy="3092195"/>
          </a:xfrm>
          <a:prstGeom prst="roundRect">
            <a:avLst>
              <a:gd name="adj" fmla="val 7784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680720" y="1314581"/>
            <a:ext cx="6104391" cy="67395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52C77CA-D089-4ADE-AF7B-4EE6CD9F9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37" b="68674" l="25361" r="84567">
                        <a14:foregroundMark x1="63538" y1="63194" x2="63538" y2="63194"/>
                        <a14:foregroundMark x1="57852" y1="57578" x2="57852" y2="57578"/>
                        <a14:foregroundMark x1="55054" y1="57375" x2="55054" y2="57375"/>
                        <a14:foregroundMark x1="39531" y1="57375" x2="39531" y2="57375"/>
                        <a14:foregroundMark x1="43682" y1="48917" x2="43682" y2="48917"/>
                        <a14:foregroundMark x1="44946" y1="51759" x2="44946" y2="51759"/>
                        <a14:foregroundMark x1="52708" y1="54127" x2="52708" y2="54127"/>
                        <a14:foregroundMark x1="51715" y1="55480" x2="51715" y2="55480"/>
                        <a14:foregroundMark x1="49097" y1="37889" x2="49097" y2="37889"/>
                        <a14:foregroundMark x1="51895" y1="36739" x2="51895" y2="36739"/>
                        <a14:foregroundMark x1="73556" y1="36536" x2="73556" y2="36536"/>
                        <a14:foregroundMark x1="73556" y1="35521" x2="73556" y2="35521"/>
                        <a14:foregroundMark x1="79783" y1="31664" x2="79783" y2="31664"/>
                        <a14:foregroundMark x1="80054" y1="29161" x2="80054" y2="29161"/>
                        <a14:foregroundMark x1="79242" y1="28823" x2="79242" y2="28823"/>
                        <a14:foregroundMark x1="81588" y1="28417" x2="81588" y2="28417"/>
                        <a14:foregroundMark x1="76173" y1="28417" x2="76173" y2="28417"/>
                        <a14:foregroundMark x1="74097" y1="28417" x2="74097" y2="28417"/>
                        <a14:foregroundMark x1="73556" y1="28214" x2="73556" y2="28214"/>
                        <a14:foregroundMark x1="75903" y1="28011" x2="75903" y2="28011"/>
                        <a14:foregroundMark x1="78520" y1="26658" x2="78520" y2="26658"/>
                        <a14:foregroundMark x1="76715" y1="26861" x2="76715" y2="26861"/>
                        <a14:foregroundMark x1="77708" y1="26455" x2="77708" y2="26455"/>
                        <a14:foregroundMark x1="79242" y1="26252" x2="79242" y2="26252"/>
                        <a14:foregroundMark x1="52978" y1="27064" x2="52978" y2="27064"/>
                        <a14:foregroundMark x1="50090" y1="27064" x2="50090" y2="27064"/>
                        <a14:foregroundMark x1="50090" y1="27064" x2="50090" y2="27064"/>
                        <a14:foregroundMark x1="50903" y1="25507" x2="50903" y2="25507"/>
                        <a14:foregroundMark x1="50903" y1="25304" x2="50903" y2="25304"/>
                        <a14:foregroundMark x1="50361" y1="25710" x2="50361" y2="25710"/>
                        <a14:foregroundMark x1="48827" y1="26455" x2="48827" y2="26455"/>
                        <a14:foregroundMark x1="33664" y1="34168" x2="33664" y2="34168"/>
                        <a14:foregroundMark x1="31318" y1="32070" x2="31318" y2="32070"/>
                        <a14:foregroundMark x1="33664" y1="31326" x2="34386" y2="31123"/>
                        <a14:foregroundMark x1="40614" y1="29770" x2="40614" y2="29770"/>
                        <a14:foregroundMark x1="40884" y1="30920" x2="40884" y2="30920"/>
                        <a14:foregroundMark x1="40072" y1="34032" x2="40072" y2="34032"/>
                        <a14:foregroundMark x1="38267" y1="34168" x2="38267" y2="34168"/>
                        <a14:foregroundMark x1="36733" y1="35183" x2="36733" y2="35183"/>
                        <a14:foregroundMark x1="33123" y1="35521" x2="33123" y2="35521"/>
                        <a14:foregroundMark x1="30505" y1="34168" x2="30505" y2="34168"/>
                        <a14:foregroundMark x1="30054" y1="32815" x2="30054" y2="32815"/>
                        <a14:foregroundMark x1="27708" y1="32815" x2="28700" y2="32273"/>
                        <a14:foregroundMark x1="36733" y1="31664" x2="36733" y2="31664"/>
                        <a14:foregroundMark x1="38538" y1="31664" x2="39531" y2="31664"/>
                        <a14:foregroundMark x1="44224" y1="32815" x2="44224" y2="32815"/>
                        <a14:foregroundMark x1="42690" y1="34371" x2="42690" y2="34371"/>
                        <a14:foregroundMark x1="39801" y1="35927" x2="39801" y2="35927"/>
                        <a14:foregroundMark x1="35199" y1="37077" x2="35199" y2="37077"/>
                        <a14:foregroundMark x1="25903" y1="33018" x2="25903" y2="33018"/>
                        <a14:foregroundMark x1="25361" y1="33627" x2="25361" y2="33627"/>
                        <a14:foregroundMark x1="71300" y1="35521" x2="71300" y2="35521"/>
                        <a14:foregroundMark x1="72563" y1="37280" x2="72563" y2="37280"/>
                        <a14:foregroundMark x1="52437" y1="37686" x2="52437" y2="37686"/>
                        <a14:foregroundMark x1="49368" y1="37686" x2="49368" y2="37686"/>
                      </a14:backgroundRemoval>
                    </a14:imgEffect>
                  </a14:imgLayer>
                </a14:imgProps>
              </a:ext>
            </a:extLst>
          </a:blip>
          <a:srcRect l="21311" t="23396" r="8328" b="26291"/>
          <a:stretch/>
        </p:blipFill>
        <p:spPr>
          <a:xfrm>
            <a:off x="7211634" y="1863989"/>
            <a:ext cx="4679314" cy="4463320"/>
          </a:xfrm>
          <a:prstGeom prst="rect">
            <a:avLst/>
          </a:prstGeom>
        </p:spPr>
      </p:pic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1CE520C8-4E22-431E-9864-CCEC10F70B4C}"/>
              </a:ext>
            </a:extLst>
          </p:cNvPr>
          <p:cNvSpPr/>
          <p:nvPr/>
        </p:nvSpPr>
        <p:spPr>
          <a:xfrm>
            <a:off x="1078628" y="3821225"/>
            <a:ext cx="59577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ไอน้ำเคลื่อนที่สูงขึ้นอย่างรวดเร็วบริเวณกว้าง</a:t>
            </a:r>
          </a:p>
        </p:txBody>
      </p:sp>
      <p:pic>
        <p:nvPicPr>
          <p:cNvPr id="4" name="กราฟิก 3" descr="ป้ายเครื่องหมายขีด ด้วยสีเติมแบบทึบ">
            <a:extLst>
              <a:ext uri="{FF2B5EF4-FFF2-40B4-BE49-F238E27FC236}">
                <a16:creationId xmlns:a16="http://schemas.microsoft.com/office/drawing/2014/main" id="{A5F9F00B-AA40-44D1-A24A-18A5CD964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689" y="2641850"/>
            <a:ext cx="587437" cy="587437"/>
          </a:xfrm>
          <a:prstGeom prst="rect">
            <a:avLst/>
          </a:prstGeom>
        </p:spPr>
      </p:pic>
      <p:pic>
        <p:nvPicPr>
          <p:cNvPr id="25" name="กราฟิก 24" descr="ป้ายเครื่องหมายขีด ด้วยสีเติมแบบทึบ">
            <a:extLst>
              <a:ext uri="{FF2B5EF4-FFF2-40B4-BE49-F238E27FC236}">
                <a16:creationId xmlns:a16="http://schemas.microsoft.com/office/drawing/2014/main" id="{6DBA18EF-4F12-4FBD-86D8-A5F8F47E6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34" y="3724119"/>
            <a:ext cx="587437" cy="587437"/>
          </a:xfrm>
          <a:prstGeom prst="rect">
            <a:avLst/>
          </a:prstGeom>
        </p:spPr>
      </p:pic>
      <p:pic>
        <p:nvPicPr>
          <p:cNvPr id="26" name="กราฟิก 25" descr="ป้ายเครื่องหมายขีด ด้วยสีเติมแบบทึบ">
            <a:extLst>
              <a:ext uri="{FF2B5EF4-FFF2-40B4-BE49-F238E27FC236}">
                <a16:creationId xmlns:a16="http://schemas.microsoft.com/office/drawing/2014/main" id="{FC037CE3-BEF4-484E-B3E8-06DC89BC3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297" y="4536824"/>
            <a:ext cx="587437" cy="587437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72290480-D074-4905-AFF8-18D330FCB8DE}"/>
              </a:ext>
            </a:extLst>
          </p:cNvPr>
          <p:cNvSpPr txBox="1"/>
          <p:nvPr/>
        </p:nvSpPr>
        <p:spPr>
          <a:xfrm>
            <a:off x="1608494" y="1354783"/>
            <a:ext cx="4771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พัฒนาการของพายุหมุนเขตร้อน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7F7ADDF8-292C-4E60-8953-EE9D6A6081F5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218E5329-01B4-46E2-94D4-F8A8D1929949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id="{3E63969D-B8C9-45D3-8850-83DDE2FCD614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2EF0C457-5542-49B9-BC1F-A4507B6907AA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06210618-E957-4FF3-81E0-BA22E7CDE1AC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DEF934AF-82CB-49A1-A39C-0100894EB837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5819F1-2B0A-4C37-9956-89F3C7969D87}"/>
              </a:ext>
            </a:extLst>
          </p:cNvPr>
          <p:cNvSpPr txBox="1"/>
          <p:nvPr/>
        </p:nvSpPr>
        <p:spPr>
          <a:xfrm>
            <a:off x="1095734" y="264185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น้ำทะเลอุณหภูมิสูงตั้งแต่ 26-27 </a:t>
            </a:r>
            <a:r>
              <a:rPr lang="en-US" sz="2800" kern="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O</a:t>
            </a:r>
            <a:r>
              <a:rPr lang="en-US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C</a:t>
            </a:r>
          </a:p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จะระเหยกลายเป็นไอ</a:t>
            </a:r>
            <a:endParaRPr lang="th-TH" dirty="0"/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C0CBC350-7BDA-4F3D-A4E3-29576A9388F7}"/>
              </a:ext>
            </a:extLst>
          </p:cNvPr>
          <p:cNvSpPr txBox="1"/>
          <p:nvPr/>
        </p:nvSpPr>
        <p:spPr>
          <a:xfrm>
            <a:off x="1009511" y="46058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ทำให้อากาศบริเวณโดยรอบเคลื่อนที่เข้ามาแทนที่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34063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id="{2052BBD1-6BA3-404A-A947-6C6512E8623E}"/>
              </a:ext>
            </a:extLst>
          </p:cNvPr>
          <p:cNvSpPr/>
          <p:nvPr/>
        </p:nvSpPr>
        <p:spPr>
          <a:xfrm>
            <a:off x="447040" y="2508402"/>
            <a:ext cx="6512560" cy="3554889"/>
          </a:xfrm>
          <a:prstGeom prst="roundRect">
            <a:avLst>
              <a:gd name="adj" fmla="val 7784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680720" y="1314581"/>
            <a:ext cx="6104391" cy="67395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1CE520C8-4E22-431E-9864-CCEC10F70B4C}"/>
              </a:ext>
            </a:extLst>
          </p:cNvPr>
          <p:cNvSpPr/>
          <p:nvPr/>
        </p:nvSpPr>
        <p:spPr>
          <a:xfrm>
            <a:off x="1083594" y="3741696"/>
            <a:ext cx="69680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บริเวณใกล้ศูนย์กลางพายุ อากาศจะเคลื่อนที่</a:t>
            </a:r>
          </a:p>
          <a:p>
            <a:pPr lvl="0"/>
            <a:r>
              <a:rPr lang="th-TH" sz="3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พัดวนเกือบเป็นวงกลม</a:t>
            </a:r>
          </a:p>
        </p:txBody>
      </p:sp>
      <p:pic>
        <p:nvPicPr>
          <p:cNvPr id="4" name="กราฟิก 3" descr="ป้ายเครื่องหมายขีด ด้วยสีเติมแบบทึบ">
            <a:extLst>
              <a:ext uri="{FF2B5EF4-FFF2-40B4-BE49-F238E27FC236}">
                <a16:creationId xmlns:a16="http://schemas.microsoft.com/office/drawing/2014/main" id="{A5F9F00B-AA40-44D1-A24A-18A5CD96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689" y="2641850"/>
            <a:ext cx="587437" cy="587437"/>
          </a:xfrm>
          <a:prstGeom prst="rect">
            <a:avLst/>
          </a:prstGeom>
        </p:spPr>
      </p:pic>
      <p:pic>
        <p:nvPicPr>
          <p:cNvPr id="25" name="กราฟิก 24" descr="ป้ายเครื่องหมายขีด ด้วยสีเติมแบบทึบ">
            <a:extLst>
              <a:ext uri="{FF2B5EF4-FFF2-40B4-BE49-F238E27FC236}">
                <a16:creationId xmlns:a16="http://schemas.microsoft.com/office/drawing/2014/main" id="{6DBA18EF-4F12-4FBD-86D8-A5F8F47E6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218" y="3685527"/>
            <a:ext cx="587437" cy="587437"/>
          </a:xfrm>
          <a:prstGeom prst="rect">
            <a:avLst/>
          </a:prstGeom>
        </p:spPr>
      </p:pic>
      <p:pic>
        <p:nvPicPr>
          <p:cNvPr id="26" name="กราฟิก 25" descr="ป้ายเครื่องหมายขีด ด้วยสีเติมแบบทึบ">
            <a:extLst>
              <a:ext uri="{FF2B5EF4-FFF2-40B4-BE49-F238E27FC236}">
                <a16:creationId xmlns:a16="http://schemas.microsoft.com/office/drawing/2014/main" id="{FC037CE3-BEF4-484E-B3E8-06DC89BC3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297" y="4748128"/>
            <a:ext cx="587437" cy="587437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72290480-D074-4905-AFF8-18D330FCB8DE}"/>
              </a:ext>
            </a:extLst>
          </p:cNvPr>
          <p:cNvSpPr txBox="1"/>
          <p:nvPr/>
        </p:nvSpPr>
        <p:spPr>
          <a:xfrm>
            <a:off x="1608494" y="1354783"/>
            <a:ext cx="4771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พัฒนาการของพายุหมุนเขตร้อน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7F7ADDF8-292C-4E60-8953-EE9D6A6081F5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218E5329-01B4-46E2-94D4-F8A8D1929949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id="{3E63969D-B8C9-45D3-8850-83DDE2FCD614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2EF0C457-5542-49B9-BC1F-A4507B6907AA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06210618-E957-4FF3-81E0-BA22E7CDE1AC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DEF934AF-82CB-49A1-A39C-0100894EB837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5819F1-2B0A-4C37-9956-89F3C7969D87}"/>
              </a:ext>
            </a:extLst>
          </p:cNvPr>
          <p:cNvSpPr txBox="1"/>
          <p:nvPr/>
        </p:nvSpPr>
        <p:spPr>
          <a:xfrm>
            <a:off x="1095734" y="264185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เมื่ออากาศเคลื่อนที่เข้ามาแทนที่</a:t>
            </a:r>
          </a:p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จะเกิดการพัดวนเป็นเกลียวเข้าหาศูนย์กลางพายุ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C0CBC350-7BDA-4F3D-A4E3-29576A9388F7}"/>
              </a:ext>
            </a:extLst>
          </p:cNvPr>
          <p:cNvSpPr txBox="1"/>
          <p:nvPr/>
        </p:nvSpPr>
        <p:spPr>
          <a:xfrm>
            <a:off x="924856" y="4916199"/>
            <a:ext cx="63038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อัตราเร็วลมสูงที่สุดจากนั้นลมจึงพัดเป็นเกลียวขึ้นไป</a:t>
            </a:r>
          </a:p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และกระจายออกด้านบน</a:t>
            </a:r>
          </a:p>
          <a:p>
            <a:pPr lvl="0"/>
            <a:endParaRPr lang="th-TH" dirty="0"/>
          </a:p>
        </p:txBody>
      </p: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039C7CBD-4320-4282-8340-7E00B46B6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03" b="75372" l="27076" r="88538">
                        <a14:foregroundMark x1="34025" y1="40392" x2="34025" y2="40392"/>
                        <a14:foregroundMark x1="42780" y1="37686" x2="42780" y2="37686"/>
                        <a14:foregroundMark x1="44043" y1="34777" x2="44043" y2="34777"/>
                        <a14:foregroundMark x1="40433" y1="34777" x2="40433" y2="34777"/>
                        <a14:foregroundMark x1="32942" y1="37889" x2="32942" y2="37889"/>
                        <a14:foregroundMark x1="31227" y1="39242" x2="31227" y2="39242"/>
                        <a14:foregroundMark x1="31949" y1="40595" x2="31949" y2="40595"/>
                        <a14:foregroundMark x1="38177" y1="40595" x2="38177" y2="40595"/>
                        <a14:foregroundMark x1="34025" y1="40934" x2="34025" y2="40934"/>
                        <a14:foregroundMark x1="38899" y1="36333" x2="38899" y2="36333"/>
                        <a14:foregroundMark x1="41787" y1="34777" x2="41787" y2="34777"/>
                        <a14:foregroundMark x1="37094" y1="39242" x2="37094" y2="39242"/>
                        <a14:foregroundMark x1="30957" y1="41949" x2="30957" y2="41949"/>
                        <a14:foregroundMark x1="30957" y1="40392" x2="30957" y2="40392"/>
                        <a14:foregroundMark x1="40975" y1="41746" x2="40975" y2="41746"/>
                        <a14:foregroundMark x1="43773" y1="41137" x2="43773" y2="41137"/>
                        <a14:foregroundMark x1="27076" y1="39986" x2="27076" y2="39986"/>
                        <a14:foregroundMark x1="75542" y1="33829" x2="75542" y2="33829"/>
                        <a14:foregroundMark x1="79874" y1="33627" x2="79874" y2="33627"/>
                        <a14:foregroundMark x1="82491" y1="35589" x2="82491" y2="35589"/>
                        <a14:foregroundMark x1="84567" y1="39039" x2="84567" y2="39039"/>
                        <a14:foregroundMark x1="80144" y1="40798" x2="80144" y2="40798"/>
                        <a14:foregroundMark x1="77347" y1="38430" x2="77347" y2="38430"/>
                        <a14:foregroundMark x1="75542" y1="35927" x2="75542" y2="35927"/>
                        <a14:foregroundMark x1="69856" y1="35589" x2="69856" y2="35589"/>
                        <a14:foregroundMark x1="69585" y1="34235" x2="69856" y2="33424"/>
                        <a14:foregroundMark x1="73195" y1="32070" x2="73195" y2="32070"/>
                        <a14:foregroundMark x1="76805" y1="32070" x2="76805" y2="32070"/>
                        <a14:foregroundMark x1="80957" y1="34574" x2="80957" y2="34574"/>
                        <a14:foregroundMark x1="84025" y1="35183" x2="84025" y2="35183"/>
                        <a14:foregroundMark x1="87635" y1="38633" x2="87635" y2="38633"/>
                        <a14:foregroundMark x1="88448" y1="38633" x2="88448" y2="38633"/>
                        <a14:foregroundMark x1="88628" y1="36130" x2="88628" y2="36130"/>
                        <a14:foregroundMark x1="76534" y1="35386" x2="76534" y2="35386"/>
                        <a14:foregroundMark x1="52076" y1="39445" x2="52076" y2="39445"/>
                        <a14:foregroundMark x1="60289" y1="39648" x2="60289" y2="39648"/>
                        <a14:foregroundMark x1="50542" y1="44046" x2="50542" y2="44046"/>
                        <a14:foregroundMark x1="58032" y1="44046" x2="58032" y2="44046"/>
                        <a14:foregroundMark x1="54422" y1="43099" x2="54422" y2="43099"/>
                        <a14:foregroundMark x1="60018" y1="41340" x2="60018" y2="41340"/>
                        <a14:foregroundMark x1="42780" y1="35724" x2="42780" y2="35724"/>
                        <a14:foregroundMark x1="43592" y1="36130" x2="43592" y2="36130"/>
                        <a14:foregroundMark x1="55415" y1="44249" x2="55415" y2="44249"/>
                        <a14:foregroundMark x1="54422" y1="44046" x2="54422" y2="44046"/>
                        <a14:foregroundMark x1="51534" y1="44452" x2="51534" y2="44452"/>
                        <a14:foregroundMark x1="52798" y1="44249" x2="52798" y2="44249"/>
                        <a14:foregroundMark x1="60289" y1="41137" x2="60289" y2="41137"/>
                        <a14:foregroundMark x1="63899" y1="41340" x2="63899" y2="41340"/>
                        <a14:foregroundMark x1="59025" y1="35927" x2="59025" y2="35927"/>
                        <a14:foregroundMark x1="50993" y1="35927" x2="50993" y2="35927"/>
                        <a14:foregroundMark x1="47924" y1="35927" x2="47924" y2="35927"/>
                        <a14:foregroundMark x1="46119" y1="36130" x2="46119" y2="36130"/>
                        <a14:foregroundMark x1="38899" y1="36130" x2="38899" y2="36130"/>
                        <a14:foregroundMark x1="50542" y1="37280" x2="50542" y2="37280"/>
                        <a14:foregroundMark x1="53881" y1="35927" x2="54603" y2="35927"/>
                        <a14:foregroundMark x1="58484" y1="35724" x2="58484" y2="35724"/>
                        <a14:foregroundMark x1="60560" y1="35724" x2="60560" y2="35724"/>
                        <a14:foregroundMark x1="64440" y1="35724" x2="64440" y2="35724"/>
                        <a14:foregroundMark x1="61101" y1="35724" x2="61101" y2="35724"/>
                        <a14:foregroundMark x1="57220" y1="35724" x2="57220" y2="35724"/>
                        <a14:foregroundMark x1="55144" y1="35724" x2="55144" y2="35724"/>
                        <a14:foregroundMark x1="51264" y1="36333" x2="51264" y2="36333"/>
                        <a14:foregroundMark x1="50000" y1="36739" x2="50000" y2="36739"/>
                        <a14:foregroundMark x1="50000" y1="36739" x2="50000" y2="36739"/>
                        <a14:foregroundMark x1="52347" y1="38633" x2="52347" y2="38633"/>
                        <a14:foregroundMark x1="51534" y1="38430" x2="51534" y2="38430"/>
                        <a14:foregroundMark x1="50812" y1="37686" x2="50812" y2="37686"/>
                        <a14:foregroundMark x1="50812" y1="36333" x2="50812" y2="36333"/>
                        <a14:foregroundMark x1="53069" y1="36130" x2="53069" y2="36130"/>
                        <a14:foregroundMark x1="54603" y1="35927" x2="55686" y2="35724"/>
                        <a14:foregroundMark x1="58213" y1="34980" x2="58213" y2="34980"/>
                        <a14:foregroundMark x1="61643" y1="35589" x2="61643" y2="35589"/>
                        <a14:foregroundMark x1="59025" y1="35589" x2="59025" y2="35589"/>
                        <a14:foregroundMark x1="56949" y1="35589" x2="56949" y2="35589"/>
                        <a14:foregroundMark x1="54603" y1="35724" x2="54603" y2="35724"/>
                        <a14:foregroundMark x1="52076" y1="35724" x2="52076" y2="35724"/>
                        <a14:foregroundMark x1="60018" y1="75372" x2="60018" y2="75372"/>
                        <a14:foregroundMark x1="58213" y1="74560" x2="58213" y2="74560"/>
                      </a14:backgroundRemoval>
                    </a14:imgEffect>
                  </a14:imgLayer>
                </a14:imgProps>
              </a:ext>
            </a:extLst>
          </a:blip>
          <a:srcRect l="24932" t="27061" r="8498" b="20797"/>
          <a:stretch/>
        </p:blipFill>
        <p:spPr>
          <a:xfrm>
            <a:off x="7877874" y="2601709"/>
            <a:ext cx="3386482" cy="353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17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id="{2052BBD1-6BA3-404A-A947-6C6512E8623E}"/>
              </a:ext>
            </a:extLst>
          </p:cNvPr>
          <p:cNvSpPr/>
          <p:nvPr/>
        </p:nvSpPr>
        <p:spPr>
          <a:xfrm>
            <a:off x="412562" y="2548217"/>
            <a:ext cx="6781639" cy="3102367"/>
          </a:xfrm>
          <a:prstGeom prst="roundRect">
            <a:avLst>
              <a:gd name="adj" fmla="val 7784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717697" y="1488623"/>
            <a:ext cx="6476504" cy="67395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4" y="968751"/>
            <a:ext cx="1155481" cy="1327453"/>
          </a:xfrm>
          <a:prstGeom prst="rect">
            <a:avLst/>
          </a:prstGeom>
        </p:spPr>
      </p:pic>
      <p:pic>
        <p:nvPicPr>
          <p:cNvPr id="4" name="กราฟิก 3" descr="ป้ายเครื่องหมายขีด ด้วยสีเติมแบบทึบ">
            <a:extLst>
              <a:ext uri="{FF2B5EF4-FFF2-40B4-BE49-F238E27FC236}">
                <a16:creationId xmlns:a16="http://schemas.microsoft.com/office/drawing/2014/main" id="{A5F9F00B-AA40-44D1-A24A-18A5CD96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211" y="2681665"/>
            <a:ext cx="587437" cy="587437"/>
          </a:xfrm>
          <a:prstGeom prst="rect">
            <a:avLst/>
          </a:prstGeom>
        </p:spPr>
      </p:pic>
      <p:pic>
        <p:nvPicPr>
          <p:cNvPr id="26" name="กราฟิก 25" descr="ป้ายเครื่องหมายขีด ด้วยสีเติมแบบทึบ">
            <a:extLst>
              <a:ext uri="{FF2B5EF4-FFF2-40B4-BE49-F238E27FC236}">
                <a16:creationId xmlns:a16="http://schemas.microsoft.com/office/drawing/2014/main" id="{FC037CE3-BEF4-484E-B3E8-06DC89BC3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740" y="4087882"/>
            <a:ext cx="587437" cy="587437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72290480-D074-4905-AFF8-18D330FCB8DE}"/>
              </a:ext>
            </a:extLst>
          </p:cNvPr>
          <p:cNvSpPr txBox="1"/>
          <p:nvPr/>
        </p:nvSpPr>
        <p:spPr>
          <a:xfrm>
            <a:off x="1645471" y="1528825"/>
            <a:ext cx="4771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พัฒนาการของพายุหมุนเขตร้อน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7F7ADDF8-292C-4E60-8953-EE9D6A6081F5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218E5329-01B4-46E2-94D4-F8A8D1929949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id="{3E63969D-B8C9-45D3-8850-83DDE2FCD614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2EF0C457-5542-49B9-BC1F-A4507B6907AA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06210618-E957-4FF3-81E0-BA22E7CDE1AC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DEF934AF-82CB-49A1-A39C-0100894EB837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015819F1-2B0A-4C37-9956-89F3C7969D87}"/>
              </a:ext>
            </a:extLst>
          </p:cNvPr>
          <p:cNvSpPr txBox="1"/>
          <p:nvPr/>
        </p:nvSpPr>
        <p:spPr>
          <a:xfrm>
            <a:off x="1061255" y="2681665"/>
            <a:ext cx="66597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บริเวณใกล้ศูนย์กลางพายุ เป็นบริเวณที่ลมสงบ </a:t>
            </a:r>
          </a:p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และไม่เกิดเมฆ เมื่อมองด้านบนเห็นเป็นวงกลม </a:t>
            </a:r>
          </a:p>
          <a:p>
            <a:pPr lvl="0"/>
            <a:r>
              <a:rPr lang="th-TH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เรียกว่า ตาพายุ 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1CD63437-BE9A-444A-91C0-A8BF664771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447" b="84980" l="6769" r="75271">
                        <a14:foregroundMark x1="21390" y1="48512" x2="21390" y2="48512"/>
                        <a14:foregroundMark x1="16516" y1="48714" x2="16516" y2="48714"/>
                        <a14:foregroundMark x1="17780" y1="56631" x2="17780" y2="56631"/>
                        <a14:foregroundMark x1="17238" y1="55683" x2="17238" y2="55683"/>
                        <a14:foregroundMark x1="14170" y1="51759" x2="14170" y2="51759"/>
                        <a14:foregroundMark x1="15162" y1="50068" x2="15162" y2="50068"/>
                        <a14:foregroundMark x1="31408" y1="56428" x2="31408" y2="56428"/>
                        <a14:foregroundMark x1="31679" y1="56428" x2="31679" y2="56428"/>
                        <a14:foregroundMark x1="26264" y1="54330" x2="26264" y2="54330"/>
                        <a14:foregroundMark x1="25000" y1="53112" x2="25000" y2="53112"/>
                        <a14:foregroundMark x1="22202" y1="50609" x2="22202" y2="50609"/>
                        <a14:foregroundMark x1="19585" y1="47564" x2="18773" y2="46346"/>
                        <a14:foregroundMark x1="15704" y1="40934" x2="16787" y2="38227"/>
                        <a14:foregroundMark x1="18592" y1="36739" x2="19314" y2="36536"/>
                        <a14:foregroundMark x1="22924" y1="34980" x2="24729" y2="34980"/>
                        <a14:foregroundMark x1="31949" y1="34980" x2="33484" y2="34980"/>
                        <a14:foregroundMark x1="39711" y1="34235" x2="47383" y2="33424"/>
                        <a14:foregroundMark x1="51534" y1="33424" x2="51534" y2="33424"/>
                        <a14:foregroundMark x1="53339" y1="33221" x2="55957" y2="33221"/>
                        <a14:foregroundMark x1="63628" y1="37077" x2="63628" y2="37077"/>
                        <a14:foregroundMark x1="67238" y1="40189" x2="67238" y2="40189"/>
                        <a14:foregroundMark x1="69856" y1="43099" x2="70848" y2="43640"/>
                        <a14:foregroundMark x1="72383" y1="46008" x2="72653" y2="46752"/>
                        <a14:foregroundMark x1="72653" y1="51015" x2="72653" y2="51015"/>
                        <a14:foregroundMark x1="68773" y1="54127" x2="68773" y2="54127"/>
                        <a14:foregroundMark x1="68051" y1="54465" x2="67238" y2="54871"/>
                        <a14:foregroundMark x1="65253" y1="55277" x2="64170" y2="55819"/>
                        <a14:foregroundMark x1="56949" y1="56631" x2="56949" y2="56631"/>
                        <a14:foregroundMark x1="55686" y1="56631" x2="55686" y2="56631"/>
                        <a14:foregroundMark x1="54874" y1="56631" x2="54874" y2="56631"/>
                        <a14:foregroundMark x1="54422" y1="56631" x2="54422" y2="55277"/>
                        <a14:foregroundMark x1="54422" y1="51624" x2="54422" y2="51624"/>
                        <a14:foregroundMark x1="54422" y1="46955" x2="54422" y2="46955"/>
                        <a14:foregroundMark x1="49188" y1="41340" x2="49188" y2="41340"/>
                        <a14:foregroundMark x1="42238" y1="46211" x2="42238" y2="46211"/>
                        <a14:foregroundMark x1="41968" y1="46346" x2="41968" y2="46346"/>
                        <a14:foregroundMark x1="63628" y1="42490" x2="63628" y2="42490"/>
                        <a14:foregroundMark x1="68321" y1="42287" x2="68773" y2="44655"/>
                        <a14:foregroundMark x1="68773" y1="52774" x2="68773" y2="52774"/>
                        <a14:foregroundMark x1="65433" y1="54871" x2="66516" y2="55074"/>
                        <a14:foregroundMark x1="71931" y1="54871" x2="71931" y2="54871"/>
                        <a14:foregroundMark x1="74729" y1="52571" x2="75000" y2="51015"/>
                        <a14:foregroundMark x1="72924" y1="46752" x2="71661" y2="45805"/>
                        <a14:foregroundMark x1="69314" y1="43505" x2="66787" y2="39783"/>
                        <a14:foregroundMark x1="65433" y1="38633" x2="65433" y2="38633"/>
                        <a14:foregroundMark x1="62906" y1="37686" x2="61823" y2="37280"/>
                        <a14:foregroundMark x1="57220" y1="35724" x2="50271" y2="33627"/>
                        <a14:foregroundMark x1="45397" y1="33221" x2="45397" y2="33221"/>
                        <a14:foregroundMark x1="39982" y1="33221" x2="34296" y2="33221"/>
                        <a14:foregroundMark x1="28069" y1="33221" x2="28069" y2="33221"/>
                        <a14:foregroundMark x1="21119" y1="34777" x2="19856" y2="35183"/>
                        <a14:foregroundMark x1="12906" y1="37686" x2="10560" y2="40595"/>
                        <a14:foregroundMark x1="8755" y1="41340" x2="8484" y2="43302"/>
                        <a14:foregroundMark x1="8484" y1="44655" x2="8484" y2="44655"/>
                        <a14:foregroundMark x1="11101" y1="50406" x2="11101" y2="50406"/>
                        <a14:foregroundMark x1="12906" y1="53112" x2="13357" y2="53721"/>
                        <a14:foregroundMark x1="14982" y1="54127" x2="16516" y2="54127"/>
                        <a14:foregroundMark x1="20126" y1="55074" x2="20126" y2="55074"/>
                        <a14:foregroundMark x1="21661" y1="55277" x2="30144" y2="55277"/>
                        <a14:foregroundMark x1="35830" y1="55277" x2="38628" y2="55277"/>
                        <a14:foregroundMark x1="39440" y1="55277" x2="40433" y2="55277"/>
                        <a14:foregroundMark x1="42780" y1="55277" x2="42780" y2="55277"/>
                        <a14:foregroundMark x1="45397" y1="55277" x2="60560" y2="54871"/>
                        <a14:foregroundMark x1="60560" y1="54871" x2="60560" y2="54871"/>
                        <a14:foregroundMark x1="61643" y1="54668" x2="61643" y2="54668"/>
                        <a14:foregroundMark x1="64982" y1="53112" x2="64982" y2="53112"/>
                        <a14:foregroundMark x1="64711" y1="52571" x2="64711" y2="52571"/>
                        <a14:foregroundMark x1="46931" y1="53924" x2="45397" y2="54465"/>
                        <a14:foregroundMark x1="39711" y1="56428" x2="38177" y2="56428"/>
                        <a14:foregroundMark x1="24458" y1="58390" x2="24007" y2="58931"/>
                        <a14:foregroundMark x1="22202" y1="58525" x2="22202" y2="58525"/>
                        <a14:foregroundMark x1="14982" y1="56631" x2="14170" y2="55480"/>
                        <a14:foregroundMark x1="10830" y1="51421" x2="10830" y2="51421"/>
                        <a14:foregroundMark x1="10560" y1="51218" x2="11372" y2="49256"/>
                        <a14:foregroundMark x1="11372" y1="47700" x2="11372" y2="46955"/>
                        <a14:foregroundMark x1="11823" y1="46346" x2="13628" y2="44858"/>
                        <a14:foregroundMark x1="13899" y1="44046" x2="15975" y2="41746"/>
                        <a14:foregroundMark x1="18592" y1="39242" x2="20578" y2="37483"/>
                        <a14:foregroundMark x1="25000" y1="35386" x2="25000" y2="35386"/>
                        <a14:foregroundMark x1="27347" y1="35183" x2="29422" y2="34980"/>
                        <a14:foregroundMark x1="37635" y1="33627" x2="38357" y2="33424"/>
                        <a14:foregroundMark x1="39711" y1="33221" x2="41516" y2="32476"/>
                        <a14:foregroundMark x1="43321" y1="30717" x2="43321" y2="30717"/>
                        <a14:foregroundMark x1="46390" y1="30514" x2="47924" y2="30514"/>
                        <a14:foregroundMark x1="48736" y1="30514" x2="48736" y2="30514"/>
                        <a14:foregroundMark x1="49007" y1="30514" x2="49007" y2="30514"/>
                        <a14:foregroundMark x1="44856" y1="30514" x2="44856" y2="30514"/>
                        <a14:foregroundMark x1="41516" y1="30514" x2="41516" y2="30514"/>
                        <a14:foregroundMark x1="41516" y1="30514" x2="41516" y2="30514"/>
                        <a14:foregroundMark x1="41516" y1="30514" x2="42780" y2="30717"/>
                        <a14:foregroundMark x1="44043" y1="30920" x2="45848" y2="30920"/>
                        <a14:foregroundMark x1="45578" y1="30920" x2="45578" y2="30920"/>
                        <a14:foregroundMark x1="42780" y1="30920" x2="42780" y2="30920"/>
                        <a14:foregroundMark x1="44314" y1="30514" x2="45848" y2="30514"/>
                        <a14:foregroundMark x1="46119" y1="30514" x2="46119" y2="30514"/>
                        <a14:foregroundMark x1="46390" y1="30514" x2="46390" y2="30514"/>
                        <a14:foregroundMark x1="46931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47653" y1="30514" x2="47653" y2="30514"/>
                        <a14:foregroundMark x1="56679" y1="41746" x2="56679" y2="41746"/>
                        <a14:foregroundMark x1="57220" y1="41746" x2="58213" y2="42152"/>
                        <a14:foregroundMark x1="59025" y1="43099" x2="59025" y2="43099"/>
                        <a14:foregroundMark x1="59567" y1="48512" x2="59567" y2="48512"/>
                        <a14:foregroundMark x1="59567" y1="48512" x2="59567" y2="48512"/>
                        <a14:foregroundMark x1="57762" y1="49459" x2="56949" y2="49865"/>
                        <a14:foregroundMark x1="53069" y1="51624" x2="53069" y2="51624"/>
                        <a14:foregroundMark x1="52617" y1="51962" x2="55144" y2="51218"/>
                        <a14:foregroundMark x1="58032" y1="50068" x2="58032" y2="50068"/>
                        <a14:foregroundMark x1="58484" y1="48512" x2="59567" y2="43640"/>
                        <a14:foregroundMark x1="59567" y1="43099" x2="59567" y2="43099"/>
                        <a14:foregroundMark x1="59567" y1="42287" x2="59567" y2="41543"/>
                        <a14:foregroundMark x1="58032" y1="40392" x2="56408" y2="39581"/>
                        <a14:foregroundMark x1="54603" y1="39039" x2="53881" y2="39039"/>
                        <a14:foregroundMark x1="51805" y1="38836" x2="50812" y2="38836"/>
                        <a14:foregroundMark x1="45126" y1="38836" x2="45126" y2="38836"/>
                        <a14:foregroundMark x1="44856" y1="38836" x2="44856" y2="38836"/>
                        <a14:foregroundMark x1="27076" y1="33829" x2="27076" y2="33829"/>
                        <a14:foregroundMark x1="20126" y1="34032" x2="20126" y2="34032"/>
                        <a14:foregroundMark x1="18051" y1="35183" x2="18051" y2="35183"/>
                        <a14:foregroundMark x1="22653" y1="34574" x2="24188" y2="34235"/>
                        <a14:foregroundMark x1="29422" y1="32679" x2="29422" y2="32679"/>
                        <a14:foregroundMark x1="29603" y1="32476" x2="34567" y2="31664"/>
                        <a14:foregroundMark x1="38628" y1="31529" x2="38628" y2="31529"/>
                        <a14:foregroundMark x1="39711" y1="31529" x2="42780" y2="31529"/>
                        <a14:foregroundMark x1="47202" y1="31529" x2="47202" y2="31529"/>
                        <a14:foregroundMark x1="50542" y1="31529" x2="50542" y2="31529"/>
                        <a14:foregroundMark x1="43321" y1="32273" x2="43321" y2="32273"/>
                        <a14:foregroundMark x1="39440" y1="32070" x2="39440" y2="32070"/>
                        <a14:foregroundMark x1="60018" y1="48512" x2="60018" y2="48512"/>
                        <a14:foregroundMark x1="16968" y1="36942" x2="16968" y2="36942"/>
                        <a14:foregroundMark x1="18051" y1="35183" x2="18773" y2="34777"/>
                        <a14:foregroundMark x1="25000" y1="33627" x2="25000" y2="33627"/>
                        <a14:foregroundMark x1="41787" y1="31326" x2="41787" y2="31326"/>
                        <a14:foregroundMark x1="9567" y1="50068" x2="9567" y2="50068"/>
                        <a14:foregroundMark x1="9747" y1="47158" x2="9747" y2="47158"/>
                        <a14:foregroundMark x1="9747" y1="48714" x2="14170" y2="53518"/>
                        <a14:foregroundMark x1="14440" y1="54127" x2="14440" y2="54127"/>
                        <a14:foregroundMark x1="13357" y1="53721" x2="13357" y2="53721"/>
                        <a14:foregroundMark x1="12094" y1="52571" x2="12094" y2="52571"/>
                        <a14:foregroundMark x1="11372" y1="51421" x2="11372" y2="51421"/>
                        <a14:foregroundMark x1="10830" y1="50812" x2="10830" y2="49865"/>
                        <a14:foregroundMark x1="10289" y1="48106" x2="10289" y2="48106"/>
                        <a14:foregroundMark x1="9747" y1="47700" x2="9747" y2="47700"/>
                        <a14:foregroundMark x1="9567" y1="48512" x2="9567" y2="48512"/>
                        <a14:foregroundMark x1="10560" y1="49459" x2="12094" y2="51218"/>
                        <a14:foregroundMark x1="12906" y1="51759" x2="12906" y2="51759"/>
                        <a14:foregroundMark x1="11101" y1="53518" x2="11101" y2="53518"/>
                        <a14:foregroundMark x1="10560" y1="52165" x2="10560" y2="52165"/>
                        <a14:foregroundMark x1="10289" y1="49865" x2="10289" y2="49865"/>
                        <a14:foregroundMark x1="9747" y1="49459" x2="9747" y2="49459"/>
                        <a14:foregroundMark x1="9025" y1="48309" x2="9025" y2="48309"/>
                        <a14:foregroundMark x1="9025" y1="48106" x2="9025" y2="48106"/>
                        <a14:foregroundMark x1="8484" y1="46549" x2="8484" y2="46549"/>
                        <a14:foregroundMark x1="7762" y1="47564" x2="7762" y2="47564"/>
                        <a14:foregroundMark x1="7762" y1="49662" x2="7762" y2="49662"/>
                        <a14:foregroundMark x1="7942" y1="50406" x2="7942" y2="50406"/>
                        <a14:foregroundMark x1="6949" y1="48512" x2="6949" y2="48512"/>
                        <a14:foregroundMark x1="6949" y1="44249" x2="6949" y2="44249"/>
                        <a14:foregroundMark x1="6949" y1="46955" x2="6949" y2="46955"/>
                        <a14:foregroundMark x1="9747" y1="49865" x2="10830" y2="50271"/>
                        <a14:foregroundMark x1="73466" y1="49459" x2="73466" y2="49459"/>
                        <a14:foregroundMark x1="71931" y1="46955" x2="71931" y2="46955"/>
                        <a14:foregroundMark x1="69585" y1="45196" x2="71390" y2="47158"/>
                        <a14:foregroundMark x1="72924" y1="48512" x2="72924" y2="48512"/>
                        <a14:foregroundMark x1="73466" y1="48714" x2="73466" y2="48714"/>
                        <a14:foregroundMark x1="74458" y1="48714" x2="74458" y2="48714"/>
                        <a14:foregroundMark x1="74729" y1="48714" x2="74729" y2="48714"/>
                        <a14:foregroundMark x1="74458" y1="48309" x2="74458" y2="48309"/>
                        <a14:foregroundMark x1="73466" y1="46549" x2="72924" y2="46008"/>
                        <a14:foregroundMark x1="72383" y1="45602" x2="72383" y2="45602"/>
                        <a14:foregroundMark x1="69856" y1="42152" x2="69856" y2="42152"/>
                        <a14:foregroundMark x1="67509" y1="39986" x2="65975" y2="37889"/>
                        <a14:foregroundMark x1="64170" y1="36333" x2="63448" y2="35724"/>
                        <a14:foregroundMark x1="61643" y1="35183" x2="61643" y2="35183"/>
                        <a14:foregroundMark x1="11552" y1="47361" x2="11552" y2="47361"/>
                        <a14:foregroundMark x1="11101" y1="47564" x2="11101" y2="47564"/>
                        <a14:foregroundMark x1="10289" y1="47700" x2="10289" y2="47700"/>
                        <a14:foregroundMark x1="9025" y1="49865" x2="9025" y2="49865"/>
                        <a14:foregroundMark x1="9025" y1="53315" x2="9025" y2="53315"/>
                        <a14:foregroundMark x1="19043" y1="56631" x2="20126" y2="62043"/>
                        <a14:foregroundMark x1="19856" y1="57578" x2="19856" y2="57578"/>
                        <a14:foregroundMark x1="13628" y1="55277" x2="13628" y2="55277"/>
                        <a14:foregroundMark x1="11823" y1="50406" x2="11372" y2="49865"/>
                        <a14:foregroundMark x1="9747" y1="48917" x2="9296" y2="48309"/>
                        <a14:foregroundMark x1="8213" y1="47361" x2="8213" y2="47361"/>
                        <a14:foregroundMark x1="7491" y1="46752" x2="7491" y2="46752"/>
                        <a14:foregroundMark x1="7491" y1="46955" x2="7491" y2="46955"/>
                        <a14:foregroundMark x1="7491" y1="46955" x2="7491" y2="46955"/>
                        <a14:foregroundMark x1="47653" y1="81529" x2="47653" y2="81529"/>
                        <a14:foregroundMark x1="54874" y1="79635" x2="54874" y2="79635"/>
                        <a14:foregroundMark x1="61372" y1="77267" x2="61372" y2="77267"/>
                        <a14:foregroundMark x1="61823" y1="75372" x2="61823" y2="75372"/>
                        <a14:foregroundMark x1="59296" y1="75372" x2="59296" y2="75372"/>
                        <a14:foregroundMark x1="50812" y1="75575" x2="50812" y2="75575"/>
                        <a14:foregroundMark x1="56408" y1="76116" x2="56408" y2="76116"/>
                        <a14:foregroundMark x1="58484" y1="76116" x2="58484" y2="76116"/>
                        <a14:foregroundMark x1="60830" y1="73613" x2="60830" y2="73613"/>
                        <a14:foregroundMark x1="51805" y1="76928" x2="51805" y2="76928"/>
                        <a14:foregroundMark x1="37094" y1="80582" x2="37094" y2="80582"/>
                        <a14:foregroundMark x1="34025" y1="79635" x2="34025" y2="79635"/>
                        <a14:foregroundMark x1="22924" y1="77470" x2="22924" y2="77470"/>
                        <a14:foregroundMark x1="14170" y1="73613" x2="14170" y2="73613"/>
                        <a14:foregroundMark x1="10830" y1="72057" x2="10830" y2="72057"/>
                        <a14:foregroundMark x1="12906" y1="72057" x2="13899" y2="72057"/>
                        <a14:foregroundMark x1="21119" y1="74763" x2="21119" y2="74763"/>
                        <a14:foregroundMark x1="24007" y1="75913" x2="27076" y2="76725"/>
                        <a14:foregroundMark x1="32491" y1="78281" x2="33213" y2="78620"/>
                        <a14:foregroundMark x1="37635" y1="79635" x2="39170" y2="79973"/>
                        <a14:foregroundMark x1="42509" y1="80582" x2="43321" y2="80785"/>
                        <a14:foregroundMark x1="52798" y1="81191" x2="52798" y2="81191"/>
                        <a14:foregroundMark x1="55686" y1="76725" x2="55686" y2="76725"/>
                        <a14:foregroundMark x1="49007" y1="77673" x2="49007" y2="77673"/>
                        <a14:foregroundMark x1="49007" y1="79838" x2="49007" y2="79838"/>
                        <a14:foregroundMark x1="44043" y1="82138" x2="44043" y2="82138"/>
                        <a14:foregroundMark x1="44043" y1="82138" x2="43321" y2="82138"/>
                        <a14:foregroundMark x1="41516" y1="81935" x2="41516" y2="81935"/>
                        <a14:foregroundMark x1="38899" y1="81935" x2="38899" y2="81935"/>
                        <a14:foregroundMark x1="38177" y1="81529" x2="38177" y2="81529"/>
                        <a14:foregroundMark x1="37094" y1="80582" x2="37094" y2="80582"/>
                        <a14:foregroundMark x1="35018" y1="79229" x2="32491" y2="78484"/>
                        <a14:foregroundMark x1="28339" y1="78620" x2="28339" y2="78620"/>
                        <a14:foregroundMark x1="31227" y1="79973" x2="31227" y2="79973"/>
                        <a14:foregroundMark x1="39711" y1="81935" x2="39711" y2="81935"/>
                        <a14:foregroundMark x1="44856" y1="82341" x2="44856" y2="82341"/>
                        <a14:foregroundMark x1="50812" y1="80988" x2="50812" y2="80988"/>
                        <a14:foregroundMark x1="52347" y1="79026" x2="52347" y2="79026"/>
                        <a14:foregroundMark x1="53610" y1="78078" x2="53610" y2="78078"/>
                        <a14:foregroundMark x1="53881" y1="77876" x2="53881" y2="77876"/>
                        <a14:foregroundMark x1="52798" y1="79432" x2="52798" y2="79432"/>
                        <a14:foregroundMark x1="49007" y1="80785" x2="47202" y2="81326"/>
                        <a14:foregroundMark x1="38899" y1="82544" x2="38899" y2="82544"/>
                        <a14:foregroundMark x1="35560" y1="81935" x2="35560" y2="81935"/>
                        <a14:foregroundMark x1="30415" y1="79635" x2="27076" y2="79026"/>
                        <a14:foregroundMark x1="15975" y1="75169" x2="15975" y2="75169"/>
                        <a14:foregroundMark x1="12365" y1="72463" x2="12365" y2="72463"/>
                        <a14:foregroundMark x1="19314" y1="73410" x2="19314" y2="73410"/>
                        <a14:foregroundMark x1="21931" y1="73816" x2="25000" y2="74966"/>
                        <a14:foregroundMark x1="28610" y1="77267" x2="28610" y2="77267"/>
                        <a14:foregroundMark x1="34747" y1="80582" x2="34747" y2="80582"/>
                        <a14:foregroundMark x1="38357" y1="82341" x2="38357" y2="82341"/>
                        <a14:foregroundMark x1="41245" y1="83288" x2="41245" y2="83288"/>
                        <a14:foregroundMark x1="45578" y1="85047" x2="45578" y2="85047"/>
                        <a14:foregroundMark x1="44585" y1="84032" x2="44585" y2="84032"/>
                        <a14:foregroundMark x1="42780" y1="84032" x2="42780" y2="84032"/>
                        <a14:foregroundMark x1="42238" y1="84032" x2="42238" y2="84032"/>
                        <a14:foregroundMark x1="41968" y1="84032" x2="41968" y2="84032"/>
                        <a14:foregroundMark x1="41968" y1="84032" x2="41968" y2="84032"/>
                        <a14:foregroundMark x1="41968" y1="84032" x2="41968" y2="84032"/>
                        <a14:foregroundMark x1="38899" y1="84032" x2="38899" y2="84032"/>
                        <a14:foregroundMark x1="43321" y1="84641" x2="43321" y2="84641"/>
                        <a14:foregroundMark x1="43592" y1="84641" x2="43592" y2="84641"/>
                        <a14:foregroundMark x1="43051" y1="84235" x2="43051" y2="84235"/>
                        <a14:foregroundMark x1="72202" y1="46549" x2="72202" y2="46549"/>
                        <a14:foregroundMark x1="71119" y1="42693" x2="71119" y2="42693"/>
                        <a14:foregroundMark x1="67509" y1="39039" x2="66787" y2="38227"/>
                        <a14:foregroundMark x1="62906" y1="35386" x2="62906" y2="35386"/>
                        <a14:foregroundMark x1="65433" y1="40392" x2="65433" y2="40392"/>
                        <a14:foregroundMark x1="67509" y1="37889" x2="67509" y2="37889"/>
                        <a14:foregroundMark x1="70126" y1="39986" x2="70578" y2="41746"/>
                        <a14:foregroundMark x1="74007" y1="46752" x2="74007" y2="46752"/>
                        <a14:foregroundMark x1="74188" y1="44993" x2="74188" y2="44993"/>
                        <a14:foregroundMark x1="70848" y1="42490" x2="70848" y2="42490"/>
                        <a14:foregroundMark x1="66516" y1="38633" x2="66516" y2="38633"/>
                        <a14:foregroundMark x1="62365" y1="36333" x2="62365" y2="36333"/>
                        <a14:foregroundMark x1="63448" y1="36333" x2="63448" y2="36333"/>
                        <a14:foregroundMark x1="65975" y1="35927" x2="65975" y2="35927"/>
                        <a14:foregroundMark x1="68773" y1="37483" x2="68773" y2="37483"/>
                        <a14:foregroundMark x1="70126" y1="38633" x2="70126" y2="38633"/>
                        <a14:foregroundMark x1="71661" y1="41543" x2="71661" y2="41543"/>
                        <a14:foregroundMark x1="73195" y1="45602" x2="73195" y2="45602"/>
                        <a14:foregroundMark x1="73195" y1="43640" x2="73195" y2="43640"/>
                        <a14:foregroundMark x1="73195" y1="42287" x2="73195" y2="41543"/>
                        <a14:foregroundMark x1="72202" y1="39445" x2="72202" y2="39445"/>
                        <a14:foregroundMark x1="69043" y1="37483" x2="69043" y2="37483"/>
                        <a14:foregroundMark x1="64170" y1="35927" x2="64170" y2="35927"/>
                        <a14:foregroundMark x1="64170" y1="35927" x2="64170" y2="35927"/>
                        <a14:foregroundMark x1="68051" y1="38092" x2="68051" y2="38092"/>
                        <a14:foregroundMark x1="66787" y1="37077" x2="66787" y2="37077"/>
                        <a14:foregroundMark x1="65433" y1="36739" x2="65433" y2="36739"/>
                        <a14:foregroundMark x1="65253" y1="36739" x2="66245" y2="37280"/>
                        <a14:foregroundMark x1="66245" y1="37280" x2="66245" y2="37280"/>
                        <a14:foregroundMark x1="66245" y1="37280" x2="66245" y2="37280"/>
                        <a14:foregroundMark x1="67238" y1="37686" x2="67238" y2="37686"/>
                        <a14:foregroundMark x1="66968" y1="36739" x2="66968" y2="36739"/>
                        <a14:foregroundMark x1="66787" y1="36739" x2="66787" y2="36739"/>
                        <a14:foregroundMark x1="65704" y1="36536" x2="65704" y2="36536"/>
                        <a14:foregroundMark x1="64170" y1="36130" x2="64170" y2="36130"/>
                        <a14:foregroundMark x1="65253" y1="36130" x2="65253" y2="36130"/>
                        <a14:foregroundMark x1="67238" y1="36130" x2="67238" y2="36130"/>
                        <a14:foregroundMark x1="69585" y1="38092" x2="73736" y2="42287"/>
                        <a14:foregroundMark x1="74188" y1="44858" x2="74188" y2="44858"/>
                        <a14:foregroundMark x1="16245" y1="37483" x2="16245" y2="37483"/>
                        <a14:foregroundMark x1="19043" y1="36130" x2="19043" y2="36130"/>
                        <a14:foregroundMark x1="13628" y1="36536" x2="13628" y2="36536"/>
                        <a14:foregroundMark x1="16516" y1="35386" x2="16516" y2="35386"/>
                        <a14:foregroundMark x1="19043" y1="34371" x2="20397" y2="34032"/>
                        <a14:foregroundMark x1="21390" y1="34032" x2="21390" y2="34032"/>
                        <a14:foregroundMark x1="18321" y1="35183" x2="18321" y2="35183"/>
                        <a14:foregroundMark x1="18051" y1="35386" x2="18051" y2="35386"/>
                        <a14:foregroundMark x1="15975" y1="36333" x2="15975" y2="36333"/>
                        <a14:foregroundMark x1="15162" y1="36536" x2="15162" y2="36536"/>
                        <a14:foregroundMark x1="75000" y1="44249" x2="75000" y2="44249"/>
                        <a14:foregroundMark x1="72924" y1="41949" x2="72924" y2="43099"/>
                        <a14:foregroundMark x1="72924" y1="46346" x2="72924" y2="46346"/>
                        <a14:foregroundMark x1="72924" y1="47158" x2="72924" y2="47158"/>
                        <a14:foregroundMark x1="74188" y1="47158" x2="74188" y2="47158"/>
                        <a14:foregroundMark x1="74188" y1="42896" x2="74188" y2="42896"/>
                        <a14:foregroundMark x1="73736" y1="44858" x2="75000" y2="49865"/>
                        <a14:foregroundMark x1="75000" y1="49865" x2="75000" y2="49865"/>
                        <a14:foregroundMark x1="75000" y1="46346" x2="75000" y2="46346"/>
                        <a14:foregroundMark x1="75271" y1="45602" x2="75271" y2="45602"/>
                        <a14:foregroundMark x1="74729" y1="43640" x2="74729" y2="43640"/>
                        <a14:foregroundMark x1="74188" y1="42287" x2="74188" y2="42287"/>
                        <a14:foregroundMark x1="71661" y1="38430" x2="71661" y2="38430"/>
                        <a14:foregroundMark x1="61101" y1="33424" x2="61101" y2="33424"/>
                        <a14:foregroundMark x1="62365" y1="33424" x2="64170" y2="34371"/>
                      </a14:backgroundRemoval>
                    </a14:imgEffect>
                  </a14:imgLayer>
                </a14:imgProps>
              </a:ext>
            </a:extLst>
          </a:blip>
          <a:srcRect t="28427" r="20615" b="12589"/>
          <a:stretch/>
        </p:blipFill>
        <p:spPr>
          <a:xfrm>
            <a:off x="7393017" y="1721012"/>
            <a:ext cx="4020984" cy="4187703"/>
          </a:xfrm>
          <a:prstGeom prst="rect">
            <a:avLst/>
          </a:prstGeom>
        </p:spPr>
      </p:pic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0A2475C6-F90A-44EA-98AA-0EDAA25C6FCC}"/>
              </a:ext>
            </a:extLst>
          </p:cNvPr>
          <p:cNvSpPr/>
          <p:nvPr/>
        </p:nvSpPr>
        <p:spPr>
          <a:xfrm>
            <a:off x="1061255" y="4158037"/>
            <a:ext cx="61329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เมื่อพายุเคลื่อนที่สู่ แผ่นดิน หรือ บริเวณที่น้ำอุณหภูมิต่ำกว่า 26 </a:t>
            </a:r>
            <a:r>
              <a:rPr lang="en-US" kern="0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o</a:t>
            </a:r>
            <a:r>
              <a:rPr 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C</a:t>
            </a: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</a:t>
            </a:r>
            <a:r>
              <a:rPr lang="th-TH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อัตราเร็วลดลง </a:t>
            </a:r>
          </a:p>
          <a:p>
            <a:pPr lvl="0"/>
            <a:r>
              <a:rPr lang="th-TH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ทำให้พายุลดกำลังหรือสลายตัว</a:t>
            </a:r>
          </a:p>
        </p:txBody>
      </p:sp>
    </p:spTree>
    <p:extLst>
      <p:ext uri="{BB962C8B-B14F-4D97-AF65-F5344CB8AC3E}">
        <p14:creationId xmlns:p14="http://schemas.microsoft.com/office/powerpoint/2010/main" val="3399881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615791" y="1373350"/>
            <a:ext cx="5610007" cy="67395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A9C9CC8C-9D82-4B76-BF9B-C057D893DDC1}"/>
              </a:ext>
            </a:extLst>
          </p:cNvPr>
          <p:cNvSpPr txBox="1"/>
          <p:nvPr/>
        </p:nvSpPr>
        <p:spPr>
          <a:xfrm>
            <a:off x="1409678" y="1437787"/>
            <a:ext cx="5430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การเรียกชื่อพายุหมุนเขตร้อน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graphicFrame>
        <p:nvGraphicFramePr>
          <p:cNvPr id="2" name="ตาราง 2">
            <a:extLst>
              <a:ext uri="{FF2B5EF4-FFF2-40B4-BE49-F238E27FC236}">
                <a16:creationId xmlns:a16="http://schemas.microsoft.com/office/drawing/2014/main" id="{6AE1E2B1-5D9B-4C92-8517-452FA1373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034779"/>
              </p:ext>
            </p:extLst>
          </p:nvPr>
        </p:nvGraphicFramePr>
        <p:xfrm>
          <a:off x="926821" y="2417027"/>
          <a:ext cx="9185545" cy="33528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59393">
                  <a:extLst>
                    <a:ext uri="{9D8B030D-6E8A-4147-A177-3AD203B41FA5}">
                      <a16:colId xmlns:a16="http://schemas.microsoft.com/office/drawing/2014/main" val="1156913605"/>
                    </a:ext>
                  </a:extLst>
                </a:gridCol>
                <a:gridCol w="2799575">
                  <a:extLst>
                    <a:ext uri="{9D8B030D-6E8A-4147-A177-3AD203B41FA5}">
                      <a16:colId xmlns:a16="http://schemas.microsoft.com/office/drawing/2014/main" val="2375299564"/>
                    </a:ext>
                  </a:extLst>
                </a:gridCol>
                <a:gridCol w="3626577">
                  <a:extLst>
                    <a:ext uri="{9D8B030D-6E8A-4147-A177-3AD203B41FA5}">
                      <a16:colId xmlns:a16="http://schemas.microsoft.com/office/drawing/2014/main" val="1292555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ประเภท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ความเร็วลมสูงสุด (</a:t>
                      </a:r>
                      <a:r>
                        <a:rPr lang="en-US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km/</a:t>
                      </a:r>
                      <a:r>
                        <a:rPr lang="en-US" dirty="0" err="1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hr</a:t>
                      </a:r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ผลกระทบ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8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พายุดี</a:t>
                      </a:r>
                      <a:r>
                        <a:rPr lang="th-TH" dirty="0" err="1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เป</a:t>
                      </a:r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รส</a:t>
                      </a:r>
                      <a:r>
                        <a:rPr lang="th-TH" dirty="0" err="1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ชั่น</a:t>
                      </a:r>
                      <a:endParaRPr lang="th-TH" dirty="0"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  <a:p>
                      <a:pPr algn="ctr"/>
                      <a:endParaRPr lang="th-TH" dirty="0"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ไม่เกิน </a:t>
                      </a:r>
                      <a:r>
                        <a:rPr lang="en-US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63</a:t>
                      </a:r>
                      <a:endParaRPr lang="th-TH" dirty="0"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ทำให้เกิดฝนตกหนักบริเวณ</a:t>
                      </a:r>
                    </a:p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ที่พายุพัดผ่าน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530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พายุโซนร้อน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63-117</a:t>
                      </a:r>
                      <a:endParaRPr lang="th-TH" dirty="0"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เกิดพายุไต้ฝุ่นที่อ่อนกำลังลง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553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พายุไต้ฝุ่น (พายุหมุน)</a:t>
                      </a:r>
                    </a:p>
                    <a:p>
                      <a:pPr algn="ctr"/>
                      <a:endParaRPr lang="th-TH" dirty="0"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มากกว่า </a:t>
                      </a:r>
                      <a:r>
                        <a:rPr lang="en-US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117</a:t>
                      </a:r>
                      <a:endParaRPr lang="th-TH" dirty="0"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อาจก่อให้เกิดความเสียหาย</a:t>
                      </a:r>
                    </a:p>
                    <a:p>
                      <a:pPr algn="ctr"/>
                      <a:r>
                        <a:rPr lang="th-TH" dirty="0"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ต่ออาคารบ้านเรือน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02108"/>
                  </a:ext>
                </a:extLst>
              </a:tr>
            </a:tbl>
          </a:graphicData>
        </a:graphic>
      </p:graphicFrame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4B3B308-CCF5-4A5E-AF0C-32894B4D14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774" y="4271405"/>
            <a:ext cx="2135753" cy="2460470"/>
          </a:xfrm>
          <a:prstGeom prst="rect">
            <a:avLst/>
          </a:prstGeom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B87E8239-36AD-4E5D-B5FB-A4715378B689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00B829B4-9B14-496E-9B88-2EE135349BB5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F39CD95D-B961-4955-AC29-16FEF11B2D9B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AF429F0A-4134-4C81-A519-4EBAC5901C0E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88B811D9-8069-4ECB-B8CD-BF47B157C208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C1D31515-95A0-43A0-BB77-E0F29D3498CA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3463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952790" y="1314390"/>
            <a:ext cx="9461209" cy="67395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A9C9CC8C-9D82-4B76-BF9B-C057D893DDC1}"/>
              </a:ext>
            </a:extLst>
          </p:cNvPr>
          <p:cNvSpPr txBox="1"/>
          <p:nvPr/>
        </p:nvSpPr>
        <p:spPr>
          <a:xfrm>
            <a:off x="1354494" y="1426314"/>
            <a:ext cx="9662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การปฏิบัติตนให้ปลอดภัยจากพายุฝนฟ้าคะนองและพายุหมุนเขตร้อน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sp>
        <p:nvSpPr>
          <p:cNvPr id="19" name="Google Shape;2155;p25">
            <a:extLst>
              <a:ext uri="{FF2B5EF4-FFF2-40B4-BE49-F238E27FC236}">
                <a16:creationId xmlns:a16="http://schemas.microsoft.com/office/drawing/2014/main" id="{C8658EE6-92EE-411C-891B-4DAAC6C54686}"/>
              </a:ext>
            </a:extLst>
          </p:cNvPr>
          <p:cNvSpPr txBox="1">
            <a:spLocks/>
          </p:cNvSpPr>
          <p:nvPr/>
        </p:nvSpPr>
        <p:spPr>
          <a:xfrm>
            <a:off x="3151878" y="5267627"/>
            <a:ext cx="288800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th-TH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ไม่ใช้อุปกรณ์ไฟฟ้าทุกชนิด</a:t>
            </a:r>
          </a:p>
          <a:p>
            <a:r>
              <a:rPr lang="th-TH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ขณะมีฟ้าคะนอง</a:t>
            </a:r>
          </a:p>
        </p:txBody>
      </p:sp>
      <p:pic>
        <p:nvPicPr>
          <p:cNvPr id="1026" name="Picture 2" descr="ต้นไม้, การ์ตูน, เขียว png | PNGEgg">
            <a:extLst>
              <a:ext uri="{FF2B5EF4-FFF2-40B4-BE49-F238E27FC236}">
                <a16:creationId xmlns:a16="http://schemas.microsoft.com/office/drawing/2014/main" id="{E09A31AE-1F43-434C-8D19-1E4B1450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44" b="90000" l="1889" r="95111">
                        <a14:foregroundMark x1="1889" y1="45556" x2="1889" y2="45556"/>
                        <a14:foregroundMark x1="7333" y1="44778" x2="7333" y2="44778"/>
                        <a14:foregroundMark x1="6333" y1="41556" x2="6333" y2="41556"/>
                        <a14:foregroundMark x1="93444" y1="38889" x2="93444" y2="38889"/>
                        <a14:foregroundMark x1="95444" y1="53000" x2="95444" y2="53000"/>
                        <a14:foregroundMark x1="41667" y1="9667" x2="41667" y2="9667"/>
                        <a14:foregroundMark x1="51556" y1="7333" x2="51556" y2="7333"/>
                        <a14:foregroundMark x1="55556" y1="10444" x2="55556" y2="10444"/>
                        <a14:foregroundMark x1="47333" y1="5444" x2="47333" y2="5444"/>
                        <a14:foregroundMark x1="42889" y1="6556" x2="42889" y2="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1" y="3685568"/>
            <a:ext cx="605390" cy="11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อันดับ 1 ร้านป้ายเชียงใหม่ ร้านรับทําป้ายเชียงใหม่ และงานป้ายโฆษณาเชียงใหม่  - นอร์ทเทิร์นอาร์ต">
            <a:extLst>
              <a:ext uri="{FF2B5EF4-FFF2-40B4-BE49-F238E27FC236}">
                <a16:creationId xmlns:a16="http://schemas.microsoft.com/office/drawing/2014/main" id="{61F9FD4E-E4A1-43DE-8F9B-C0E6FF51F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34" y="2636583"/>
            <a:ext cx="1152561" cy="175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เสายูทิลิตี้ หอไฟฟ้า เสาไฟฟ้า - กราฟิกแบบเวกเตอร์ฟรีบน Pixabay">
            <a:extLst>
              <a:ext uri="{FF2B5EF4-FFF2-40B4-BE49-F238E27FC236}">
                <a16:creationId xmlns:a16="http://schemas.microsoft.com/office/drawing/2014/main" id="{DD150DF1-EC4D-4490-AE52-46DAED47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51" y="3763301"/>
            <a:ext cx="1132044" cy="111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ตัวเชื่อมต่อตรง 31">
            <a:extLst>
              <a:ext uri="{FF2B5EF4-FFF2-40B4-BE49-F238E27FC236}">
                <a16:creationId xmlns:a16="http://schemas.microsoft.com/office/drawing/2014/main" id="{3CCB7818-EAE2-4636-A42D-842192B43495}"/>
              </a:ext>
            </a:extLst>
          </p:cNvPr>
          <p:cNvCxnSpPr>
            <a:cxnSpLocks/>
          </p:cNvCxnSpPr>
          <p:nvPr/>
        </p:nvCxnSpPr>
        <p:spPr>
          <a:xfrm>
            <a:off x="952791" y="2956308"/>
            <a:ext cx="1692812" cy="16306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ห้าม โทรศัพท์มือถือ - กราฟิกแบบเวกเตอร์ฟรีบน Pixabay">
            <a:extLst>
              <a:ext uri="{FF2B5EF4-FFF2-40B4-BE49-F238E27FC236}">
                <a16:creationId xmlns:a16="http://schemas.microsoft.com/office/drawing/2014/main" id="{950883B0-005A-499E-B0AA-F1A93053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92" y="2627540"/>
            <a:ext cx="2339375" cy="23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วงรี 25">
            <a:extLst>
              <a:ext uri="{FF2B5EF4-FFF2-40B4-BE49-F238E27FC236}">
                <a16:creationId xmlns:a16="http://schemas.microsoft.com/office/drawing/2014/main" id="{A80730E6-2CF3-494B-B41B-9EA0CF6D9711}"/>
              </a:ext>
            </a:extLst>
          </p:cNvPr>
          <p:cNvSpPr/>
          <p:nvPr/>
        </p:nvSpPr>
        <p:spPr>
          <a:xfrm>
            <a:off x="579414" y="2621579"/>
            <a:ext cx="2346799" cy="23335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167EC8A4-A5FF-49B4-9BB4-496B78FD2B3D}"/>
              </a:ext>
            </a:extLst>
          </p:cNvPr>
          <p:cNvSpPr/>
          <p:nvPr/>
        </p:nvSpPr>
        <p:spPr>
          <a:xfrm>
            <a:off x="221389" y="2464232"/>
            <a:ext cx="2837731" cy="3576816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7AEA490F-3A86-4688-B2E2-73FA8B248900}"/>
              </a:ext>
            </a:extLst>
          </p:cNvPr>
          <p:cNvSpPr txBox="1"/>
          <p:nvPr/>
        </p:nvSpPr>
        <p:spPr>
          <a:xfrm>
            <a:off x="253456" y="5258279"/>
            <a:ext cx="2653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อยู่ห่างจากต้นไม้ </a:t>
            </a:r>
          </a:p>
          <a:p>
            <a:pPr algn="ctr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ป้ายโฆษณา เสาไฟ</a:t>
            </a: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:a16="http://schemas.microsoft.com/office/drawing/2014/main" id="{0FA23087-DFB4-4359-9E00-70C7756179D0}"/>
              </a:ext>
            </a:extLst>
          </p:cNvPr>
          <p:cNvSpPr/>
          <p:nvPr/>
        </p:nvSpPr>
        <p:spPr>
          <a:xfrm>
            <a:off x="3177619" y="2464232"/>
            <a:ext cx="2837731" cy="3576816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3B24BC14-0354-4116-90A7-343DEF37BD36}"/>
              </a:ext>
            </a:extLst>
          </p:cNvPr>
          <p:cNvSpPr/>
          <p:nvPr/>
        </p:nvSpPr>
        <p:spPr>
          <a:xfrm>
            <a:off x="6140963" y="2471275"/>
            <a:ext cx="2837731" cy="3576816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32C7C003-E8BE-4D3B-9449-AF2AA04EAF17}"/>
              </a:ext>
            </a:extLst>
          </p:cNvPr>
          <p:cNvSpPr/>
          <p:nvPr/>
        </p:nvSpPr>
        <p:spPr>
          <a:xfrm>
            <a:off x="9105514" y="2465871"/>
            <a:ext cx="2837731" cy="3576816"/>
          </a:xfrm>
          <a:prstGeom prst="rect">
            <a:avLst/>
          </a:prstGeom>
          <a:noFill/>
          <a:ln w="19050">
            <a:solidFill>
              <a:srgbClr val="606E1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D728F2FD-FFAC-4A82-B603-E8AE5790BE88}"/>
              </a:ext>
            </a:extLst>
          </p:cNvPr>
          <p:cNvSpPr txBox="1"/>
          <p:nvPr/>
        </p:nvSpPr>
        <p:spPr>
          <a:xfrm>
            <a:off x="6209418" y="5267461"/>
            <a:ext cx="3422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ฟังข่าวสารจากทางสื่อต่าง ๆ </a:t>
            </a:r>
          </a:p>
          <a:p>
            <a:pPr algn="l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และจากกรมอุตุนิยมวิทยา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403D2FB9-1246-4E53-A76C-92197CB1E7BE}"/>
              </a:ext>
            </a:extLst>
          </p:cNvPr>
          <p:cNvSpPr txBox="1"/>
          <p:nvPr/>
        </p:nvSpPr>
        <p:spPr>
          <a:xfrm>
            <a:off x="9132880" y="5250331"/>
            <a:ext cx="2837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อพยพไปอยู่ในที่กำบัง</a:t>
            </a:r>
          </a:p>
          <a:p>
            <a:pPr algn="ctr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ที่ปลอดภัยเช่นตึกที่แข็งแรง</a:t>
            </a:r>
          </a:p>
        </p:txBody>
      </p:sp>
      <p:pic>
        <p:nvPicPr>
          <p:cNvPr id="1034" name="Picture 10" descr="อุตุนิยมวิทยา png | PNGEgg">
            <a:extLst>
              <a:ext uri="{FF2B5EF4-FFF2-40B4-BE49-F238E27FC236}">
                <a16:creationId xmlns:a16="http://schemas.microsoft.com/office/drawing/2014/main" id="{16503412-FCE7-4189-9A72-D1A5F6428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74" b="99172" l="1333" r="96667">
                        <a14:foregroundMark x1="19778" y1="28675" x2="19778" y2="28675"/>
                        <a14:foregroundMark x1="27000" y1="26087" x2="27000" y2="26087"/>
                        <a14:foregroundMark x1="26556" y1="20704" x2="26556" y2="20704"/>
                        <a14:foregroundMark x1="26556" y1="23706" x2="26556" y2="23706"/>
                        <a14:foregroundMark x1="26556" y1="23706" x2="26556" y2="23706"/>
                        <a14:foregroundMark x1="21889" y1="26294" x2="21889" y2="26294"/>
                        <a14:foregroundMark x1="21667" y1="26087" x2="21667" y2="26087"/>
                        <a14:foregroundMark x1="20778" y1="28054" x2="20778" y2="28054"/>
                        <a14:foregroundMark x1="21222" y1="29503" x2="21222" y2="29503"/>
                        <a14:foregroundMark x1="28111" y1="24845" x2="28111" y2="24845"/>
                        <a14:foregroundMark x1="28111" y1="24845" x2="28111" y2="24845"/>
                        <a14:foregroundMark x1="27889" y1="22257" x2="27889" y2="22257"/>
                        <a14:foregroundMark x1="27667" y1="22257" x2="27667" y2="22257"/>
                        <a14:foregroundMark x1="94556" y1="37060" x2="94556" y2="37060"/>
                        <a14:foregroundMark x1="96667" y1="42236" x2="96667" y2="42236"/>
                        <a14:foregroundMark x1="34111" y1="93582" x2="34111" y2="93582"/>
                        <a14:foregroundMark x1="31111" y1="93582" x2="31111" y2="93582"/>
                        <a14:foregroundMark x1="27889" y1="95135" x2="27889" y2="95135"/>
                        <a14:foregroundMark x1="29556" y1="98344" x2="29556" y2="98344"/>
                        <a14:foregroundMark x1="24222" y1="99275" x2="24222" y2="99275"/>
                        <a14:foregroundMark x1="14889" y1="43996" x2="14889" y2="43996"/>
                        <a14:foregroundMark x1="10556" y1="34783" x2="10556" y2="34783"/>
                        <a14:foregroundMark x1="6333" y1="29607" x2="6333" y2="29607"/>
                        <a14:foregroundMark x1="6111" y1="24845" x2="6556" y2="24327"/>
                        <a14:foregroundMark x1="12333" y1="18530" x2="12333" y2="18530"/>
                        <a14:foregroundMark x1="19556" y1="13768" x2="19556" y2="13768"/>
                        <a14:foregroundMark x1="21667" y1="8385" x2="21667" y2="8385"/>
                        <a14:foregroundMark x1="22778" y1="6004" x2="23333" y2="5590"/>
                        <a14:foregroundMark x1="26333" y1="6004" x2="28778" y2="5176"/>
                        <a14:foregroundMark x1="29556" y1="4762" x2="29556" y2="4762"/>
                        <a14:foregroundMark x1="21667" y1="2174" x2="21667" y2="2174"/>
                        <a14:foregroundMark x1="3111" y1="40373" x2="3111" y2="40373"/>
                        <a14:foregroundMark x1="1333" y1="26087" x2="1333" y2="26087"/>
                        <a14:foregroundMark x1="28556" y1="26087" x2="28556" y2="26087"/>
                        <a14:foregroundMark x1="26778" y1="23499" x2="26778" y2="23499"/>
                        <a14:foregroundMark x1="23000" y1="28468" x2="23000" y2="28468"/>
                        <a14:foregroundMark x1="20556" y1="27640" x2="20556" y2="27640"/>
                        <a14:foregroundMark x1="20444" y1="26501" x2="20444" y2="26501"/>
                        <a14:foregroundMark x1="26778" y1="23085" x2="26778" y2="23085"/>
                        <a14:foregroundMark x1="28111" y1="22464" x2="28111" y2="22464"/>
                        <a14:foregroundMark x1="25778" y1="21843" x2="25778" y2="2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591" y="2609892"/>
            <a:ext cx="2343340" cy="25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อาคารการ์ตูนภาพ PNG เวกเตอร์และไฟล์ PSD | ดาวน์โหลดฟรีบน Pngtree">
            <a:extLst>
              <a:ext uri="{FF2B5EF4-FFF2-40B4-BE49-F238E27FC236}">
                <a16:creationId xmlns:a16="http://schemas.microsoft.com/office/drawing/2014/main" id="{D76F81BC-42EE-4B3F-8191-C0EDE68A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271" y="2526186"/>
            <a:ext cx="2932824" cy="29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44A02AB3-7527-48A2-BFC2-E93F908E04D3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C2AC097B-179F-4ED5-AF6C-A63176A80966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D4B1E97A-5C69-49F0-B3B4-E5CE52B01560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9064463B-C58C-4CD4-91D4-93E8FCC54871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BEB15D1F-6A7E-49B6-98E1-934210BBDAA8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9BE3ECE-91C7-4647-96F7-4F6F7C6DAADD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0465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651C1645-5AB9-4A73-BAAD-6DC2823A7218}"/>
              </a:ext>
            </a:extLst>
          </p:cNvPr>
          <p:cNvSpPr/>
          <p:nvPr/>
        </p:nvSpPr>
        <p:spPr>
          <a:xfrm>
            <a:off x="0" y="4030"/>
            <a:ext cx="623565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4" name="สี่เหลี่ยมผืนผ้า: มุมมน 43">
            <a:extLst>
              <a:ext uri="{FF2B5EF4-FFF2-40B4-BE49-F238E27FC236}">
                <a16:creationId xmlns:a16="http://schemas.microsoft.com/office/drawing/2014/main" id="{20112E4C-E430-4CB8-859E-66D3B08724B3}"/>
              </a:ext>
            </a:extLst>
          </p:cNvPr>
          <p:cNvSpPr/>
          <p:nvPr/>
        </p:nvSpPr>
        <p:spPr>
          <a:xfrm>
            <a:off x="1840241" y="369451"/>
            <a:ext cx="8263934" cy="9233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AE3EEEB7-9359-4A9C-AC4B-C759E48EF85E}"/>
              </a:ext>
            </a:extLst>
          </p:cNvPr>
          <p:cNvSpPr txBox="1"/>
          <p:nvPr/>
        </p:nvSpPr>
        <p:spPr>
          <a:xfrm>
            <a:off x="1995127" y="485448"/>
            <a:ext cx="7713223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การเปลี่ยนแปลงภูมิอากาศโลก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id="{0E124E66-FCDF-4E72-851A-82B9F600641D}"/>
              </a:ext>
            </a:extLst>
          </p:cNvPr>
          <p:cNvSpPr/>
          <p:nvPr/>
        </p:nvSpPr>
        <p:spPr>
          <a:xfrm>
            <a:off x="995848" y="3084878"/>
            <a:ext cx="4976360" cy="657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9" name="กราฟิก 28" descr="จุดกลางเป้า ด้วยสีเติมแบบทึบ">
            <a:extLst>
              <a:ext uri="{FF2B5EF4-FFF2-40B4-BE49-F238E27FC236}">
                <a16:creationId xmlns:a16="http://schemas.microsoft.com/office/drawing/2014/main" id="{0860C56C-58E0-42CE-9F7A-A128A8819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25053">
            <a:off x="994150" y="3065091"/>
            <a:ext cx="673950" cy="673950"/>
          </a:xfrm>
          <a:prstGeom prst="rect">
            <a:avLst/>
          </a:prstGeom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F8003148-F25C-4CDA-9A02-C93A500574C4}"/>
              </a:ext>
            </a:extLst>
          </p:cNvPr>
          <p:cNvSpPr txBox="1"/>
          <p:nvPr/>
        </p:nvSpPr>
        <p:spPr>
          <a:xfrm>
            <a:off x="1480883" y="3146789"/>
            <a:ext cx="4015677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ปรากฏการณ์เรือนกระจก</a:t>
            </a:r>
          </a:p>
        </p:txBody>
      </p: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DD7FB3AC-C89A-4E8C-A83E-19FFC446EEB9}"/>
              </a:ext>
            </a:extLst>
          </p:cNvPr>
          <p:cNvSpPr/>
          <p:nvPr/>
        </p:nvSpPr>
        <p:spPr>
          <a:xfrm>
            <a:off x="995847" y="3978857"/>
            <a:ext cx="4976360" cy="657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กราฟิก 31" descr="จุดกลางเป้า ด้วยสีเติมแบบทึบ">
            <a:extLst>
              <a:ext uri="{FF2B5EF4-FFF2-40B4-BE49-F238E27FC236}">
                <a16:creationId xmlns:a16="http://schemas.microsoft.com/office/drawing/2014/main" id="{0BEB308B-B096-46EF-9ACF-694376B61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25053">
            <a:off x="994150" y="3959070"/>
            <a:ext cx="673950" cy="673950"/>
          </a:xfrm>
          <a:prstGeom prst="rect">
            <a:avLst/>
          </a:prstGeom>
        </p:spPr>
      </p:pic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6D14E3B3-357E-4D42-B890-8419CEB07E7E}"/>
              </a:ext>
            </a:extLst>
          </p:cNvPr>
          <p:cNvSpPr txBox="1"/>
          <p:nvPr/>
        </p:nvSpPr>
        <p:spPr>
          <a:xfrm>
            <a:off x="1675401" y="4050211"/>
            <a:ext cx="3551979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แก๊สเรือนกระจก</a:t>
            </a:r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9E1981C9-DC0B-408C-B303-ADE138F628E2}"/>
              </a:ext>
            </a:extLst>
          </p:cNvPr>
          <p:cNvSpPr/>
          <p:nvPr/>
        </p:nvSpPr>
        <p:spPr>
          <a:xfrm>
            <a:off x="934888" y="1715706"/>
            <a:ext cx="5037320" cy="85603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35B22315-5DDC-4F3A-A511-442752017AAF}"/>
              </a:ext>
            </a:extLst>
          </p:cNvPr>
          <p:cNvSpPr/>
          <p:nvPr/>
        </p:nvSpPr>
        <p:spPr>
          <a:xfrm>
            <a:off x="302056" y="1493349"/>
            <a:ext cx="1335387" cy="1252423"/>
          </a:xfrm>
          <a:prstGeom prst="ellipse">
            <a:avLst/>
          </a:prstGeom>
          <a:solidFill>
            <a:srgbClr val="FFFF00"/>
          </a:solidFill>
          <a:ln w="130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BEC16883-D1BB-4616-B220-2D6002E72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727" y="1611410"/>
            <a:ext cx="1428699" cy="988319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675AC132-B76C-4540-A2F5-896FF9FF7871}"/>
              </a:ext>
            </a:extLst>
          </p:cNvPr>
          <p:cNvSpPr txBox="1"/>
          <p:nvPr/>
        </p:nvSpPr>
        <p:spPr>
          <a:xfrm>
            <a:off x="1061011" y="1710326"/>
            <a:ext cx="5457366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Keyword </a:t>
            </a:r>
            <a:r>
              <a:rPr lang="th-TH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(คำสำคัญ</a:t>
            </a:r>
            <a:r>
              <a:rPr lang="th-TH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)</a:t>
            </a:r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D2CEEDD6-3E71-44D8-9717-79EAD94A6582}"/>
              </a:ext>
            </a:extLst>
          </p:cNvPr>
          <p:cNvSpPr/>
          <p:nvPr/>
        </p:nvSpPr>
        <p:spPr>
          <a:xfrm>
            <a:off x="957889" y="4897902"/>
            <a:ext cx="5014318" cy="657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" name="กราฟิก 25" descr="จุดกลางเป้า ด้วยสีเติมแบบทึบ">
            <a:extLst>
              <a:ext uri="{FF2B5EF4-FFF2-40B4-BE49-F238E27FC236}">
                <a16:creationId xmlns:a16="http://schemas.microsoft.com/office/drawing/2014/main" id="{7FFB53C4-27EF-4423-A326-5E35F6926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25053">
            <a:off x="956192" y="4878115"/>
            <a:ext cx="673950" cy="673950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35BAB5F5-72BE-4BFE-80AB-18AD69CE2F07}"/>
              </a:ext>
            </a:extLst>
          </p:cNvPr>
          <p:cNvSpPr txBox="1"/>
          <p:nvPr/>
        </p:nvSpPr>
        <p:spPr>
          <a:xfrm>
            <a:off x="1670079" y="4970543"/>
            <a:ext cx="3551979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ภูมิอากาศ</a:t>
            </a:r>
          </a:p>
        </p:txBody>
      </p:sp>
      <p:sp>
        <p:nvSpPr>
          <p:cNvPr id="34" name="สี่เหลี่ยมผืนผ้า: มุมมน 33">
            <a:extLst>
              <a:ext uri="{FF2B5EF4-FFF2-40B4-BE49-F238E27FC236}">
                <a16:creationId xmlns:a16="http://schemas.microsoft.com/office/drawing/2014/main" id="{FA89C601-7E6C-4BA6-B05B-75A92924AD5F}"/>
              </a:ext>
            </a:extLst>
          </p:cNvPr>
          <p:cNvSpPr/>
          <p:nvPr/>
        </p:nvSpPr>
        <p:spPr>
          <a:xfrm>
            <a:off x="925253" y="5809021"/>
            <a:ext cx="5046955" cy="657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5" name="กราฟิก 34" descr="จุดกลางเป้า ด้วยสีเติมแบบทึบ">
            <a:extLst>
              <a:ext uri="{FF2B5EF4-FFF2-40B4-BE49-F238E27FC236}">
                <a16:creationId xmlns:a16="http://schemas.microsoft.com/office/drawing/2014/main" id="{6F80B9F5-9F10-4269-A92F-3134B15A1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25053">
            <a:off x="923556" y="5789234"/>
            <a:ext cx="673950" cy="673950"/>
          </a:xfrm>
          <a:prstGeom prst="rect">
            <a:avLst/>
          </a:prstGeom>
        </p:spPr>
      </p:pic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5899DE01-4688-4D2A-93B8-ED50F9190158}"/>
              </a:ext>
            </a:extLst>
          </p:cNvPr>
          <p:cNvSpPr txBox="1"/>
          <p:nvPr/>
        </p:nvSpPr>
        <p:spPr>
          <a:xfrm>
            <a:off x="1637443" y="5881662"/>
            <a:ext cx="4204557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การเปลี่ยนแปลงภูมิอากาศ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EA4F52C-8335-4AFF-B1FF-FC00CCEAF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2" b="96667" l="10000" r="90000">
                        <a14:foregroundMark x1="24333" y1="61250" x2="16556" y2="4583"/>
                        <a14:foregroundMark x1="24222" y1="32708" x2="22000" y2="12292"/>
                        <a14:foregroundMark x1="22000" y1="12292" x2="19667" y2="6458"/>
                        <a14:foregroundMark x1="46556" y1="57292" x2="45667" y2="31667"/>
                        <a14:foregroundMark x1="42333" y1="43333" x2="48111" y2="21250"/>
                        <a14:foregroundMark x1="48111" y1="21250" x2="48222" y2="21042"/>
                        <a14:foregroundMark x1="40222" y1="41458" x2="52444" y2="51458"/>
                        <a14:foregroundMark x1="52444" y1="51458" x2="40667" y2="36250"/>
                        <a14:foregroundMark x1="40667" y1="36250" x2="40222" y2="35833"/>
                        <a14:foregroundMark x1="57444" y1="43333" x2="69333" y2="38333"/>
                        <a14:foregroundMark x1="69333" y1="38333" x2="69333" y2="38333"/>
                        <a14:foregroundMark x1="59444" y1="34583" x2="64333" y2="46667"/>
                        <a14:foregroundMark x1="64333" y1="46667" x2="64556" y2="45000"/>
                        <a14:foregroundMark x1="69889" y1="61458" x2="78222" y2="87708"/>
                        <a14:foregroundMark x1="80444" y1="96042" x2="81667" y2="66042"/>
                        <a14:foregroundMark x1="63556" y1="83542" x2="69333" y2="77292"/>
                        <a14:foregroundMark x1="54556" y1="3958" x2="54556" y2="3958"/>
                        <a14:foregroundMark x1="22000" y1="6250" x2="22111" y2="2292"/>
                        <a14:foregroundMark x1="55556" y1="96667" x2="55556" y2="9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345" y="2262340"/>
            <a:ext cx="7357519" cy="392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08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D0211CCC-26EA-4EBC-BF5F-C11F313595FD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96DB0918-A4BA-4F46-A7A0-17D125985FED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894080B0-C430-4442-9F98-0A6DD1B19504}"/>
              </a:ext>
            </a:extLst>
          </p:cNvPr>
          <p:cNvSpPr/>
          <p:nvPr/>
        </p:nvSpPr>
        <p:spPr>
          <a:xfrm>
            <a:off x="2358887" y="248049"/>
            <a:ext cx="7728423" cy="8513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3048817-F732-4C67-806D-D3E21D14358A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645D037B-A5E7-416A-BE82-6C522EAA4EAC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879991" y="1226897"/>
            <a:ext cx="3171607" cy="67395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B0A031B6-0DD5-4097-87C3-76264D4A9FB9}"/>
              </a:ext>
            </a:extLst>
          </p:cNvPr>
          <p:cNvSpPr txBox="1"/>
          <p:nvPr/>
        </p:nvSpPr>
        <p:spPr>
          <a:xfrm>
            <a:off x="1186771" y="1333723"/>
            <a:ext cx="2663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ลมฟ้าอากาศ</a:t>
            </a:r>
            <a:endParaRPr lang="th-TH" sz="2400" b="1" dirty="0"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9" y="865357"/>
            <a:ext cx="1089994" cy="1252219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7CB21D8C-6D30-4C10-9603-9B2A3E448279}"/>
              </a:ext>
            </a:extLst>
          </p:cNvPr>
          <p:cNvSpPr txBox="1"/>
          <p:nvPr/>
        </p:nvSpPr>
        <p:spPr>
          <a:xfrm>
            <a:off x="1986641" y="2151476"/>
            <a:ext cx="4173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</a:pPr>
            <a:r>
              <a:rPr lang="th-TH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ลมฟ้าอากาศ คือ สภาวะของอากาศบนพื้นที่ใด ๆ ในช่วงเวลาหนึ่ง </a:t>
            </a:r>
            <a:endParaRPr lang="th-TH" b="1" dirty="0">
              <a:solidFill>
                <a:schemeClr val="bg1"/>
              </a:solidFill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0CE02A7-9EE1-47ED-BD6E-95FFD66A462F}"/>
              </a:ext>
            </a:extLst>
          </p:cNvPr>
          <p:cNvSpPr txBox="1"/>
          <p:nvPr/>
        </p:nvSpPr>
        <p:spPr>
          <a:xfrm>
            <a:off x="1048820" y="2307543"/>
            <a:ext cx="44377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ลมฟ้าอากาศ คือ 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สภาพอากาศ </a:t>
            </a:r>
          </a:p>
          <a:p>
            <a:pPr>
              <a:buClr>
                <a:prstClr val="black"/>
              </a:buClr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ณ พื้นที่หนึ่ง ในช่วงเวลาหนึ่ง</a:t>
            </a:r>
          </a:p>
          <a:p>
            <a:pPr>
              <a:buClr>
                <a:prstClr val="black"/>
              </a:buClr>
            </a:pPr>
            <a:endParaRPr lang="th-TH" sz="2400" dirty="0">
              <a:solidFill>
                <a:schemeClr val="tx1">
                  <a:lumMod val="95000"/>
                  <a:lumOff val="5000"/>
                </a:scheme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32" name="กราฟิก 31" descr="จุดกลางเป้า ด้วยสีเติมแบบทึบ">
            <a:extLst>
              <a:ext uri="{FF2B5EF4-FFF2-40B4-BE49-F238E27FC236}">
                <a16:creationId xmlns:a16="http://schemas.microsoft.com/office/drawing/2014/main" id="{F872F055-FEB5-4D03-A447-699FEEA0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869" y="2202368"/>
            <a:ext cx="673951" cy="673951"/>
          </a:xfrm>
          <a:prstGeom prst="rect">
            <a:avLst/>
          </a:prstGeom>
        </p:spPr>
      </p:pic>
      <p:pic>
        <p:nvPicPr>
          <p:cNvPr id="38" name="กราฟิก 37" descr="จุดกลางเป้า ด้วยสีเติมแบบทึบ">
            <a:extLst>
              <a:ext uri="{FF2B5EF4-FFF2-40B4-BE49-F238E27FC236}">
                <a16:creationId xmlns:a16="http://schemas.microsoft.com/office/drawing/2014/main" id="{69636FAC-28B2-4041-B16E-8968EAF0D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802" y="4542231"/>
            <a:ext cx="541189" cy="541189"/>
          </a:xfrm>
          <a:prstGeom prst="rect">
            <a:avLst/>
          </a:prstGeom>
        </p:spPr>
      </p:pic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0ACF9FED-0B51-4E84-9385-5A1C33ADCE34}"/>
              </a:ext>
            </a:extLst>
          </p:cNvPr>
          <p:cNvSpPr/>
          <p:nvPr/>
        </p:nvSpPr>
        <p:spPr>
          <a:xfrm>
            <a:off x="873191" y="3663908"/>
            <a:ext cx="2977158" cy="67395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FE7C6EF4-A50E-4682-8D89-B8D9DFC313D8}"/>
              </a:ext>
            </a:extLst>
          </p:cNvPr>
          <p:cNvSpPr txBox="1"/>
          <p:nvPr/>
        </p:nvSpPr>
        <p:spPr>
          <a:xfrm>
            <a:off x="615891" y="3753792"/>
            <a:ext cx="313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ภูมิอากาศ</a:t>
            </a:r>
            <a:endParaRPr lang="th-TH" sz="2400" b="1" dirty="0">
              <a:solidFill>
                <a:schemeClr val="bg1"/>
              </a:solidFill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27" name="รูปภาพ 26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720E1B7-DA40-40D5-BAC2-10E8CDCDDC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9" y="3281797"/>
            <a:ext cx="987697" cy="1134697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EF725FF9-6929-42F8-BCFA-1F99B2814175}"/>
              </a:ext>
            </a:extLst>
          </p:cNvPr>
          <p:cNvSpPr txBox="1"/>
          <p:nvPr/>
        </p:nvSpPr>
        <p:spPr>
          <a:xfrm>
            <a:off x="897686" y="4550432"/>
            <a:ext cx="96090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ภูมิอากาศ คือ 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สภาพอากาศ โดยทั่วไป</a:t>
            </a:r>
          </a:p>
          <a:p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ของพื้นที่หนึ่ง ซึ่งเป็นแบบรูปลมฟ้าอากาศ</a:t>
            </a:r>
          </a:p>
          <a:p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ของพื้นที่หนึ่ง ซึ่งได้จากค่าเฉลี่ยลมฟ้าอากาศ</a:t>
            </a:r>
          </a:p>
          <a:p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ในช่วงเวลานาน ๆ ตั้งแต่ 30 ปีขึ้นไป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1188BF5-F811-4500-81AE-87D811A203BF}"/>
              </a:ext>
            </a:extLst>
          </p:cNvPr>
          <p:cNvSpPr txBox="1"/>
          <p:nvPr/>
        </p:nvSpPr>
        <p:spPr>
          <a:xfrm>
            <a:off x="1911250" y="376760"/>
            <a:ext cx="8241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การเปลี่ยนแปลงภูมิอากาศโลก</a:t>
            </a:r>
            <a:endParaRPr lang="th-TH" sz="40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cxnSp>
        <p:nvCxnSpPr>
          <p:cNvPr id="4" name="ตัวเชื่อมต่อตรง 3">
            <a:extLst>
              <a:ext uri="{FF2B5EF4-FFF2-40B4-BE49-F238E27FC236}">
                <a16:creationId xmlns:a16="http://schemas.microsoft.com/office/drawing/2014/main" id="{7BFB2C8D-232A-4CF3-B2D0-B114788A7E9E}"/>
              </a:ext>
            </a:extLst>
          </p:cNvPr>
          <p:cNvCxnSpPr>
            <a:cxnSpLocks/>
          </p:cNvCxnSpPr>
          <p:nvPr/>
        </p:nvCxnSpPr>
        <p:spPr>
          <a:xfrm>
            <a:off x="6424371" y="1352503"/>
            <a:ext cx="0" cy="50292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id="{DF21FB8D-0C3D-4CA4-B50C-50A1FB8CC844}"/>
              </a:ext>
            </a:extLst>
          </p:cNvPr>
          <p:cNvSpPr/>
          <p:nvPr/>
        </p:nvSpPr>
        <p:spPr>
          <a:xfrm>
            <a:off x="6625621" y="1257904"/>
            <a:ext cx="4729216" cy="67395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3" name="รูปภาพ 32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12494EA-42F7-4318-A082-8FF7C2917A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529" y="860801"/>
            <a:ext cx="1089994" cy="1252219"/>
          </a:xfrm>
          <a:prstGeom prst="rect">
            <a:avLst/>
          </a:prstGeom>
        </p:spPr>
      </p:pic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966F4A59-9247-4246-92D7-6390AB1C43C9}"/>
              </a:ext>
            </a:extLst>
          </p:cNvPr>
          <p:cNvSpPr txBox="1"/>
          <p:nvPr/>
        </p:nvSpPr>
        <p:spPr>
          <a:xfrm>
            <a:off x="5702192" y="1333723"/>
            <a:ext cx="6101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การเปลี่ยนแปลงภูมิอากาศ</a:t>
            </a:r>
            <a:endParaRPr lang="th-TH" sz="2400" b="1" dirty="0">
              <a:solidFill>
                <a:schemeClr val="bg1"/>
              </a:solidFill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E2A4F40B-D66A-4B80-8D4A-349A7F5CB7D8}"/>
              </a:ext>
            </a:extLst>
          </p:cNvPr>
          <p:cNvSpPr txBox="1"/>
          <p:nvPr/>
        </p:nvSpPr>
        <p:spPr>
          <a:xfrm>
            <a:off x="6784578" y="1926652"/>
            <a:ext cx="5206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คือ การเปลี่ยนแปลงสภาพภูมิอากาศ </a:t>
            </a:r>
          </a:p>
          <a:p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ไม่ว่าจะเนื่องมาจาก ความผันแปรตามธรรมชาติ </a:t>
            </a:r>
          </a:p>
          <a:p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หรือกิจกรรมของมนุษย์</a:t>
            </a:r>
          </a:p>
        </p:txBody>
      </p:sp>
      <p:pic>
        <p:nvPicPr>
          <p:cNvPr id="37" name="Picture 2" descr="ธารน้ำแข็งรูป PNG, เวกเตอร์, PSD, และไอคอนสำหรับการดาวน์โหลดฟรี | pngtree">
            <a:extLst>
              <a:ext uri="{FF2B5EF4-FFF2-40B4-BE49-F238E27FC236}">
                <a16:creationId xmlns:a16="http://schemas.microsoft.com/office/drawing/2014/main" id="{473A90E9-5C79-4141-93D0-B09F70573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355" y="3460546"/>
            <a:ext cx="3245747" cy="324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ที่ขั้วโลกใต้รูป PNG, เวกเตอร์, PSD, และไอคอนสำหรับการดาวน์โหลดฟรี | pngtree">
            <a:extLst>
              <a:ext uri="{FF2B5EF4-FFF2-40B4-BE49-F238E27FC236}">
                <a16:creationId xmlns:a16="http://schemas.microsoft.com/office/drawing/2014/main" id="{8CC2ED7C-BFE9-4BEB-B912-32444880E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1389" y1="83889" x2="60000" y2="82500"/>
                        <a14:foregroundMark x1="49722" y1="81111" x2="49722" y2="81111"/>
                        <a14:foregroundMark x1="29167" y1="75278" x2="29167" y2="75278"/>
                        <a14:foregroundMark x1="17500" y1="70278" x2="17500" y2="70278"/>
                        <a14:foregroundMark x1="52500" y1="77222" x2="52500" y2="77222"/>
                        <a14:foregroundMark x1="79722" y1="70278" x2="79722" y2="70278"/>
                        <a14:foregroundMark x1="19444" y1="75278" x2="19444" y2="75278"/>
                        <a14:foregroundMark x1="16944" y1="68611" x2="16944" y2="68611"/>
                        <a14:foregroundMark x1="10556" y1="71389" x2="10556" y2="7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29" y="2924152"/>
            <a:ext cx="3478294" cy="347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06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831936" y="1269242"/>
            <a:ext cx="5182784" cy="67395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B0A031B6-0DD5-4097-87C3-76264D4A9FB9}"/>
              </a:ext>
            </a:extLst>
          </p:cNvPr>
          <p:cNvSpPr txBox="1"/>
          <p:nvPr/>
        </p:nvSpPr>
        <p:spPr>
          <a:xfrm>
            <a:off x="1287758" y="1363567"/>
            <a:ext cx="4543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ปรากฏการณ์เรือนกระจก</a:t>
            </a:r>
            <a:endParaRPr lang="th-TH" sz="2400" b="1" dirty="0">
              <a:solidFill>
                <a:schemeClr val="bg1"/>
              </a:solidFill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7CB21D8C-6D30-4C10-9603-9B2A3E448279}"/>
              </a:ext>
            </a:extLst>
          </p:cNvPr>
          <p:cNvSpPr txBox="1"/>
          <p:nvPr/>
        </p:nvSpPr>
        <p:spPr>
          <a:xfrm>
            <a:off x="1986640" y="2151476"/>
            <a:ext cx="887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</a:pPr>
            <a:r>
              <a:rPr lang="th-TH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ลมฟ้าอากาศ คือ สภาวะของอากาศบนพื้นที่ใด ๆ ในช่วงเวลาหนึ่ง </a:t>
            </a:r>
            <a:endParaRPr lang="th-TH" b="1" dirty="0">
              <a:solidFill>
                <a:schemeClr val="bg1"/>
              </a:solidFill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4098" name="Picture 2" descr="ปรากฏการณ์เรือนกระจก">
            <a:extLst>
              <a:ext uri="{FF2B5EF4-FFF2-40B4-BE49-F238E27FC236}">
                <a16:creationId xmlns:a16="http://schemas.microsoft.com/office/drawing/2014/main" id="{2AAB13AF-BB9E-4659-B003-404CB662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542" y="1363567"/>
            <a:ext cx="5182783" cy="3904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DDE5D7BE-C9C5-4359-AFE3-6B07A3A29EEF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49A02670-44AB-447C-9FEE-454E49195DB7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AFFF7027-131F-4188-8EB7-CFD2C7822A16}"/>
              </a:ext>
            </a:extLst>
          </p:cNvPr>
          <p:cNvSpPr/>
          <p:nvPr/>
        </p:nvSpPr>
        <p:spPr>
          <a:xfrm>
            <a:off x="2358887" y="248049"/>
            <a:ext cx="7728423" cy="8513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A7F17E2C-F441-421A-8819-0AFEA3C6F45F}"/>
              </a:ext>
            </a:extLst>
          </p:cNvPr>
          <p:cNvSpPr txBox="1"/>
          <p:nvPr/>
        </p:nvSpPr>
        <p:spPr>
          <a:xfrm>
            <a:off x="1911250" y="376760"/>
            <a:ext cx="8241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การเปลี่ยนแปลงภูมิอากาศโลก</a:t>
            </a:r>
            <a:endParaRPr lang="th-TH" sz="40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E1A6B4B6-BEFF-4523-BB02-7B6CFE79CC7D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BFBE1B2D-5441-4AEF-9DAE-137083A60F4F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79028E5C-D726-4A51-8CA5-A98A767618A4}"/>
              </a:ext>
            </a:extLst>
          </p:cNvPr>
          <p:cNvSpPr txBox="1"/>
          <p:nvPr/>
        </p:nvSpPr>
        <p:spPr>
          <a:xfrm>
            <a:off x="328370" y="2330446"/>
            <a:ext cx="59301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th-TH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ภาวะที่รังสีความร้อนจากพื้นผิวโลกจะถูกดูดซับโดยแก๊สเรือนกระจกในชั้นบรรยากาศ </a:t>
            </a:r>
            <a:endParaRPr lang="th-TH" dirty="0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23FC77B1-4D0D-42B1-B8D3-85235CD4AB51}"/>
              </a:ext>
            </a:extLst>
          </p:cNvPr>
          <p:cNvSpPr txBox="1"/>
          <p:nvPr/>
        </p:nvSpPr>
        <p:spPr>
          <a:xfrm>
            <a:off x="328370" y="33126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และแผ่รังสีออกไปอีกครั้งในทุกทิศทาง </a:t>
            </a:r>
            <a:endParaRPr lang="th-TH" dirty="0"/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EFB4BC5A-931D-4B34-A930-4C97296ABD51}"/>
              </a:ext>
            </a:extLst>
          </p:cNvPr>
          <p:cNvSpPr txBox="1"/>
          <p:nvPr/>
        </p:nvSpPr>
        <p:spPr>
          <a:xfrm>
            <a:off x="319546" y="4001632"/>
            <a:ext cx="58832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dirty="0">
                <a:latin typeface="TH Kodchasal" panose="02000506000000020004" pitchFamily="2" charset="-34"/>
                <a:cs typeface="TH Kodchasal" panose="02000506000000020004" pitchFamily="2" charset="-34"/>
              </a:rPr>
              <a:t>เนื่องจากการแผ่รังสีออกไปอีกครั้งถูกส่งกลับมายังพื้นผิวโลกและบรรยากาศด้านล่าง </a:t>
            </a:r>
          </a:p>
          <a:p>
            <a:r>
              <a:rPr lang="th-TH" dirty="0">
                <a:latin typeface="TH Kodchasal" panose="02000506000000020004" pitchFamily="2" charset="-34"/>
                <a:cs typeface="TH Kodchasal" panose="02000506000000020004" pitchFamily="2" charset="-34"/>
              </a:rPr>
              <a:t>   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dirty="0">
                <a:latin typeface="TH Kodchasal" panose="02000506000000020004" pitchFamily="2" charset="-34"/>
                <a:cs typeface="TH Kodchasal" panose="02000506000000020004" pitchFamily="2" charset="-34"/>
              </a:rPr>
              <a:t>เป็นผลทำให้ระดับอุณหภูมิพื้นผิวโลกเฉลี่ย </a:t>
            </a:r>
          </a:p>
          <a:p>
            <a:r>
              <a:rPr lang="th-TH" dirty="0">
                <a:latin typeface="TH Kodchasal" panose="02000506000000020004" pitchFamily="2" charset="-34"/>
                <a:cs typeface="TH Kodchasal" panose="02000506000000020004" pitchFamily="2" charset="-34"/>
              </a:rPr>
              <a:t>    สูงขึ้นถ้าไม่มีแก๊สเหล่านี้</a:t>
            </a:r>
          </a:p>
        </p:txBody>
      </p:sp>
    </p:spTree>
    <p:extLst>
      <p:ext uri="{BB962C8B-B14F-4D97-AF65-F5344CB8AC3E}">
        <p14:creationId xmlns:p14="http://schemas.microsoft.com/office/powerpoint/2010/main" val="2007136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740497" y="1238272"/>
            <a:ext cx="4014391" cy="67395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B0A031B6-0DD5-4097-87C3-76264D4A9FB9}"/>
              </a:ext>
            </a:extLst>
          </p:cNvPr>
          <p:cNvSpPr txBox="1"/>
          <p:nvPr/>
        </p:nvSpPr>
        <p:spPr>
          <a:xfrm>
            <a:off x="975068" y="1259048"/>
            <a:ext cx="377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วัฏจักรคาร์บอน</a:t>
            </a:r>
            <a:endParaRPr lang="th-TH" sz="2400" b="1" dirty="0">
              <a:solidFill>
                <a:schemeClr val="bg1"/>
              </a:solidFill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7CB21D8C-6D30-4C10-9603-9B2A3E448279}"/>
              </a:ext>
            </a:extLst>
          </p:cNvPr>
          <p:cNvSpPr txBox="1"/>
          <p:nvPr/>
        </p:nvSpPr>
        <p:spPr>
          <a:xfrm>
            <a:off x="1986640" y="2151476"/>
            <a:ext cx="887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</a:pPr>
            <a:r>
              <a:rPr lang="th-TH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ลมฟ้าอากาศ คือ สภาวะของอากาศบนพื้นที่ใด ๆ ในช่วงเวลาหนึ่ง </a:t>
            </a:r>
            <a:endParaRPr lang="th-TH" b="1" dirty="0">
              <a:solidFill>
                <a:schemeClr val="bg1"/>
              </a:solidFill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53E1362-9A42-49C9-BE7F-DE5BED78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4616" y="2065848"/>
            <a:ext cx="7603385" cy="3651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155;p25">
            <a:extLst>
              <a:ext uri="{FF2B5EF4-FFF2-40B4-BE49-F238E27FC236}">
                <a16:creationId xmlns:a16="http://schemas.microsoft.com/office/drawing/2014/main" id="{C3D3B935-BE49-4282-B62C-D64C279A3D2F}"/>
              </a:ext>
            </a:extLst>
          </p:cNvPr>
          <p:cNvSpPr txBox="1">
            <a:spLocks/>
          </p:cNvSpPr>
          <p:nvPr/>
        </p:nvSpPr>
        <p:spPr>
          <a:xfrm>
            <a:off x="1911250" y="4473036"/>
            <a:ext cx="7164143" cy="336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th-TH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คาร์บอนมีการถ่ายทอดหมุนเวียนในสิ่งแวดล้อมเป็นวัฏจักร</a:t>
            </a:r>
          </a:p>
          <a:p>
            <a:r>
              <a:rPr lang="th-TH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แก๊สคาร์บอนไดออกไซด์ </a:t>
            </a:r>
            <a:r>
              <a:rPr lang="th-TH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 องค์ประกอบที่สำคัญใน</a:t>
            </a:r>
            <a:r>
              <a:rPr lang="th-TH" sz="24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วัฎจั</a:t>
            </a:r>
            <a:r>
              <a:rPr lang="th-TH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กรคาร์บอน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6068282-503D-423A-85A5-91950CDF1C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16" y="4473035"/>
            <a:ext cx="2175081" cy="2182113"/>
          </a:xfrm>
          <a:prstGeom prst="rect">
            <a:avLst/>
          </a:prstGeom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91FF7473-9A9A-4CAB-A008-C8F53D9F23C5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71BA03D5-9CA5-4924-AA38-8EA1C33BA1C2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1077C8E9-0BCD-4148-9CCD-BF555994AE3B}"/>
              </a:ext>
            </a:extLst>
          </p:cNvPr>
          <p:cNvSpPr/>
          <p:nvPr/>
        </p:nvSpPr>
        <p:spPr>
          <a:xfrm>
            <a:off x="2358887" y="248049"/>
            <a:ext cx="7728423" cy="8513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4A47EBFF-FBC8-49CB-B92F-D97D118A74C3}"/>
              </a:ext>
            </a:extLst>
          </p:cNvPr>
          <p:cNvSpPr txBox="1"/>
          <p:nvPr/>
        </p:nvSpPr>
        <p:spPr>
          <a:xfrm>
            <a:off x="1911250" y="376760"/>
            <a:ext cx="8241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การเปลี่ยนแปลงภูมิอากาศโลก</a:t>
            </a:r>
            <a:endParaRPr lang="th-TH" sz="40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3FD7A3B4-9DEB-40F3-8D47-8966D4211326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6D12140A-7AC2-47A5-BE90-A4ED85763C84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97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997FD5C-A8E2-451A-ABFF-862BF7D3B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3772" y="345440"/>
            <a:ext cx="5383588" cy="6065520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D0211CCC-26EA-4EBC-BF5F-C11F313595FD}"/>
              </a:ext>
            </a:extLst>
          </p:cNvPr>
          <p:cNvSpPr/>
          <p:nvPr/>
        </p:nvSpPr>
        <p:spPr>
          <a:xfrm>
            <a:off x="-23061" y="0"/>
            <a:ext cx="623565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894080B0-C430-4442-9F98-0A6DD1B19504}"/>
              </a:ext>
            </a:extLst>
          </p:cNvPr>
          <p:cNvSpPr/>
          <p:nvPr/>
        </p:nvSpPr>
        <p:spPr>
          <a:xfrm>
            <a:off x="403887" y="2129472"/>
            <a:ext cx="5381755" cy="911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FA70BC83-C985-4C2E-8EF4-42E80573583B}"/>
              </a:ext>
            </a:extLst>
          </p:cNvPr>
          <p:cNvSpPr/>
          <p:nvPr/>
        </p:nvSpPr>
        <p:spPr>
          <a:xfrm>
            <a:off x="538479" y="3977878"/>
            <a:ext cx="5547431" cy="911951"/>
          </a:xfrm>
          <a:prstGeom prst="roundRect">
            <a:avLst>
              <a:gd name="adj" fmla="val 44131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52281434-8EAA-46E7-A6F2-66D6FEA4B6DC}"/>
              </a:ext>
            </a:extLst>
          </p:cNvPr>
          <p:cNvSpPr/>
          <p:nvPr/>
        </p:nvSpPr>
        <p:spPr>
          <a:xfrm>
            <a:off x="4297663" y="1532522"/>
            <a:ext cx="4204870" cy="417026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30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F37A1996-EB81-42FB-8E2F-61878B2FCCE0}"/>
              </a:ext>
            </a:extLst>
          </p:cNvPr>
          <p:cNvSpPr txBox="1"/>
          <p:nvPr/>
        </p:nvSpPr>
        <p:spPr>
          <a:xfrm>
            <a:off x="4350100" y="2129472"/>
            <a:ext cx="4122010" cy="30469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มนุษย์</a:t>
            </a:r>
          </a:p>
          <a:p>
            <a:pPr algn="ctr"/>
            <a:r>
              <a:rPr lang="th-TH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และ</a:t>
            </a:r>
          </a:p>
          <a:p>
            <a:pPr algn="ctr"/>
            <a:r>
              <a:rPr lang="th-TH" sz="48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การเปลี่ยนแปลงลมฟ้าอากาศ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1FDA124-F6C1-4BBF-A4FA-849F16383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8903" y="1243627"/>
            <a:ext cx="2503089" cy="1878402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2BD3BBD7-AA94-40D9-9744-77513E2E2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590" y="3354875"/>
            <a:ext cx="2136461" cy="1603272"/>
          </a:xfrm>
          <a:prstGeom prst="rect">
            <a:avLst/>
          </a:prstGeom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2D80CFB1-FB2F-4151-8E1E-54230992CC86}"/>
              </a:ext>
            </a:extLst>
          </p:cNvPr>
          <p:cNvSpPr txBox="1"/>
          <p:nvPr/>
        </p:nvSpPr>
        <p:spPr>
          <a:xfrm>
            <a:off x="1086059" y="2233878"/>
            <a:ext cx="34092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พายุ</a:t>
            </a:r>
            <a:endParaRPr lang="th-TH" sz="54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73091556-B46C-4169-B957-ACA8412E8010}"/>
              </a:ext>
            </a:extLst>
          </p:cNvPr>
          <p:cNvSpPr txBox="1"/>
          <p:nvPr/>
        </p:nvSpPr>
        <p:spPr>
          <a:xfrm>
            <a:off x="1086059" y="4016328"/>
            <a:ext cx="33931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</a:t>
            </a:r>
          </a:p>
          <a:p>
            <a:pPr algn="ctr"/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ภูมิอากาศโลก</a:t>
            </a:r>
            <a:endParaRPr lang="th-TH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5271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808227" y="1358359"/>
            <a:ext cx="6272616" cy="67395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B0A031B6-0DD5-4097-87C3-76264D4A9FB9}"/>
              </a:ext>
            </a:extLst>
          </p:cNvPr>
          <p:cNvSpPr txBox="1"/>
          <p:nvPr/>
        </p:nvSpPr>
        <p:spPr>
          <a:xfrm>
            <a:off x="735686" y="1467713"/>
            <a:ext cx="6705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กิจกรรมของมนุษย์ที่ปล่อยแก๊สเรือนกระจก</a:t>
            </a:r>
            <a:endParaRPr lang="th-TH" sz="2000" b="1" dirty="0"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6" y="837123"/>
            <a:ext cx="1155481" cy="1327453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EC0CA6B7-8269-4A49-BA71-8C9528238393}"/>
              </a:ext>
            </a:extLst>
          </p:cNvPr>
          <p:cNvSpPr/>
          <p:nvPr/>
        </p:nvSpPr>
        <p:spPr>
          <a:xfrm>
            <a:off x="221389" y="2464232"/>
            <a:ext cx="2837731" cy="3576816"/>
          </a:xfrm>
          <a:prstGeom prst="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871084CC-267B-4355-92E3-B211F86704EA}"/>
              </a:ext>
            </a:extLst>
          </p:cNvPr>
          <p:cNvSpPr/>
          <p:nvPr/>
        </p:nvSpPr>
        <p:spPr>
          <a:xfrm>
            <a:off x="3177619" y="2464232"/>
            <a:ext cx="2837731" cy="3576816"/>
          </a:xfrm>
          <a:prstGeom prst="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A8728518-5238-482E-A011-564AAA663D11}"/>
              </a:ext>
            </a:extLst>
          </p:cNvPr>
          <p:cNvSpPr/>
          <p:nvPr/>
        </p:nvSpPr>
        <p:spPr>
          <a:xfrm>
            <a:off x="6140963" y="2471275"/>
            <a:ext cx="2837731" cy="3576816"/>
          </a:xfrm>
          <a:prstGeom prst="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F282F7B5-6453-4122-A8DA-EA48E8F560E7}"/>
              </a:ext>
            </a:extLst>
          </p:cNvPr>
          <p:cNvSpPr txBox="1"/>
          <p:nvPr/>
        </p:nvSpPr>
        <p:spPr>
          <a:xfrm>
            <a:off x="1129463" y="5212747"/>
            <a:ext cx="15635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การขนส่ง</a:t>
            </a: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EE472102-4499-4593-9BCD-F7ECD26D0B99}"/>
              </a:ext>
            </a:extLst>
          </p:cNvPr>
          <p:cNvSpPr/>
          <p:nvPr/>
        </p:nvSpPr>
        <p:spPr>
          <a:xfrm>
            <a:off x="9104307" y="2464232"/>
            <a:ext cx="2837731" cy="3576816"/>
          </a:xfrm>
          <a:prstGeom prst="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22" name="Picture 2" descr="รูปแบบการขนส่ง - การจัดเรียงสินค้าในตู้คอนเทนเนอร์">
            <a:extLst>
              <a:ext uri="{FF2B5EF4-FFF2-40B4-BE49-F238E27FC236}">
                <a16:creationId xmlns:a16="http://schemas.microsoft.com/office/drawing/2014/main" id="{00575D65-0309-4AA6-B90B-746D526F6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6" y="2698681"/>
            <a:ext cx="2983403" cy="225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ดูฟาร์มสัตว์, ฟาร์ม, ปศุสัตว์ png - png ดูฟาร์มสัตว์, ฟาร์ม, ปศุสัตว์ icon  vector">
            <a:extLst>
              <a:ext uri="{FF2B5EF4-FFF2-40B4-BE49-F238E27FC236}">
                <a16:creationId xmlns:a16="http://schemas.microsoft.com/office/drawing/2014/main" id="{62336AF2-24A5-409A-B222-3D7E1262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423" l="10000" r="90000">
                        <a14:foregroundMark x1="23222" y1="91346" x2="23222" y2="91346"/>
                        <a14:foregroundMark x1="32556" y1="94423" x2="32556" y2="94423"/>
                        <a14:foregroundMark x1="73333" y1="48654" x2="73333" y2="48654"/>
                        <a14:foregroundMark x1="66556" y1="49615" x2="66556" y2="49615"/>
                        <a14:foregroundMark x1="66111" y1="54423" x2="66111" y2="54423"/>
                        <a14:foregroundMark x1="70444" y1="56154" x2="70444" y2="56154"/>
                        <a14:foregroundMark x1="74556" y1="54423" x2="75222" y2="53269"/>
                        <a14:foregroundMark x1="78444" y1="45577" x2="78444" y2="44808"/>
                        <a14:foregroundMark x1="75556" y1="26538" x2="75556" y2="26538"/>
                        <a14:foregroundMark x1="82444" y1="42500" x2="82444" y2="42500"/>
                        <a14:foregroundMark x1="64333" y1="25962" x2="64333" y2="25962"/>
                        <a14:foregroundMark x1="64889" y1="30577" x2="64889" y2="30577"/>
                        <a14:foregroundMark x1="64889" y1="33654" x2="64889" y2="33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59" y="2582617"/>
            <a:ext cx="3921252" cy="22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9E8A784B-86B0-45E9-B0A8-EB6120483685}"/>
              </a:ext>
            </a:extLst>
          </p:cNvPr>
          <p:cNvSpPr txBox="1"/>
          <p:nvPr/>
        </p:nvSpPr>
        <p:spPr>
          <a:xfrm>
            <a:off x="4211306" y="5244583"/>
            <a:ext cx="1563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ปศุสัตว์</a:t>
            </a:r>
          </a:p>
        </p:txBody>
      </p:sp>
      <p:pic>
        <p:nvPicPr>
          <p:cNvPr id="5126" name="Picture 6" descr="PM10 Archives - Research Cafe&amp;#39;">
            <a:extLst>
              <a:ext uri="{FF2B5EF4-FFF2-40B4-BE49-F238E27FC236}">
                <a16:creationId xmlns:a16="http://schemas.microsoft.com/office/drawing/2014/main" id="{2874A578-BBE6-4EB9-B3AC-0971F65B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00" r="98680">
                        <a14:foregroundMark x1="3959" y1="82880" x2="3959" y2="82880"/>
                        <a14:foregroundMark x1="6539" y1="75760" x2="6539" y2="75760"/>
                        <a14:foregroundMark x1="6539" y1="71920" x2="6539" y2="71920"/>
                        <a14:foregroundMark x1="6839" y1="65280" x2="6839" y2="65280"/>
                        <a14:foregroundMark x1="9598" y1="65280" x2="9598" y2="65280"/>
                        <a14:foregroundMark x1="10138" y1="66640" x2="10138" y2="66640"/>
                        <a14:foregroundMark x1="9898" y1="59920" x2="9418" y2="59360"/>
                        <a14:foregroundMark x1="7858" y1="52160" x2="7858" y2="51200"/>
                        <a14:foregroundMark x1="8278" y1="48720" x2="9118" y2="48320"/>
                        <a14:foregroundMark x1="10858" y1="47920" x2="11758" y2="47760"/>
                        <a14:foregroundMark x1="12478" y1="47360" x2="12897" y2="47120"/>
                        <a14:foregroundMark x1="18716" y1="49680" x2="18716" y2="49680"/>
                        <a14:foregroundMark x1="19736" y1="43680" x2="19736" y2="43680"/>
                        <a14:foregroundMark x1="17576" y1="39600" x2="17576" y2="39600"/>
                        <a14:foregroundMark x1="18296" y1="53920" x2="18296" y2="53920"/>
                        <a14:foregroundMark x1="21476" y1="53120" x2="21476" y2="53120"/>
                        <a14:foregroundMark x1="1740" y1="66320" x2="1740" y2="66320"/>
                        <a14:foregroundMark x1="900" y1="72480" x2="900" y2="72480"/>
                        <a14:foregroundMark x1="34913" y1="59520" x2="34913" y2="59520"/>
                        <a14:foregroundMark x1="32034" y1="53520" x2="32034" y2="53520"/>
                        <a14:foregroundMark x1="29874" y1="40000" x2="29874" y2="38640"/>
                        <a14:foregroundMark x1="28854" y1="32480" x2="28854" y2="32480"/>
                        <a14:foregroundMark x1="49730" y1="34000" x2="49730" y2="34000"/>
                        <a14:foregroundMark x1="51590" y1="30560" x2="51770" y2="29920"/>
                        <a14:foregroundMark x1="53929" y1="30560" x2="53929" y2="30560"/>
                        <a14:foregroundMark x1="57528" y1="33040" x2="57528" y2="33040"/>
                        <a14:foregroundMark x1="65087" y1="37680" x2="65087" y2="37680"/>
                        <a14:foregroundMark x1="65507" y1="43440" x2="65507" y2="43440"/>
                        <a14:foregroundMark x1="65687" y1="58160" x2="65687" y2="58160"/>
                        <a14:foregroundMark x1="67247" y1="62640" x2="67247" y2="62640"/>
                        <a14:foregroundMark x1="70606" y1="71920" x2="70606" y2="71920"/>
                        <a14:foregroundMark x1="68566" y1="68560" x2="68566" y2="68560"/>
                        <a14:foregroundMark x1="63767" y1="70880" x2="63767" y2="70880"/>
                        <a14:foregroundMark x1="49730" y1="54080" x2="49730" y2="54080"/>
                        <a14:foregroundMark x1="50270" y1="49680" x2="50270" y2="49680"/>
                        <a14:foregroundMark x1="57948" y1="53120" x2="57948" y2="53120"/>
                        <a14:foregroundMark x1="31434" y1="58320" x2="31434" y2="57200"/>
                        <a14:foregroundMark x1="31014" y1="52160" x2="30714" y2="49280"/>
                        <a14:foregroundMark x1="30294" y1="46160" x2="29874" y2="44080"/>
                        <a14:foregroundMark x1="28554" y1="38240" x2="28434" y2="37680"/>
                        <a14:foregroundMark x1="28434" y1="35360" x2="28734" y2="33840"/>
                        <a14:foregroundMark x1="28974" y1="33600" x2="28974" y2="33600"/>
                        <a14:foregroundMark x1="31194" y1="32640" x2="31194" y2="32640"/>
                        <a14:foregroundMark x1="32454" y1="31680" x2="32454" y2="31680"/>
                        <a14:foregroundMark x1="20036" y1="48480" x2="20036" y2="48480"/>
                        <a14:foregroundMark x1="19316" y1="51760" x2="19316" y2="51760"/>
                        <a14:foregroundMark x1="15657" y1="52000" x2="15657" y2="52000"/>
                        <a14:foregroundMark x1="13797" y1="55680" x2="13797" y2="55680"/>
                        <a14:foregroundMark x1="30474" y1="65120" x2="30474" y2="65120"/>
                        <a14:foregroundMark x1="32034" y1="75200" x2="32034" y2="75200"/>
                        <a14:foregroundMark x1="33053" y1="77840" x2="33053" y2="77840"/>
                        <a14:foregroundMark x1="29694" y1="78880" x2="29694" y2="78880"/>
                        <a14:foregroundMark x1="27415" y1="78480" x2="27415" y2="78480"/>
                        <a14:foregroundMark x1="28974" y1="66480" x2="28974" y2="66480"/>
                        <a14:foregroundMark x1="30714" y1="65520" x2="30714" y2="65520"/>
                        <a14:foregroundMark x1="30714" y1="69920" x2="30714" y2="69920"/>
                        <a14:foregroundMark x1="31614" y1="68240" x2="31614" y2="68240"/>
                        <a14:foregroundMark x1="36113" y1="62240" x2="36113" y2="62240"/>
                        <a14:foregroundMark x1="34913" y1="62800" x2="34913" y2="62800"/>
                        <a14:foregroundMark x1="38392" y1="65520" x2="38392" y2="65520"/>
                        <a14:foregroundMark x1="38152" y1="68240" x2="38272" y2="69920"/>
                        <a14:foregroundMark x1="38272" y1="70720" x2="38272" y2="70720"/>
                        <a14:foregroundMark x1="38572" y1="68400" x2="38572" y2="68400"/>
                        <a14:foregroundMark x1="38152" y1="67840" x2="38152" y2="67840"/>
                        <a14:foregroundMark x1="38152" y1="67440" x2="38152" y2="66640"/>
                        <a14:foregroundMark x1="38152" y1="64320" x2="38152" y2="64320"/>
                        <a14:foregroundMark x1="38152" y1="60640" x2="38152" y2="60640"/>
                        <a14:foregroundMark x1="36413" y1="69760" x2="36413" y2="69760"/>
                        <a14:foregroundMark x1="34793" y1="69200" x2="34793" y2="69200"/>
                        <a14:foregroundMark x1="35393" y1="64960" x2="35393" y2="64960"/>
                        <a14:foregroundMark x1="46851" y1="60480" x2="46851" y2="60480"/>
                        <a14:foregroundMark x1="46251" y1="64160" x2="46251" y2="64160"/>
                        <a14:foregroundMark x1="46671" y1="64560" x2="46671" y2="64560"/>
                        <a14:foregroundMark x1="55489" y1="56640" x2="55489" y2="56640"/>
                        <a14:foregroundMark x1="54949" y1="52960" x2="54949" y2="52960"/>
                        <a14:foregroundMark x1="54949" y1="52960" x2="54949" y2="52960"/>
                        <a14:foregroundMark x1="52190" y1="51040" x2="52190" y2="51040"/>
                        <a14:foregroundMark x1="50750" y1="49440" x2="50750" y2="49440"/>
                        <a14:foregroundMark x1="68386" y1="62640" x2="68386" y2="62640"/>
                        <a14:foregroundMark x1="68266" y1="56400" x2="68266" y2="56400"/>
                        <a14:foregroundMark x1="65687" y1="40560" x2="65687" y2="40560"/>
                        <a14:foregroundMark x1="80264" y1="60080" x2="80264" y2="60080"/>
                        <a14:foregroundMark x1="80024" y1="53520" x2="80024" y2="52400"/>
                        <a14:foregroundMark x1="91902" y1="47360" x2="92322" y2="46400"/>
                        <a14:foregroundMark x1="95801" y1="29760" x2="95801" y2="29760"/>
                        <a14:foregroundMark x1="95201" y1="28960" x2="95201" y2="28960"/>
                        <a14:foregroundMark x1="94061" y1="29760" x2="94061" y2="29760"/>
                        <a14:foregroundMark x1="94061" y1="29760" x2="94061" y2="29760"/>
                        <a14:foregroundMark x1="93641" y1="30720" x2="93641" y2="30720"/>
                        <a14:foregroundMark x1="91722" y1="33600" x2="91722" y2="33600"/>
                        <a14:foregroundMark x1="93641" y1="30720" x2="93641" y2="30720"/>
                        <a14:foregroundMark x1="95381" y1="31920" x2="95381" y2="31920"/>
                        <a14:foregroundMark x1="91302" y1="46800" x2="91302" y2="46800"/>
                        <a14:foregroundMark x1="89142" y1="53520" x2="89142" y2="53520"/>
                        <a14:foregroundMark x1="90882" y1="42880" x2="91002" y2="42320"/>
                        <a14:foregroundMark x1="89442" y1="48480" x2="89442" y2="48480"/>
                        <a14:foregroundMark x1="84943" y1="47120" x2="84943" y2="47120"/>
                        <a14:foregroundMark x1="77385" y1="56000" x2="77385" y2="56000"/>
                        <a14:foregroundMark x1="70126" y1="55440" x2="70126" y2="55440"/>
                        <a14:foregroundMark x1="70006" y1="49680" x2="70006" y2="49680"/>
                        <a14:foregroundMark x1="70726" y1="46960" x2="70726" y2="46960"/>
                        <a14:foregroundMark x1="75345" y1="46400" x2="75345" y2="46400"/>
                        <a14:foregroundMark x1="68566" y1="39200" x2="68566" y2="39200"/>
                        <a14:foregroundMark x1="50870" y1="35360" x2="50870" y2="35360"/>
                        <a14:foregroundMark x1="50030" y1="39200" x2="50030" y2="39200"/>
                        <a14:foregroundMark x1="98560" y1="76720" x2="98560" y2="76720"/>
                        <a14:foregroundMark x1="98680" y1="66880" x2="98680" y2="65920"/>
                        <a14:foregroundMark x1="98260" y1="59360" x2="98260" y2="59360"/>
                        <a14:foregroundMark x1="76665" y1="47120" x2="76665" y2="47120"/>
                        <a14:foregroundMark x1="65927" y1="41760" x2="66527" y2="41760"/>
                        <a14:foregroundMark x1="46251" y1="38480" x2="46251" y2="38480"/>
                        <a14:foregroundMark x1="47091" y1="29920" x2="47091" y2="29920"/>
                        <a14:foregroundMark x1="56809" y1="56800" x2="56809" y2="56800"/>
                        <a14:foregroundMark x1="58848" y1="56640" x2="58848" y2="56640"/>
                        <a14:foregroundMark x1="58848" y1="55680" x2="58848" y2="55680"/>
                        <a14:foregroundMark x1="53329" y1="51200" x2="53329" y2="51200"/>
                        <a14:foregroundMark x1="51770" y1="48880" x2="51770" y2="48880"/>
                        <a14:foregroundMark x1="49850" y1="48320" x2="49850" y2="48320"/>
                        <a14:foregroundMark x1="48110" y1="53680" x2="48110" y2="53680"/>
                        <a14:foregroundMark x1="78104" y1="46800" x2="78104" y2="46800"/>
                        <a14:foregroundMark x1="79424" y1="47920" x2="79424" y2="47920"/>
                        <a14:foregroundMark x1="82783" y1="47920" x2="83203" y2="47920"/>
                        <a14:foregroundMark x1="86683" y1="67840" x2="86683" y2="67840"/>
                        <a14:foregroundMark x1="84943" y1="68800" x2="84943" y2="68800"/>
                        <a14:foregroundMark x1="78584" y1="67600" x2="78584" y2="67600"/>
                        <a14:foregroundMark x1="77984" y1="65680" x2="77984" y2="65680"/>
                        <a14:foregroundMark x1="77804" y1="65920" x2="77804" y2="65920"/>
                        <a14:foregroundMark x1="79004" y1="65920" x2="79844" y2="65920"/>
                        <a14:foregroundMark x1="82603" y1="65920" x2="82603" y2="65920"/>
                        <a14:foregroundMark x1="84943" y1="66480" x2="84943" y2="66480"/>
                        <a14:foregroundMark x1="86683" y1="67040" x2="86683" y2="67040"/>
                        <a14:foregroundMark x1="86803" y1="67040" x2="86803" y2="67040"/>
                        <a14:foregroundMark x1="87403" y1="67440" x2="87403" y2="67440"/>
                        <a14:foregroundMark x1="87822" y1="65920" x2="87822" y2="65920"/>
                        <a14:foregroundMark x1="5639" y1="85200" x2="5639" y2="85200"/>
                        <a14:foregroundMark x1="5639" y1="83280" x2="5639" y2="83280"/>
                        <a14:foregroundMark x1="11338" y1="69760" x2="11338" y2="69760"/>
                        <a14:foregroundMark x1="11638" y1="66640" x2="11638" y2="66080"/>
                        <a14:foregroundMark x1="12597" y1="63760" x2="12597" y2="63760"/>
                        <a14:foregroundMark x1="54649" y1="39840" x2="54649" y2="39840"/>
                        <a14:foregroundMark x1="50450" y1="38080" x2="50450" y2="38080"/>
                        <a14:foregroundMark x1="53509" y1="35360" x2="53509" y2="35360"/>
                        <a14:foregroundMark x1="72585" y1="47520" x2="72585" y2="47520"/>
                        <a14:foregroundMark x1="74925" y1="47760" x2="74925" y2="47760"/>
                        <a14:foregroundMark x1="74205" y1="48080" x2="74205" y2="48080"/>
                        <a14:foregroundMark x1="70306" y1="53120" x2="70306" y2="53120"/>
                        <a14:foregroundMark x1="70126" y1="53520" x2="70126" y2="53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76" y="2621330"/>
            <a:ext cx="2650436" cy="22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BEAD5396-8784-4288-AD1D-A7926534CE13}"/>
              </a:ext>
            </a:extLst>
          </p:cNvPr>
          <p:cNvSpPr txBox="1"/>
          <p:nvPr/>
        </p:nvSpPr>
        <p:spPr>
          <a:xfrm>
            <a:off x="6427304" y="5216005"/>
            <a:ext cx="2429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โรงงานอุตสาหกรรม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492496B0-1502-4502-931B-8EFC420DEFBA}"/>
              </a:ext>
            </a:extLst>
          </p:cNvPr>
          <p:cNvSpPr txBox="1"/>
          <p:nvPr/>
        </p:nvSpPr>
        <p:spPr>
          <a:xfrm>
            <a:off x="9402417" y="5216005"/>
            <a:ext cx="2429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การตัดไม้ทำลายป่า</a:t>
            </a:r>
          </a:p>
        </p:txBody>
      </p:sp>
      <p:pic>
        <p:nvPicPr>
          <p:cNvPr id="5128" name="Picture 8" descr="ตัดไม้ทำลายป่า png | PNGEgg">
            <a:extLst>
              <a:ext uri="{FF2B5EF4-FFF2-40B4-BE49-F238E27FC236}">
                <a16:creationId xmlns:a16="http://schemas.microsoft.com/office/drawing/2014/main" id="{AB31C333-EA7B-4D9A-A678-60BC2929C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26" b="97561" l="1778" r="90000">
                        <a14:foregroundMark x1="30667" y1="60689" x2="30667" y2="60689"/>
                        <a14:foregroundMark x1="22778" y1="60402" x2="22778" y2="60402"/>
                        <a14:foregroundMark x1="18889" y1="61406" x2="18889" y2="61406"/>
                        <a14:foregroundMark x1="10111" y1="63271" x2="10111" y2="63271"/>
                        <a14:foregroundMark x1="8000" y1="64993" x2="8000" y2="64993"/>
                        <a14:foregroundMark x1="15667" y1="66571" x2="15667" y2="66571"/>
                        <a14:foregroundMark x1="18667" y1="70588" x2="18667" y2="70588"/>
                        <a14:foregroundMark x1="18111" y1="72166" x2="18111" y2="72166"/>
                        <a14:foregroundMark x1="13556" y1="74175" x2="13556" y2="74175"/>
                        <a14:foregroundMark x1="8444" y1="75753" x2="8444" y2="75753"/>
                        <a14:foregroundMark x1="11556" y1="66284" x2="11778" y2="64993"/>
                        <a14:foregroundMark x1="18000" y1="60402" x2="18000" y2="60402"/>
                        <a14:foregroundMark x1="19444" y1="59684" x2="19444" y2="59684"/>
                        <a14:foregroundMark x1="5778" y1="55811" x2="5778" y2="55811"/>
                        <a14:foregroundMark x1="10889" y1="51220" x2="10889" y2="51220"/>
                        <a14:foregroundMark x1="10556" y1="47920" x2="10556" y2="47920"/>
                        <a14:foregroundMark x1="8000" y1="41607" x2="8000" y2="41607"/>
                        <a14:foregroundMark x1="18111" y1="41607" x2="18111" y2="41607"/>
                        <a14:foregroundMark x1="27778" y1="42898" x2="27778" y2="42898"/>
                        <a14:foregroundMark x1="34667" y1="42898" x2="34667" y2="42898"/>
                        <a14:foregroundMark x1="41222" y1="41607" x2="41222" y2="41607"/>
                        <a14:foregroundMark x1="45667" y1="29842" x2="45667" y2="29842"/>
                        <a14:foregroundMark x1="35444" y1="30129" x2="35444" y2="30129"/>
                        <a14:foregroundMark x1="30778" y1="47202" x2="30778" y2="47202"/>
                        <a14:foregroundMark x1="31889" y1="49785" x2="31889" y2="49785"/>
                        <a14:foregroundMark x1="34222" y1="49498" x2="34222" y2="49498"/>
                        <a14:foregroundMark x1="45222" y1="44620" x2="45222" y2="44620"/>
                        <a14:foregroundMark x1="44333" y1="45911" x2="44333" y2="45911"/>
                        <a14:foregroundMark x1="40222" y1="57676" x2="40222" y2="57676"/>
                        <a14:foregroundMark x1="57222" y1="59828" x2="57222" y2="59828"/>
                        <a14:foregroundMark x1="63000" y1="58824" x2="63000" y2="58824"/>
                        <a14:foregroundMark x1="67333" y1="58250" x2="67333" y2="58250"/>
                        <a14:foregroundMark x1="73000" y1="58680" x2="73000" y2="58680"/>
                        <a14:foregroundMark x1="76000" y1="63845" x2="76000" y2="63845"/>
                        <a14:foregroundMark x1="84444" y1="87518" x2="84444" y2="87518"/>
                        <a14:foregroundMark x1="40889" y1="97704" x2="40889" y2="97704"/>
                        <a14:foregroundMark x1="26333" y1="97704" x2="25778" y2="97704"/>
                        <a14:foregroundMark x1="18000" y1="94548" x2="18000" y2="94548"/>
                        <a14:foregroundMark x1="61444" y1="47920" x2="61444" y2="47920"/>
                        <a14:foregroundMark x1="38889" y1="42037" x2="38889" y2="42037"/>
                        <a14:foregroundMark x1="21111" y1="42324" x2="21111" y2="42324"/>
                        <a14:foregroundMark x1="10111" y1="39455" x2="10111" y2="39455"/>
                        <a14:foregroundMark x1="8444" y1="39455" x2="8444" y2="39455"/>
                        <a14:foregroundMark x1="7222" y1="44046" x2="7222" y2="44046"/>
                        <a14:foregroundMark x1="7333" y1="56098" x2="7333" y2="56098"/>
                        <a14:foregroundMark x1="12111" y1="56098" x2="12111" y2="56098"/>
                        <a14:foregroundMark x1="61000" y1="46485" x2="61000" y2="46485"/>
                        <a14:foregroundMark x1="66556" y1="47633" x2="67889" y2="47920"/>
                        <a14:foregroundMark x1="71444" y1="48637" x2="71444" y2="48637"/>
                        <a14:foregroundMark x1="78111" y1="50072" x2="79111" y2="50502"/>
                        <a14:foregroundMark x1="84778" y1="51076" x2="84778" y2="51076"/>
                        <a14:foregroundMark x1="89889" y1="56241" x2="89889" y2="56241"/>
                        <a14:foregroundMark x1="69444" y1="52080" x2="69444" y2="52080"/>
                        <a14:foregroundMark x1="61778" y1="50789" x2="61778" y2="50789"/>
                        <a14:foregroundMark x1="55222" y1="49498" x2="55222" y2="49498"/>
                        <a14:foregroundMark x1="51556" y1="45624" x2="51444" y2="45050"/>
                        <a14:foregroundMark x1="49222" y1="41033" x2="49222" y2="41033"/>
                        <a14:foregroundMark x1="46111" y1="38020" x2="46111" y2="38020"/>
                        <a14:foregroundMark x1="43000" y1="36872" x2="52778" y2="39311"/>
                        <a14:foregroundMark x1="52889" y1="39311" x2="52889" y2="39311"/>
                        <a14:foregroundMark x1="52889" y1="39311" x2="52889" y2="39311"/>
                        <a14:foregroundMark x1="56667" y1="42898" x2="56667" y2="42898"/>
                        <a14:foregroundMark x1="36556" y1="42037" x2="36556" y2="42037"/>
                        <a14:foregroundMark x1="34111" y1="42037" x2="34111" y2="42037"/>
                        <a14:foregroundMark x1="27000" y1="43472" x2="27000" y2="43472"/>
                        <a14:foregroundMark x1="25889" y1="47633" x2="25889" y2="47633"/>
                        <a14:foregroundMark x1="25111" y1="46915" x2="25111" y2="46915"/>
                        <a14:foregroundMark x1="19556" y1="42324" x2="19556" y2="42324"/>
                        <a14:foregroundMark x1="15333" y1="41894" x2="15333" y2="41894"/>
                        <a14:foregroundMark x1="12333" y1="41463" x2="12333" y2="41463"/>
                        <a14:foregroundMark x1="6111" y1="44907" x2="6111" y2="44907"/>
                        <a14:foregroundMark x1="4111" y1="49641" x2="4111" y2="49641"/>
                        <a14:foregroundMark x1="1778" y1="44620" x2="1778" y2="44620"/>
                        <a14:foregroundMark x1="2667" y1="48780" x2="2667" y2="48780"/>
                        <a14:foregroundMark x1="3667" y1="49067" x2="3667" y2="49067"/>
                        <a14:foregroundMark x1="34889" y1="27260" x2="34889" y2="27260"/>
                        <a14:foregroundMark x1="37444" y1="26829" x2="37444" y2="26829"/>
                        <a14:foregroundMark x1="45667" y1="26829" x2="45667" y2="26829"/>
                        <a14:foregroundMark x1="45778" y1="25681" x2="45778" y2="25681"/>
                        <a14:foregroundMark x1="39333" y1="35294" x2="39333" y2="35294"/>
                        <a14:foregroundMark x1="34556" y1="36011" x2="34556" y2="36011"/>
                        <a14:foregroundMark x1="31778" y1="37733" x2="31778" y2="37733"/>
                        <a14:foregroundMark x1="75667" y1="16930" x2="75667" y2="16930"/>
                        <a14:foregroundMark x1="71667" y1="15065" x2="71667" y2="15065"/>
                        <a14:foregroundMark x1="71667" y1="14921" x2="71667" y2="14921"/>
                        <a14:foregroundMark x1="72000" y1="14347" x2="72000" y2="14347"/>
                        <a14:foregroundMark x1="74000" y1="12339" x2="74000" y2="12339"/>
                        <a14:foregroundMark x1="74111" y1="11334" x2="74111" y2="11334"/>
                        <a14:foregroundMark x1="74556" y1="10330" x2="75222" y2="10330"/>
                        <a14:foregroundMark x1="81222" y1="23673" x2="81222" y2="23673"/>
                        <a14:foregroundMark x1="80111" y1="21521" x2="80111" y2="21521"/>
                        <a14:foregroundMark x1="81667" y1="23529" x2="81667" y2="23529"/>
                        <a14:foregroundMark x1="83444" y1="15782" x2="83444" y2="15782"/>
                        <a14:foregroundMark x1="85667" y1="16356" x2="85667" y2="16356"/>
                        <a14:foregroundMark x1="87222" y1="16356" x2="87222" y2="16356"/>
                        <a14:foregroundMark x1="73778" y1="27260" x2="73778" y2="27260"/>
                        <a14:foregroundMark x1="66333" y1="22669" x2="66333" y2="22669"/>
                        <a14:foregroundMark x1="64556" y1="13343" x2="64556" y2="13343"/>
                        <a14:foregroundMark x1="67333" y1="6743" x2="67333" y2="6743"/>
                        <a14:foregroundMark x1="74444" y1="2726" x2="74444" y2="2726"/>
                        <a14:foregroundMark x1="81222" y1="5165" x2="81222" y2="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85" y="2656901"/>
            <a:ext cx="2652926" cy="205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3F5E21D1-F4F9-463E-8A57-F018550AC144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D28B6072-E952-404B-B53A-7CC714768060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: มุมมน 33">
            <a:extLst>
              <a:ext uri="{FF2B5EF4-FFF2-40B4-BE49-F238E27FC236}">
                <a16:creationId xmlns:a16="http://schemas.microsoft.com/office/drawing/2014/main" id="{6DDE047A-EF36-4A4F-9DCD-5F755554D31B}"/>
              </a:ext>
            </a:extLst>
          </p:cNvPr>
          <p:cNvSpPr/>
          <p:nvPr/>
        </p:nvSpPr>
        <p:spPr>
          <a:xfrm>
            <a:off x="2358887" y="248049"/>
            <a:ext cx="7728423" cy="8513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C9F6F463-657A-4CEC-ACEA-7E0EEBA54691}"/>
              </a:ext>
            </a:extLst>
          </p:cNvPr>
          <p:cNvSpPr txBox="1"/>
          <p:nvPr/>
        </p:nvSpPr>
        <p:spPr>
          <a:xfrm>
            <a:off x="1911250" y="376760"/>
            <a:ext cx="8241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การเปลี่ยนแปลงภูมิอากาศโลก</a:t>
            </a:r>
            <a:endParaRPr lang="th-TH" sz="40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BE3C2F7B-4509-417A-B30E-FA27ED1EC74B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5509E85F-81AE-4B8F-8711-FC1BE5C3BA1A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3227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958492" y="1401426"/>
            <a:ext cx="7670043" cy="67395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B0A031B6-0DD5-4097-87C3-76264D4A9FB9}"/>
              </a:ext>
            </a:extLst>
          </p:cNvPr>
          <p:cNvSpPr txBox="1"/>
          <p:nvPr/>
        </p:nvSpPr>
        <p:spPr>
          <a:xfrm>
            <a:off x="1224906" y="1519723"/>
            <a:ext cx="740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กิจกรรมลดปัจจัยที่ส่งผลต่อการเปลี่ยนแปลงอุณหภูมิ</a:t>
            </a:r>
            <a:endParaRPr lang="th-TH" sz="2000" b="1" dirty="0">
              <a:solidFill>
                <a:schemeClr val="bg1"/>
              </a:solidFill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958160"/>
            <a:ext cx="1155481" cy="1327453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EC0CA6B7-8269-4A49-BA71-8C9528238393}"/>
              </a:ext>
            </a:extLst>
          </p:cNvPr>
          <p:cNvSpPr/>
          <p:nvPr/>
        </p:nvSpPr>
        <p:spPr>
          <a:xfrm>
            <a:off x="221389" y="2464232"/>
            <a:ext cx="2837731" cy="3576816"/>
          </a:xfrm>
          <a:prstGeom prst="rect">
            <a:avLst/>
          </a:prstGeom>
          <a:noFill/>
          <a:ln w="19050">
            <a:solidFill>
              <a:srgbClr val="606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871084CC-267B-4355-92E3-B211F86704EA}"/>
              </a:ext>
            </a:extLst>
          </p:cNvPr>
          <p:cNvSpPr/>
          <p:nvPr/>
        </p:nvSpPr>
        <p:spPr>
          <a:xfrm>
            <a:off x="3177619" y="2464232"/>
            <a:ext cx="2837731" cy="3576816"/>
          </a:xfrm>
          <a:prstGeom prst="rect">
            <a:avLst/>
          </a:prstGeom>
          <a:noFill/>
          <a:ln w="19050">
            <a:solidFill>
              <a:srgbClr val="606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A8728518-5238-482E-A011-564AAA663D11}"/>
              </a:ext>
            </a:extLst>
          </p:cNvPr>
          <p:cNvSpPr/>
          <p:nvPr/>
        </p:nvSpPr>
        <p:spPr>
          <a:xfrm>
            <a:off x="6140963" y="2471275"/>
            <a:ext cx="2837731" cy="3576816"/>
          </a:xfrm>
          <a:prstGeom prst="rect">
            <a:avLst/>
          </a:prstGeom>
          <a:noFill/>
          <a:ln w="19050">
            <a:solidFill>
              <a:srgbClr val="606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F282F7B5-6453-4122-A8DA-EA48E8F560E7}"/>
              </a:ext>
            </a:extLst>
          </p:cNvPr>
          <p:cNvSpPr txBox="1"/>
          <p:nvPr/>
        </p:nvSpPr>
        <p:spPr>
          <a:xfrm>
            <a:off x="609663" y="5406143"/>
            <a:ext cx="2207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ลดการใช้พลังงาน</a:t>
            </a: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EE472102-4499-4593-9BCD-F7ECD26D0B99}"/>
              </a:ext>
            </a:extLst>
          </p:cNvPr>
          <p:cNvSpPr/>
          <p:nvPr/>
        </p:nvSpPr>
        <p:spPr>
          <a:xfrm>
            <a:off x="9104307" y="2464232"/>
            <a:ext cx="2837731" cy="3576816"/>
          </a:xfrm>
          <a:prstGeom prst="rect">
            <a:avLst/>
          </a:prstGeom>
          <a:noFill/>
          <a:ln w="19050">
            <a:solidFill>
              <a:srgbClr val="606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9E8A784B-86B0-45E9-B0A8-EB6120483685}"/>
              </a:ext>
            </a:extLst>
          </p:cNvPr>
          <p:cNvSpPr txBox="1"/>
          <p:nvPr/>
        </p:nvSpPr>
        <p:spPr>
          <a:xfrm>
            <a:off x="4030907" y="5387265"/>
            <a:ext cx="1563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ปลูกต้นไม้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BEAD5396-8784-4288-AD1D-A7926534CE13}"/>
              </a:ext>
            </a:extLst>
          </p:cNvPr>
          <p:cNvSpPr txBox="1"/>
          <p:nvPr/>
        </p:nvSpPr>
        <p:spPr>
          <a:xfrm>
            <a:off x="6862796" y="5216005"/>
            <a:ext cx="2429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ใช้ถุงผ้าแทนถุงพลาสติก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492496B0-1502-4502-931B-8EFC420DEFBA}"/>
              </a:ext>
            </a:extLst>
          </p:cNvPr>
          <p:cNvSpPr txBox="1"/>
          <p:nvPr/>
        </p:nvSpPr>
        <p:spPr>
          <a:xfrm>
            <a:off x="10014047" y="5216005"/>
            <a:ext cx="2429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ไม่เผาป่า</a:t>
            </a:r>
          </a:p>
        </p:txBody>
      </p:sp>
      <p:pic>
        <p:nvPicPr>
          <p:cNvPr id="8194" name="Picture 2" descr="การประหยัดพลังงานสีเขียว, สีเขียวของพืช, พืช, หลอดไฟประหยัดพลังงานภาพ PNG  และ PSD สำหรับดาวน์โหลดฟรี">
            <a:extLst>
              <a:ext uri="{FF2B5EF4-FFF2-40B4-BE49-F238E27FC236}">
                <a16:creationId xmlns:a16="http://schemas.microsoft.com/office/drawing/2014/main" id="{2CB7D1C5-5526-457B-8593-37E58C05C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0000" l="10000" r="90000">
                        <a14:foregroundMark x1="41094" y1="7813" x2="41094" y2="7813"/>
                        <a14:foregroundMark x1="40625" y1="8906" x2="40625" y2="8906"/>
                        <a14:foregroundMark x1="41094" y1="4844" x2="41094" y2="4844"/>
                        <a14:foregroundMark x1="62813" y1="23125" x2="62813" y2="23125"/>
                        <a14:foregroundMark x1="39375" y1="28594" x2="39375" y2="28594"/>
                        <a14:foregroundMark x1="73906" y1="26719" x2="73906" y2="26719"/>
                        <a14:foregroundMark x1="74063" y1="42500" x2="74063" y2="42500"/>
                        <a14:foregroundMark x1="69375" y1="44688" x2="69375" y2="4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4" y="2504922"/>
            <a:ext cx="3048000" cy="2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ปลูกต้นไม้ภาพ PNG เวกเตอร์และไฟล์ PSD | ดาวน์โหลดฟรีบน Pngtree">
            <a:extLst>
              <a:ext uri="{FF2B5EF4-FFF2-40B4-BE49-F238E27FC236}">
                <a16:creationId xmlns:a16="http://schemas.microsoft.com/office/drawing/2014/main" id="{4B6FC6AF-5D30-48B2-A159-7C0BF4B57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7" b="89784" l="8333" r="91667">
                        <a14:foregroundMark x1="8611" y1="70334" x2="8611" y2="70334"/>
                        <a14:foregroundMark x1="91667" y1="63261" x2="91667" y2="63261"/>
                        <a14:foregroundMark x1="35278" y1="63458" x2="35278" y2="63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33"/>
          <a:stretch/>
        </p:blipFill>
        <p:spPr bwMode="auto">
          <a:xfrm>
            <a:off x="3269389" y="2222164"/>
            <a:ext cx="2638787" cy="272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รณรงค์ใช้ถุงผ้าแทนถุงพลาสติก">
            <a:extLst>
              <a:ext uri="{FF2B5EF4-FFF2-40B4-BE49-F238E27FC236}">
                <a16:creationId xmlns:a16="http://schemas.microsoft.com/office/drawing/2014/main" id="{C82EEF85-DFA2-41A9-96B9-5C792F4D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67" b="90000" l="10000" r="90000">
                        <a14:foregroundMark x1="48167" y1="8500" x2="48167" y2="8500"/>
                        <a14:foregroundMark x1="53000" y1="6667" x2="53000" y2="6667"/>
                        <a14:foregroundMark x1="51167" y1="6167" x2="51167" y2="6167"/>
                        <a14:foregroundMark x1="48667" y1="6167" x2="48667" y2="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20" y="2723982"/>
            <a:ext cx="2244587" cy="224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แผนเผชิญเหตุไฟป่าและหมอกควัน จังหวัดชัยภูมิ">
            <a:extLst>
              <a:ext uri="{FF2B5EF4-FFF2-40B4-BE49-F238E27FC236}">
                <a16:creationId xmlns:a16="http://schemas.microsoft.com/office/drawing/2014/main" id="{088E4118-1A75-404C-99A8-33752B90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713" y="2763949"/>
            <a:ext cx="2981325" cy="209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0B1164DB-6F5B-42E8-8301-15E8E70D846D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761628D0-358A-4E06-9AE3-3D9D6FBD3442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: มุมมน 33">
            <a:extLst>
              <a:ext uri="{FF2B5EF4-FFF2-40B4-BE49-F238E27FC236}">
                <a16:creationId xmlns:a16="http://schemas.microsoft.com/office/drawing/2014/main" id="{F22FFB51-F7D7-49EE-B255-487ABC895E8B}"/>
              </a:ext>
            </a:extLst>
          </p:cNvPr>
          <p:cNvSpPr/>
          <p:nvPr/>
        </p:nvSpPr>
        <p:spPr>
          <a:xfrm>
            <a:off x="2358887" y="248049"/>
            <a:ext cx="7728423" cy="8513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45642B01-8677-4956-9538-1A13B8BAC195}"/>
              </a:ext>
            </a:extLst>
          </p:cNvPr>
          <p:cNvSpPr txBox="1"/>
          <p:nvPr/>
        </p:nvSpPr>
        <p:spPr>
          <a:xfrm>
            <a:off x="1911250" y="376760"/>
            <a:ext cx="8241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การเปลี่ยนแปลงภูมิอากาศโลก</a:t>
            </a:r>
            <a:endParaRPr lang="th-TH" sz="40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23CBED35-9925-486F-A7D1-31390C8C14D4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61F64759-F773-4660-99CA-9A18E663EFFE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736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7CB21D8C-6D30-4C10-9603-9B2A3E448279}"/>
              </a:ext>
            </a:extLst>
          </p:cNvPr>
          <p:cNvSpPr txBox="1"/>
          <p:nvPr/>
        </p:nvSpPr>
        <p:spPr>
          <a:xfrm>
            <a:off x="1986640" y="2151476"/>
            <a:ext cx="887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</a:pPr>
            <a:r>
              <a:rPr lang="th-TH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ลมฟ้าอากาศ คือ สภาวะของอากาศบนพื้นที่ใด ๆ ในช่วงเวลาหนึ่ง </a:t>
            </a:r>
            <a:endParaRPr lang="th-TH" b="1" dirty="0">
              <a:solidFill>
                <a:schemeClr val="bg1"/>
              </a:solidFill>
              <a:highlight>
                <a:srgbClr val="FFFF00"/>
              </a:highligh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18" name="Google Shape;2155;p25">
            <a:extLst>
              <a:ext uri="{FF2B5EF4-FFF2-40B4-BE49-F238E27FC236}">
                <a16:creationId xmlns:a16="http://schemas.microsoft.com/office/drawing/2014/main" id="{73A90415-3995-4F55-832B-69725D5DE4BC}"/>
              </a:ext>
            </a:extLst>
          </p:cNvPr>
          <p:cNvSpPr txBox="1">
            <a:spLocks/>
          </p:cNvSpPr>
          <p:nvPr/>
        </p:nvSpPr>
        <p:spPr>
          <a:xfrm>
            <a:off x="344978" y="1697616"/>
            <a:ext cx="11045040" cy="1170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th-TH" sz="32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อุณหภูมิอากาศโลกกำลังเปลี่ยนแปลงและส่งผลกระทบต่อสิ่งมีชีวิต</a:t>
            </a:r>
          </a:p>
          <a:p>
            <a:r>
              <a:rPr lang="th-TH" sz="32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และสิ่งแวดล้อมอย่างมาก กิจกรรมของมนุษย์ได้เร่งให้</a:t>
            </a:r>
          </a:p>
          <a:p>
            <a:r>
              <a:rPr lang="th-TH" sz="32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เกิดการเปลี่ยนแปลงภูมิอากาศโลกดังกล่าว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67A9198D-5D04-42B5-8C10-9582CBCC5030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3994E8BC-7EA9-46C2-BB14-5AD70D503364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034BF517-B5C5-4B83-B692-F81A8A1EB76A}"/>
              </a:ext>
            </a:extLst>
          </p:cNvPr>
          <p:cNvSpPr/>
          <p:nvPr/>
        </p:nvSpPr>
        <p:spPr>
          <a:xfrm>
            <a:off x="2358887" y="248049"/>
            <a:ext cx="7728423" cy="8513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8C90ED50-42D1-4DAC-85F2-B3C48B60A643}"/>
              </a:ext>
            </a:extLst>
          </p:cNvPr>
          <p:cNvSpPr txBox="1"/>
          <p:nvPr/>
        </p:nvSpPr>
        <p:spPr>
          <a:xfrm>
            <a:off x="1911250" y="376760"/>
            <a:ext cx="8241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สรุปการเปลี่ยนแปลงภูมิอากาศโลก</a:t>
            </a:r>
            <a:endParaRPr lang="th-TH" sz="40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961B742A-AE80-4FE4-A33C-64D227CC0F60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CF569DFD-3C4E-4447-9A4F-7101BEB46476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3AB3B16-E7AB-4AE7-930F-A67E81AE0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98" y="3128556"/>
            <a:ext cx="5846982" cy="3288927"/>
          </a:xfrm>
          <a:prstGeom prst="roundRect">
            <a:avLst>
              <a:gd name="adj" fmla="val 7660"/>
            </a:avLst>
          </a:prstGeom>
        </p:spPr>
      </p:pic>
    </p:spTree>
    <p:extLst>
      <p:ext uri="{BB962C8B-B14F-4D97-AF65-F5344CB8AC3E}">
        <p14:creationId xmlns:p14="http://schemas.microsoft.com/office/powerpoint/2010/main" val="405452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651C1645-5AB9-4A73-BAAD-6DC2823A7218}"/>
              </a:ext>
            </a:extLst>
          </p:cNvPr>
          <p:cNvSpPr/>
          <p:nvPr/>
        </p:nvSpPr>
        <p:spPr>
          <a:xfrm>
            <a:off x="-23061" y="0"/>
            <a:ext cx="623565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4" name="สี่เหลี่ยมผืนผ้า: มุมมน 43">
            <a:extLst>
              <a:ext uri="{FF2B5EF4-FFF2-40B4-BE49-F238E27FC236}">
                <a16:creationId xmlns:a16="http://schemas.microsoft.com/office/drawing/2014/main" id="{20112E4C-E430-4CB8-859E-66D3B08724B3}"/>
              </a:ext>
            </a:extLst>
          </p:cNvPr>
          <p:cNvSpPr/>
          <p:nvPr/>
        </p:nvSpPr>
        <p:spPr>
          <a:xfrm>
            <a:off x="2627586" y="333456"/>
            <a:ext cx="6750094" cy="92333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AE3EEEB7-9359-4A9C-AC4B-C759E48EF85E}"/>
              </a:ext>
            </a:extLst>
          </p:cNvPr>
          <p:cNvSpPr txBox="1"/>
          <p:nvPr/>
        </p:nvSpPr>
        <p:spPr>
          <a:xfrm>
            <a:off x="4200689" y="415618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solidFill>
                <a:schemeClr val="bg1"/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id="{0E124E66-FCDF-4E72-851A-82B9F600641D}"/>
              </a:ext>
            </a:extLst>
          </p:cNvPr>
          <p:cNvSpPr/>
          <p:nvPr/>
        </p:nvSpPr>
        <p:spPr>
          <a:xfrm>
            <a:off x="584308" y="2971711"/>
            <a:ext cx="4838946" cy="657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9" name="กราฟิก 28" descr="จุดกลางเป้า ด้วยสีเติมแบบทึบ">
            <a:extLst>
              <a:ext uri="{FF2B5EF4-FFF2-40B4-BE49-F238E27FC236}">
                <a16:creationId xmlns:a16="http://schemas.microsoft.com/office/drawing/2014/main" id="{0860C56C-58E0-42CE-9F7A-A128A8819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25053">
            <a:off x="582610" y="2951924"/>
            <a:ext cx="673950" cy="673950"/>
          </a:xfrm>
          <a:prstGeom prst="rect">
            <a:avLst/>
          </a:prstGeom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F8003148-F25C-4CDA-9A02-C93A500574C4}"/>
              </a:ext>
            </a:extLst>
          </p:cNvPr>
          <p:cNvSpPr txBox="1"/>
          <p:nvPr/>
        </p:nvSpPr>
        <p:spPr>
          <a:xfrm>
            <a:off x="1069343" y="3033622"/>
            <a:ext cx="3116486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พายุฝนฟ้าคะนอง</a:t>
            </a:r>
          </a:p>
        </p:txBody>
      </p: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DD7FB3AC-C89A-4E8C-A83E-19FFC446EEB9}"/>
              </a:ext>
            </a:extLst>
          </p:cNvPr>
          <p:cNvSpPr/>
          <p:nvPr/>
        </p:nvSpPr>
        <p:spPr>
          <a:xfrm>
            <a:off x="584307" y="3865690"/>
            <a:ext cx="4838947" cy="657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กราฟิก 31" descr="จุดกลางเป้า ด้วยสีเติมแบบทึบ">
            <a:extLst>
              <a:ext uri="{FF2B5EF4-FFF2-40B4-BE49-F238E27FC236}">
                <a16:creationId xmlns:a16="http://schemas.microsoft.com/office/drawing/2014/main" id="{0BEB308B-B096-46EF-9ACF-694376B61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25053">
            <a:off x="582610" y="3845903"/>
            <a:ext cx="673950" cy="673950"/>
          </a:xfrm>
          <a:prstGeom prst="rect">
            <a:avLst/>
          </a:prstGeom>
        </p:spPr>
      </p:pic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6D14E3B3-357E-4D42-B890-8419CEB07E7E}"/>
              </a:ext>
            </a:extLst>
          </p:cNvPr>
          <p:cNvSpPr txBox="1"/>
          <p:nvPr/>
        </p:nvSpPr>
        <p:spPr>
          <a:xfrm>
            <a:off x="1263861" y="3937044"/>
            <a:ext cx="4240236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พายุหมุนเขตร้อน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753A998-C56E-4A3B-B8E3-11EE8B789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10000" r="90000">
                        <a14:foregroundMark x1="71111" y1="6389" x2="71111" y2="6389"/>
                        <a14:foregroundMark x1="74167" y1="3056" x2="74167" y2="3056"/>
                        <a14:foregroundMark x1="55000" y1="60278" x2="55000" y2="60278"/>
                        <a14:foregroundMark x1="36389" y1="67222" x2="36389" y2="67222"/>
                        <a14:foregroundMark x1="26667" y1="82500" x2="26667" y2="82500"/>
                        <a14:foregroundMark x1="48611" y1="94167" x2="48611" y2="94167"/>
                        <a14:foregroundMark x1="10000" y1="33611" x2="10000" y2="33611"/>
                        <a14:foregroundMark x1="59722" y1="77222" x2="59722" y2="77222"/>
                        <a14:foregroundMark x1="58333" y1="79167" x2="58333" y2="79167"/>
                        <a14:foregroundMark x1="56667" y1="79722" x2="56667" y2="79722"/>
                        <a14:foregroundMark x1="49167" y1="97222" x2="49167" y2="97222"/>
                        <a14:foregroundMark x1="31111" y1="32500" x2="38889" y2="33056"/>
                        <a14:foregroundMark x1="54722" y1="31667" x2="44167" y2="25278"/>
                        <a14:foregroundMark x1="69722" y1="28889" x2="63056" y2="1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01505" y="4719670"/>
            <a:ext cx="2586518" cy="1940479"/>
          </a:xfrm>
          <a:prstGeom prst="rect">
            <a:avLst/>
          </a:prstGeom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9E1981C9-DC0B-408C-B303-ADE138F628E2}"/>
              </a:ext>
            </a:extLst>
          </p:cNvPr>
          <p:cNvSpPr/>
          <p:nvPr/>
        </p:nvSpPr>
        <p:spPr>
          <a:xfrm>
            <a:off x="716208" y="1583769"/>
            <a:ext cx="5037320" cy="85603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35B22315-5DDC-4F3A-A511-442752017AAF}"/>
              </a:ext>
            </a:extLst>
          </p:cNvPr>
          <p:cNvSpPr/>
          <p:nvPr/>
        </p:nvSpPr>
        <p:spPr>
          <a:xfrm>
            <a:off x="83376" y="1361412"/>
            <a:ext cx="1335387" cy="12524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30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BEC16883-D1BB-4616-B220-2D6002E72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47" y="1479473"/>
            <a:ext cx="1428699" cy="988319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675AC132-B76C-4540-A2F5-896FF9FF7871}"/>
              </a:ext>
            </a:extLst>
          </p:cNvPr>
          <p:cNvSpPr txBox="1"/>
          <p:nvPr/>
        </p:nvSpPr>
        <p:spPr>
          <a:xfrm>
            <a:off x="850663" y="1571850"/>
            <a:ext cx="5457366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Keyword </a:t>
            </a:r>
            <a:r>
              <a:rPr lang="th-TH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(คำสำคัญ</a:t>
            </a:r>
            <a:r>
              <a:rPr lang="th-TH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)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4CC77927-0B38-47D6-965D-C676F2F84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0815" y="1931915"/>
            <a:ext cx="5393098" cy="41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4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D0211CCC-26EA-4EBC-BF5F-C11F313595FD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96DB0918-A4BA-4F46-A7A0-17D125985FED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894080B0-C430-4442-9F98-0A6DD1B19504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3048817-F732-4C67-806D-D3E21D14358A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645D037B-A5E7-416A-BE82-6C522EAA4EAC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831936" y="1323220"/>
            <a:ext cx="6104891" cy="67395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43F00AA8-D744-4F02-8684-3093D3D1E7CE}"/>
              </a:ext>
            </a:extLst>
          </p:cNvPr>
          <p:cNvSpPr txBox="1"/>
          <p:nvPr/>
        </p:nvSpPr>
        <p:spPr>
          <a:xfrm>
            <a:off x="423655" y="2253276"/>
            <a:ext cx="72573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dirty="0">
                <a:latin typeface="TH Kodchasal" panose="02000506000000020004" pitchFamily="2" charset="-34"/>
                <a:cs typeface="TH Kodchasal" panose="02000506000000020004" pitchFamily="2" charset="-34"/>
              </a:rPr>
              <a:t> เป็นพายุที่เกิดขึ้นในช่วงฤดูร้อน</a:t>
            </a:r>
          </a:p>
          <a:p>
            <a:endParaRPr lang="th-TH" sz="1100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dirty="0">
                <a:latin typeface="TH Kodchasal" panose="02000506000000020004" pitchFamily="2" charset="-34"/>
                <a:cs typeface="TH Kodchasal" panose="02000506000000020004" pitchFamily="2" charset="-34"/>
              </a:rPr>
              <a:t> จะทำให้การหมุนเวียนของอากาศแปรปรวนอย่างรวดเร็ว </a:t>
            </a:r>
          </a:p>
          <a:p>
            <a:r>
              <a:rPr lang="th-TH" dirty="0">
                <a:latin typeface="TH Kodchasal" panose="02000506000000020004" pitchFamily="2" charset="-34"/>
                <a:cs typeface="TH Kodchasal" panose="02000506000000020004" pitchFamily="2" charset="-34"/>
              </a:rPr>
              <a:t>    จึงเป็นสาเหตุให้เกิดลมพายุพัดอย่างแรง </a:t>
            </a:r>
          </a:p>
          <a:p>
            <a:endParaRPr lang="th-TH" sz="900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dirty="0">
                <a:latin typeface="TH Kodchasal" panose="02000506000000020004" pitchFamily="2" charset="-34"/>
                <a:cs typeface="TH Kodchasal" panose="02000506000000020004" pitchFamily="2" charset="-34"/>
              </a:rPr>
              <a:t>มีฟ้าแลบฟ้าร้อง และฟ้าผ่าเกิดขึ้น </a:t>
            </a:r>
          </a:p>
          <a:p>
            <a:r>
              <a:rPr lang="th-TH" dirty="0">
                <a:latin typeface="TH Kodchasal" panose="02000506000000020004" pitchFamily="2" charset="-34"/>
                <a:cs typeface="TH Kodchasal" panose="02000506000000020004" pitchFamily="2" charset="-34"/>
              </a:rPr>
              <a:t>    แต่ฝนที่ตกนั้นจะตกไม่นาน</a:t>
            </a:r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7505A33-AAEE-4E46-925E-95D4EE15250E}"/>
              </a:ext>
            </a:extLst>
          </p:cNvPr>
          <p:cNvSpPr txBox="1"/>
          <p:nvPr/>
        </p:nvSpPr>
        <p:spPr>
          <a:xfrm>
            <a:off x="1522659" y="1375102"/>
            <a:ext cx="5309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พายุฝนฟ้าคะนอง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 (Thunderstorm)</a:t>
            </a:r>
          </a:p>
        </p:txBody>
      </p:sp>
      <p:pic>
        <p:nvPicPr>
          <p:cNvPr id="1026" name="Picture 2" descr="วันนี้ 40 จังหวัดเผชิญพายุฝนฟ้าคะนองต่อ ไทยตอนบนร้อนถึงร้อนจัด | Tidhoo -  ติดหู | LINE TODAY">
            <a:extLst>
              <a:ext uri="{FF2B5EF4-FFF2-40B4-BE49-F238E27FC236}">
                <a16:creationId xmlns:a16="http://schemas.microsoft.com/office/drawing/2014/main" id="{2CDC8830-D0FE-418E-881F-A5DBC6BA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23" y="1654793"/>
            <a:ext cx="3525498" cy="1951363"/>
          </a:xfrm>
          <a:prstGeom prst="round2DiagRect">
            <a:avLst>
              <a:gd name="adj1" fmla="val 4129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พายุฝนฟ้าคะนอง&amp;quot; รวมข่าวเกี่ยวกับ &amp;quot;พายุฝนฟ้าคะนอง&amp;quot; เรื่องราวของ&amp;quot;พายุ ฝนฟ้าคะนอง&amp;quot;">
            <a:extLst>
              <a:ext uri="{FF2B5EF4-FFF2-40B4-BE49-F238E27FC236}">
                <a16:creationId xmlns:a16="http://schemas.microsoft.com/office/drawing/2014/main" id="{6FCBC771-3536-4E62-BFC2-E926FADC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23" y="4230411"/>
            <a:ext cx="3525498" cy="2017989"/>
          </a:xfrm>
          <a:prstGeom prst="round2DiagRect">
            <a:avLst>
              <a:gd name="adj1" fmla="val 984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045C3596-3BFA-42AE-BB84-E7DCE6EFA1A7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cxnSp>
        <p:nvCxnSpPr>
          <p:cNvPr id="4" name="ตัวเชื่อมต่อตรง 3">
            <a:extLst>
              <a:ext uri="{FF2B5EF4-FFF2-40B4-BE49-F238E27FC236}">
                <a16:creationId xmlns:a16="http://schemas.microsoft.com/office/drawing/2014/main" id="{461C129D-5C09-4531-9033-4E95FF26A0A0}"/>
              </a:ext>
            </a:extLst>
          </p:cNvPr>
          <p:cNvCxnSpPr>
            <a:cxnSpLocks/>
          </p:cNvCxnSpPr>
          <p:nvPr/>
        </p:nvCxnSpPr>
        <p:spPr>
          <a:xfrm>
            <a:off x="7649153" y="1375102"/>
            <a:ext cx="0" cy="513502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E51CFF7-E770-4321-A4B6-12BF51FC0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5" b="91667" l="8721" r="93256">
                        <a14:foregroundMark x1="8837" y1="34615" x2="8837" y2="34615"/>
                        <a14:foregroundMark x1="35930" y1="6795" x2="35930" y2="6795"/>
                        <a14:foregroundMark x1="22558" y1="62308" x2="22558" y2="62308"/>
                        <a14:foregroundMark x1="22907" y1="76026" x2="22907" y2="76026"/>
                        <a14:foregroundMark x1="19884" y1="79872" x2="23488" y2="73077"/>
                        <a14:foregroundMark x1="23488" y1="73077" x2="23721" y2="72051"/>
                        <a14:foregroundMark x1="20814" y1="63718" x2="25814" y2="55513"/>
                        <a14:foregroundMark x1="33023" y1="73590" x2="33256" y2="66923"/>
                        <a14:foregroundMark x1="46512" y1="71026" x2="46744" y2="65769"/>
                        <a14:foregroundMark x1="45814" y1="83462" x2="49070" y2="76923"/>
                        <a14:foregroundMark x1="56395" y1="79103" x2="59186" y2="71795"/>
                        <a14:foregroundMark x1="59186" y1="71795" x2="59419" y2="71538"/>
                        <a14:foregroundMark x1="54302" y1="91667" x2="54302" y2="91667"/>
                        <a14:foregroundMark x1="72209" y1="87821" x2="72209" y2="87821"/>
                        <a14:foregroundMark x1="81163" y1="79744" x2="81163" y2="79744"/>
                        <a14:foregroundMark x1="93256" y1="55641" x2="93256" y2="556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9391" y="3943674"/>
            <a:ext cx="2920327" cy="26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5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สี่เหลี่ยมผืนผ้า: มุมมน 37">
            <a:extLst>
              <a:ext uri="{FF2B5EF4-FFF2-40B4-BE49-F238E27FC236}">
                <a16:creationId xmlns:a16="http://schemas.microsoft.com/office/drawing/2014/main" id="{1ED1F74F-58FA-4582-8BDE-68CEF8BC7222}"/>
              </a:ext>
            </a:extLst>
          </p:cNvPr>
          <p:cNvSpPr/>
          <p:nvPr/>
        </p:nvSpPr>
        <p:spPr>
          <a:xfrm>
            <a:off x="8335791" y="5671423"/>
            <a:ext cx="3247621" cy="479759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: มุมมน 36">
            <a:extLst>
              <a:ext uri="{FF2B5EF4-FFF2-40B4-BE49-F238E27FC236}">
                <a16:creationId xmlns:a16="http://schemas.microsoft.com/office/drawing/2014/main" id="{E9FD357B-41C9-4F56-85D6-4DFA22F9CD47}"/>
              </a:ext>
            </a:extLst>
          </p:cNvPr>
          <p:cNvSpPr/>
          <p:nvPr/>
        </p:nvSpPr>
        <p:spPr>
          <a:xfrm>
            <a:off x="4550495" y="5715912"/>
            <a:ext cx="3114361" cy="479759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578108" y="1282892"/>
            <a:ext cx="7259662" cy="67395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43F00AA8-D744-4F02-8684-3093D3D1E7CE}"/>
              </a:ext>
            </a:extLst>
          </p:cNvPr>
          <p:cNvSpPr txBox="1"/>
          <p:nvPr/>
        </p:nvSpPr>
        <p:spPr>
          <a:xfrm>
            <a:off x="578108" y="2087176"/>
            <a:ext cx="8881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การเกิดและพัฒนาของพายุฝนฟ้าคะนอง 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แบ่งออกเป็น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3 </a:t>
            </a: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ระยะ </a:t>
            </a: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ได้แก่</a:t>
            </a:r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6" y="775322"/>
            <a:ext cx="1090716" cy="1253049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7505A33-AAEE-4E46-925E-95D4EE15250E}"/>
              </a:ext>
            </a:extLst>
          </p:cNvPr>
          <p:cNvSpPr txBox="1"/>
          <p:nvPr/>
        </p:nvSpPr>
        <p:spPr>
          <a:xfrm>
            <a:off x="1457910" y="1338405"/>
            <a:ext cx="62718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การเกิดและพัฒนาของพายุฝนฟ้าคะนอง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C0E6514-F962-4B1B-AEA3-41DA4D181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" t="21281" r="65636" b="36401"/>
          <a:stretch/>
        </p:blipFill>
        <p:spPr bwMode="auto">
          <a:xfrm>
            <a:off x="609545" y="2765759"/>
            <a:ext cx="3257049" cy="279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37970A5-4265-4808-AB09-D9F462865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03" t="21281" r="32077" b="36401"/>
          <a:stretch/>
        </p:blipFill>
        <p:spPr bwMode="auto">
          <a:xfrm>
            <a:off x="4467954" y="2745304"/>
            <a:ext cx="3257049" cy="279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0A0BA4A-5BC3-40CB-959C-15C64EEF6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71" t="21281" r="3536" b="36401"/>
          <a:stretch/>
        </p:blipFill>
        <p:spPr bwMode="auto">
          <a:xfrm>
            <a:off x="8326363" y="2747667"/>
            <a:ext cx="3257049" cy="279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8AEE80BF-4B05-4B94-800F-18C3A159E402}"/>
              </a:ext>
            </a:extLst>
          </p:cNvPr>
          <p:cNvSpPr txBox="1"/>
          <p:nvPr/>
        </p:nvSpPr>
        <p:spPr>
          <a:xfrm>
            <a:off x="4844450" y="5774717"/>
            <a:ext cx="2723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ระยะเจริญเติบโตเต็มที่ </a:t>
            </a:r>
            <a:endParaRPr lang="th-TH" sz="2400" dirty="0">
              <a:solidFill>
                <a:schemeClr val="bg1"/>
              </a:solidFill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63E0390A-7764-43DD-A982-D8E1441521D2}"/>
              </a:ext>
            </a:extLst>
          </p:cNvPr>
          <p:cNvSpPr txBox="1"/>
          <p:nvPr/>
        </p:nvSpPr>
        <p:spPr>
          <a:xfrm>
            <a:off x="9196573" y="5724958"/>
            <a:ext cx="2723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ระยะสลายตัว </a:t>
            </a:r>
            <a:endParaRPr lang="th-TH" sz="2400" dirty="0">
              <a:solidFill>
                <a:schemeClr val="bg1"/>
              </a:solidFill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AC6E4FCA-560E-4468-8CCA-98B32E512C32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1" name="สี่เหลี่ยมผืนผ้า 30">
            <a:extLst>
              <a:ext uri="{FF2B5EF4-FFF2-40B4-BE49-F238E27FC236}">
                <a16:creationId xmlns:a16="http://schemas.microsoft.com/office/drawing/2014/main" id="{71CEDABC-2121-4806-990B-6F9B2DDE5CAC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สี่เหลี่ยมผืนผ้า: มุมมน 31">
            <a:extLst>
              <a:ext uri="{FF2B5EF4-FFF2-40B4-BE49-F238E27FC236}">
                <a16:creationId xmlns:a16="http://schemas.microsoft.com/office/drawing/2014/main" id="{7DBC98E0-3AE1-4E9C-859C-F6827D7B92D6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0905B631-DA25-4F7E-B272-6A99761ACB0C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67F1B097-9416-48B6-A40F-536B10898B12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2237C52F-FA56-4A3B-BBA3-809F2ED21910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5116232-FBAE-488D-A027-221729BF650F}"/>
              </a:ext>
            </a:extLst>
          </p:cNvPr>
          <p:cNvSpPr/>
          <p:nvPr/>
        </p:nvSpPr>
        <p:spPr>
          <a:xfrm>
            <a:off x="680888" y="5746462"/>
            <a:ext cx="3114361" cy="479759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17E475E8-082C-484B-BCC7-F53D31F218D9}"/>
              </a:ext>
            </a:extLst>
          </p:cNvPr>
          <p:cNvSpPr txBox="1"/>
          <p:nvPr/>
        </p:nvSpPr>
        <p:spPr>
          <a:xfrm>
            <a:off x="1163405" y="5774717"/>
            <a:ext cx="2149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ระยะเจริญเติบโต </a:t>
            </a:r>
            <a:endParaRPr lang="th-T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5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13E3C40-6DD7-4688-8C06-EB802EC859BC}"/>
              </a:ext>
            </a:extLst>
          </p:cNvPr>
          <p:cNvSpPr/>
          <p:nvPr/>
        </p:nvSpPr>
        <p:spPr>
          <a:xfrm>
            <a:off x="6237148" y="2593537"/>
            <a:ext cx="4050277" cy="95488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3048817-F732-4C67-806D-D3E21D14358A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rgbClr val="606E1F"/>
          </a:solidFill>
          <a:ln>
            <a:solidFill>
              <a:srgbClr val="606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645D037B-A5E7-416A-BE82-6C522EAA4EAC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CCE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781333" y="1387387"/>
            <a:ext cx="6846329" cy="67395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7505A33-AAEE-4E46-925E-95D4EE15250E}"/>
              </a:ext>
            </a:extLst>
          </p:cNvPr>
          <p:cNvSpPr txBox="1"/>
          <p:nvPr/>
        </p:nvSpPr>
        <p:spPr>
          <a:xfrm>
            <a:off x="1354494" y="1426314"/>
            <a:ext cx="6420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การเกิดและพัฒนาของพายุฝนฟ้าคะนอง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C0E6514-F962-4B1B-AEA3-41DA4D181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" t="21281" r="65636" b="36401"/>
          <a:stretch/>
        </p:blipFill>
        <p:spPr bwMode="auto">
          <a:xfrm>
            <a:off x="419941" y="2424406"/>
            <a:ext cx="3919048" cy="3368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85F14F43-C8BD-4AC6-99D0-4B5713BEAE55}"/>
              </a:ext>
            </a:extLst>
          </p:cNvPr>
          <p:cNvSpPr txBox="1"/>
          <p:nvPr/>
        </p:nvSpPr>
        <p:spPr>
          <a:xfrm>
            <a:off x="7075023" y="2685008"/>
            <a:ext cx="3212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ระยะเจริญเติบโต </a:t>
            </a:r>
            <a:endParaRPr lang="th-TH" sz="3200" dirty="0"/>
          </a:p>
        </p:txBody>
      </p: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F46778EC-05C5-4FDA-9028-B7BF54996A2F}"/>
              </a:ext>
            </a:extLst>
          </p:cNvPr>
          <p:cNvSpPr/>
          <p:nvPr/>
        </p:nvSpPr>
        <p:spPr>
          <a:xfrm>
            <a:off x="4856480" y="3217208"/>
            <a:ext cx="6967110" cy="2453055"/>
          </a:xfrm>
          <a:prstGeom prst="roundRect">
            <a:avLst>
              <a:gd name="adj" fmla="val 8613"/>
            </a:avLst>
          </a:prstGeom>
          <a:solidFill>
            <a:srgbClr val="CCFFC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C31B9F1-17A7-414B-A6C9-07D76E09C1C5}"/>
              </a:ext>
            </a:extLst>
          </p:cNvPr>
          <p:cNvSpPr/>
          <p:nvPr/>
        </p:nvSpPr>
        <p:spPr>
          <a:xfrm>
            <a:off x="4955131" y="3243975"/>
            <a:ext cx="77305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อากาศที่มีอุณหภูมิและความชื้นสูงลอยตัวสูงขึ้น 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ทำให้อุณหภูมิลดลงตามความสูง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ไอน้ำในอากาศเกิดการควบแน่นเป็นละอองน้ำ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อย่างต่อเนื่อง เกิดเป็น </a:t>
            </a:r>
            <a:r>
              <a:rPr lang="th-TH" b="1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เมฆขนาดใหญ่</a:t>
            </a:r>
          </a:p>
        </p:txBody>
      </p:sp>
      <p:pic>
        <p:nvPicPr>
          <p:cNvPr id="7" name="กราฟิก 6" descr="ฟ้าผ่า ด้วยสีเติมแบบทึบ">
            <a:extLst>
              <a:ext uri="{FF2B5EF4-FFF2-40B4-BE49-F238E27FC236}">
                <a16:creationId xmlns:a16="http://schemas.microsoft.com/office/drawing/2014/main" id="{E6FC3547-B0D8-4E7A-81E8-6C64ABE25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6480" y="3200894"/>
            <a:ext cx="673950" cy="673950"/>
          </a:xfrm>
          <a:prstGeom prst="rect">
            <a:avLst/>
          </a:prstGeom>
        </p:spPr>
      </p:pic>
      <p:pic>
        <p:nvPicPr>
          <p:cNvPr id="33" name="กราฟิก 32" descr="ฟ้าผ่า ด้วยสีเติมแบบทึบ">
            <a:extLst>
              <a:ext uri="{FF2B5EF4-FFF2-40B4-BE49-F238E27FC236}">
                <a16:creationId xmlns:a16="http://schemas.microsoft.com/office/drawing/2014/main" id="{D404180B-0E7E-4971-87FF-DD0059B4C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4064" y="4449246"/>
            <a:ext cx="673950" cy="67395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6F08756-8A97-4C91-BB62-620FCB67C4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30" y="4841713"/>
            <a:ext cx="1762540" cy="1768238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027EF62A-9694-4DFF-999C-2795F8B5FF12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52662022-A332-47DE-BCE1-78B9A114021E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E3E406C3-3635-4590-AAEE-62C2A8F6242A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9F7647E7-AA9C-43E3-B127-59FBC451CC47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271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13E3C40-6DD7-4688-8C06-EB802EC859BC}"/>
              </a:ext>
            </a:extLst>
          </p:cNvPr>
          <p:cNvSpPr/>
          <p:nvPr/>
        </p:nvSpPr>
        <p:spPr>
          <a:xfrm>
            <a:off x="6253936" y="2423028"/>
            <a:ext cx="4050277" cy="95488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3048817-F732-4C67-806D-D3E21D14358A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rgbClr val="606E1F"/>
          </a:solidFill>
          <a:ln>
            <a:solidFill>
              <a:srgbClr val="606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645D037B-A5E7-416A-BE82-6C522EAA4EAC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CCE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781333" y="1387387"/>
            <a:ext cx="6846329" cy="67395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7505A33-AAEE-4E46-925E-95D4EE15250E}"/>
              </a:ext>
            </a:extLst>
          </p:cNvPr>
          <p:cNvSpPr txBox="1"/>
          <p:nvPr/>
        </p:nvSpPr>
        <p:spPr>
          <a:xfrm>
            <a:off x="1354494" y="1426314"/>
            <a:ext cx="6420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การเกิดและพัฒนาของพายุฝนฟ้าคะนอง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F46778EC-05C5-4FDA-9028-B7BF54996A2F}"/>
              </a:ext>
            </a:extLst>
          </p:cNvPr>
          <p:cNvSpPr/>
          <p:nvPr/>
        </p:nvSpPr>
        <p:spPr>
          <a:xfrm>
            <a:off x="4673600" y="2969255"/>
            <a:ext cx="6967110" cy="2785645"/>
          </a:xfrm>
          <a:prstGeom prst="roundRect">
            <a:avLst>
              <a:gd name="adj" fmla="val 8613"/>
            </a:avLst>
          </a:prstGeom>
          <a:solidFill>
            <a:srgbClr val="CCFFC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C31B9F1-17A7-414B-A6C9-07D76E09C1C5}"/>
              </a:ext>
            </a:extLst>
          </p:cNvPr>
          <p:cNvSpPr/>
          <p:nvPr/>
        </p:nvSpPr>
        <p:spPr>
          <a:xfrm>
            <a:off x="4795520" y="3112540"/>
            <a:ext cx="77305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ยอดของเมฆปะทะกับรอยต่อของชั้นโทรโพสเฟียร์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และชั้นสตราโตสเฟียร์จึงไม่สามารถลอยสูงขึ้นได้อีก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</a:t>
            </a:r>
            <a:endParaRPr lang="th-TH" b="1" kern="0" dirty="0">
              <a:solidFill>
                <a:srgbClr val="424077">
                  <a:lumMod val="75000"/>
                </a:srgb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7" name="กราฟิก 6" descr="ฟ้าผ่า ด้วยสีเติมแบบทึบ">
            <a:extLst>
              <a:ext uri="{FF2B5EF4-FFF2-40B4-BE49-F238E27FC236}">
                <a16:creationId xmlns:a16="http://schemas.microsoft.com/office/drawing/2014/main" id="{E6FC3547-B0D8-4E7A-81E8-6C64ABE25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3104" y="3083187"/>
            <a:ext cx="673950" cy="673950"/>
          </a:xfrm>
          <a:prstGeom prst="rect">
            <a:avLst/>
          </a:prstGeom>
        </p:spPr>
      </p:pic>
      <p:pic>
        <p:nvPicPr>
          <p:cNvPr id="33" name="กราฟิก 32" descr="ฟ้าผ่า ด้วยสีเติมแบบทึบ">
            <a:extLst>
              <a:ext uri="{FF2B5EF4-FFF2-40B4-BE49-F238E27FC236}">
                <a16:creationId xmlns:a16="http://schemas.microsoft.com/office/drawing/2014/main" id="{D404180B-0E7E-4971-87FF-DD0059B4C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5520" y="4060721"/>
            <a:ext cx="673950" cy="67395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6F08756-8A97-4C91-BB62-620FCB67C4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05" y="4581920"/>
            <a:ext cx="2067767" cy="2074452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027EF62A-9694-4DFF-999C-2795F8B5FF12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52662022-A332-47DE-BCE1-78B9A114021E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E3E406C3-3635-4590-AAEE-62C2A8F6242A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9F7647E7-AA9C-43E3-B127-59FBC451CC47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7436AFF-264E-4496-B357-1C8328A8F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03" t="21281" r="32077" b="36401"/>
          <a:stretch/>
        </p:blipFill>
        <p:spPr bwMode="auto">
          <a:xfrm>
            <a:off x="499081" y="2469991"/>
            <a:ext cx="3823565" cy="328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962D7CFE-E69E-4D69-A40A-AC2E9100A3AB}"/>
              </a:ext>
            </a:extLst>
          </p:cNvPr>
          <p:cNvSpPr txBox="1"/>
          <p:nvPr/>
        </p:nvSpPr>
        <p:spPr>
          <a:xfrm>
            <a:off x="5346590" y="4111563"/>
            <a:ext cx="6294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ยอดเมฆจึงแผ่ออกด้านข้างในแนวราบ</a:t>
            </a:r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71DD58F7-A251-461D-83A7-36CC771AB422}"/>
              </a:ext>
            </a:extLst>
          </p:cNvPr>
          <p:cNvSpPr/>
          <p:nvPr/>
        </p:nvSpPr>
        <p:spPr>
          <a:xfrm>
            <a:off x="5352552" y="4750160"/>
            <a:ext cx="5406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ต่อมาเกิดฝนตกหนัก ฟ้าแลบ ฟ้าผ่า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และอาจเกิดลูกเห็บตก</a:t>
            </a:r>
          </a:p>
        </p:txBody>
      </p:sp>
      <p:pic>
        <p:nvPicPr>
          <p:cNvPr id="30" name="กราฟิก 29" descr="ฟ้าผ่า ด้วยสีเติมแบบทึบ">
            <a:extLst>
              <a:ext uri="{FF2B5EF4-FFF2-40B4-BE49-F238E27FC236}">
                <a16:creationId xmlns:a16="http://schemas.microsoft.com/office/drawing/2014/main" id="{F8F0D3C2-8268-403F-BC63-5D24EFD73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4258" y="4750160"/>
            <a:ext cx="673950" cy="673950"/>
          </a:xfrm>
          <a:prstGeom prst="rect">
            <a:avLst/>
          </a:prstGeom>
        </p:spPr>
      </p:pic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67074F10-5F73-4182-A54D-EB2989BFD3EB}"/>
              </a:ext>
            </a:extLst>
          </p:cNvPr>
          <p:cNvSpPr txBox="1"/>
          <p:nvPr/>
        </p:nvSpPr>
        <p:spPr>
          <a:xfrm>
            <a:off x="6776993" y="2517678"/>
            <a:ext cx="3433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ระยะเจริญเติบโตเต็มที่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7617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13E3C40-6DD7-4688-8C06-EB802EC859BC}"/>
              </a:ext>
            </a:extLst>
          </p:cNvPr>
          <p:cNvSpPr/>
          <p:nvPr/>
        </p:nvSpPr>
        <p:spPr>
          <a:xfrm>
            <a:off x="6253936" y="2423028"/>
            <a:ext cx="4050277" cy="95488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3048817-F732-4C67-806D-D3E21D14358A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rgbClr val="606E1F"/>
          </a:solidFill>
          <a:ln>
            <a:solidFill>
              <a:srgbClr val="606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645D037B-A5E7-416A-BE82-6C522EAA4EAC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CCE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781333" y="1387387"/>
            <a:ext cx="6846329" cy="67395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94709"/>
            <a:ext cx="1155481" cy="1327453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7505A33-AAEE-4E46-925E-95D4EE15250E}"/>
              </a:ext>
            </a:extLst>
          </p:cNvPr>
          <p:cNvSpPr txBox="1"/>
          <p:nvPr/>
        </p:nvSpPr>
        <p:spPr>
          <a:xfrm>
            <a:off x="1354494" y="1426314"/>
            <a:ext cx="6420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การเกิดและพัฒนาของพายุฝนฟ้าคะนอง</a:t>
            </a:r>
            <a:r>
              <a:rPr lang="en-US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​</a:t>
            </a:r>
          </a:p>
        </p:txBody>
      </p: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F46778EC-05C5-4FDA-9028-B7BF54996A2F}"/>
              </a:ext>
            </a:extLst>
          </p:cNvPr>
          <p:cNvSpPr/>
          <p:nvPr/>
        </p:nvSpPr>
        <p:spPr>
          <a:xfrm>
            <a:off x="4673600" y="2969256"/>
            <a:ext cx="6967110" cy="1753197"/>
          </a:xfrm>
          <a:prstGeom prst="roundRect">
            <a:avLst>
              <a:gd name="adj" fmla="val 8613"/>
            </a:avLst>
          </a:prstGeom>
          <a:solidFill>
            <a:srgbClr val="CCFFCC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C31B9F1-17A7-414B-A6C9-07D76E09C1C5}"/>
              </a:ext>
            </a:extLst>
          </p:cNvPr>
          <p:cNvSpPr/>
          <p:nvPr/>
        </p:nvSpPr>
        <p:spPr>
          <a:xfrm>
            <a:off x="4795520" y="3112540"/>
            <a:ext cx="77305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ฝนค่อย</a:t>
            </a:r>
            <a:r>
              <a:rPr lang="th-TH" kern="0" dirty="0" err="1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ๆห</a:t>
            </a:r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มดไป ทำให้ลมพัดลงสู่พื้นโลก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</a:t>
            </a:r>
          </a:p>
          <a:p>
            <a:pPr lvl="0"/>
            <a:r>
              <a:rPr lang="th-TH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     </a:t>
            </a:r>
            <a:endParaRPr lang="th-TH" b="1" kern="0" dirty="0">
              <a:solidFill>
                <a:srgbClr val="424077">
                  <a:lumMod val="75000"/>
                </a:srgb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7" name="กราฟิก 6" descr="ฟ้าผ่า ด้วยสีเติมแบบทึบ">
            <a:extLst>
              <a:ext uri="{FF2B5EF4-FFF2-40B4-BE49-F238E27FC236}">
                <a16:creationId xmlns:a16="http://schemas.microsoft.com/office/drawing/2014/main" id="{E6FC3547-B0D8-4E7A-81E8-6C64ABE25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3104" y="3083187"/>
            <a:ext cx="673950" cy="673950"/>
          </a:xfrm>
          <a:prstGeom prst="rect">
            <a:avLst/>
          </a:prstGeom>
        </p:spPr>
      </p:pic>
      <p:pic>
        <p:nvPicPr>
          <p:cNvPr id="33" name="กราฟิก 32" descr="ฟ้าผ่า ด้วยสีเติมแบบทึบ">
            <a:extLst>
              <a:ext uri="{FF2B5EF4-FFF2-40B4-BE49-F238E27FC236}">
                <a16:creationId xmlns:a16="http://schemas.microsoft.com/office/drawing/2014/main" id="{D404180B-0E7E-4971-87FF-DD0059B4C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5520" y="3908066"/>
            <a:ext cx="673950" cy="67395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6F08756-8A97-4C91-BB62-620FCB67C4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05" y="4581920"/>
            <a:ext cx="2067767" cy="2074452"/>
          </a:xfrm>
          <a:prstGeom prst="rect">
            <a:avLst/>
          </a:prstGeom>
        </p:spPr>
      </p:pic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027EF62A-9694-4DFF-999C-2795F8B5FF12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52662022-A332-47DE-BCE1-78B9A114021E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E3E406C3-3635-4590-AAEE-62C2A8F6242A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9F7647E7-AA9C-43E3-B127-59FBC451CC47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3CBF558-D3AA-490B-9EBD-954F4D6FE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689" y="2323791"/>
            <a:ext cx="4633268" cy="4075220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CA55F74F-622B-40F6-A734-64DC02E4020E}"/>
              </a:ext>
            </a:extLst>
          </p:cNvPr>
          <p:cNvSpPr txBox="1"/>
          <p:nvPr/>
        </p:nvSpPr>
        <p:spPr>
          <a:xfrm>
            <a:off x="7415155" y="2483132"/>
            <a:ext cx="3433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ระยะสลายตัว</a:t>
            </a:r>
            <a:endParaRPr lang="th-TH" dirty="0"/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0183FCB2-7309-4D46-B321-F8C1E8D83494}"/>
              </a:ext>
            </a:extLst>
          </p:cNvPr>
          <p:cNvSpPr/>
          <p:nvPr/>
        </p:nvSpPr>
        <p:spPr>
          <a:xfrm>
            <a:off x="5334248" y="3924137"/>
            <a:ext cx="43284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3000" kern="0" dirty="0">
                <a:solidFill>
                  <a:srgbClr val="424077">
                    <a:lumMod val="75000"/>
                  </a:srgb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มีอัตราเร็วลดลง เมฆเริ่มสลายตัว</a:t>
            </a:r>
          </a:p>
        </p:txBody>
      </p:sp>
    </p:spTree>
    <p:extLst>
      <p:ext uri="{BB962C8B-B14F-4D97-AF65-F5344CB8AC3E}">
        <p14:creationId xmlns:p14="http://schemas.microsoft.com/office/powerpoint/2010/main" val="4143584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800175EB-3D64-4B5B-BDB1-66D2FFE5CA13}"/>
              </a:ext>
            </a:extLst>
          </p:cNvPr>
          <p:cNvSpPr/>
          <p:nvPr/>
        </p:nvSpPr>
        <p:spPr>
          <a:xfrm>
            <a:off x="885048" y="1244313"/>
            <a:ext cx="6009300" cy="66305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 descr="รูปภาพประกอบด้วย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4A78501-872F-4DC9-BDC1-8B0AD36427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" y="717163"/>
            <a:ext cx="1155481" cy="1327453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7505A33-AAEE-4E46-925E-95D4EE15250E}"/>
              </a:ext>
            </a:extLst>
          </p:cNvPr>
          <p:cNvSpPr txBox="1"/>
          <p:nvPr/>
        </p:nvSpPr>
        <p:spPr>
          <a:xfrm>
            <a:off x="1542911" y="1346578"/>
            <a:ext cx="5256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การเกิดฟ้าแลบ ฟ้าร้อง และฟ้าผ่า</a:t>
            </a:r>
            <a:endParaRPr lang="en-US" sz="3200" b="1" dirty="0">
              <a:solidFill>
                <a:schemeClr val="bg1"/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id="{074904F9-1554-4C1C-8946-73F9C1F8CDED}"/>
              </a:ext>
            </a:extLst>
          </p:cNvPr>
          <p:cNvSpPr/>
          <p:nvPr/>
        </p:nvSpPr>
        <p:spPr>
          <a:xfrm>
            <a:off x="734819" y="4403256"/>
            <a:ext cx="2955233" cy="422037"/>
          </a:xfrm>
          <a:prstGeom prst="roundRect">
            <a:avLst>
              <a:gd name="adj" fmla="val 28261"/>
            </a:avLst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9FDE845A-2D61-4CE0-B6FE-783D8867610E}"/>
              </a:ext>
            </a:extLst>
          </p:cNvPr>
          <p:cNvSpPr/>
          <p:nvPr/>
        </p:nvSpPr>
        <p:spPr>
          <a:xfrm>
            <a:off x="4704652" y="4415824"/>
            <a:ext cx="2918886" cy="422037"/>
          </a:xfrm>
          <a:prstGeom prst="roundRect">
            <a:avLst>
              <a:gd name="adj" fmla="val 28261"/>
            </a:avLst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8FEE8FF4-0334-40B4-8B9C-7D18A5215D03}"/>
              </a:ext>
            </a:extLst>
          </p:cNvPr>
          <p:cNvSpPr/>
          <p:nvPr/>
        </p:nvSpPr>
        <p:spPr>
          <a:xfrm>
            <a:off x="8458785" y="4376750"/>
            <a:ext cx="3257049" cy="422037"/>
          </a:xfrm>
          <a:prstGeom prst="roundRect">
            <a:avLst>
              <a:gd name="adj" fmla="val 28261"/>
            </a:avLst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85F14F43-C8BD-4AC6-99D0-4B5713BEAE55}"/>
              </a:ext>
            </a:extLst>
          </p:cNvPr>
          <p:cNvSpPr txBox="1"/>
          <p:nvPr/>
        </p:nvSpPr>
        <p:spPr>
          <a:xfrm>
            <a:off x="1641100" y="4427242"/>
            <a:ext cx="2530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ฟ้าแลบ</a:t>
            </a:r>
            <a:endParaRPr lang="th-TH" sz="2400" dirty="0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8AEE80BF-4B05-4B94-800F-18C3A159E402}"/>
              </a:ext>
            </a:extLst>
          </p:cNvPr>
          <p:cNvSpPr txBox="1"/>
          <p:nvPr/>
        </p:nvSpPr>
        <p:spPr>
          <a:xfrm>
            <a:off x="5665521" y="4424013"/>
            <a:ext cx="2723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ฟ้าผ่า</a:t>
            </a:r>
            <a:endParaRPr lang="th-TH" sz="2400" dirty="0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63E0390A-7764-43DD-A982-D8E1441521D2}"/>
              </a:ext>
            </a:extLst>
          </p:cNvPr>
          <p:cNvSpPr txBox="1"/>
          <p:nvPr/>
        </p:nvSpPr>
        <p:spPr>
          <a:xfrm>
            <a:off x="9657530" y="4395690"/>
            <a:ext cx="2723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ฟ้าร้อง</a:t>
            </a:r>
            <a:endParaRPr lang="th-TH" sz="2400" dirty="0"/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130197BB-1642-460A-89D6-2393660F6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0"/>
          <a:stretch/>
        </p:blipFill>
        <p:spPr>
          <a:xfrm>
            <a:off x="734819" y="2371543"/>
            <a:ext cx="2955234" cy="1873568"/>
          </a:xfrm>
          <a:prstGeom prst="roundRect">
            <a:avLst>
              <a:gd name="adj" fmla="val 4737"/>
            </a:avLst>
          </a:prstGeom>
        </p:spPr>
      </p:pic>
      <p:sp>
        <p:nvSpPr>
          <p:cNvPr id="31" name="Google Shape;2155;p25">
            <a:extLst>
              <a:ext uri="{FF2B5EF4-FFF2-40B4-BE49-F238E27FC236}">
                <a16:creationId xmlns:a16="http://schemas.microsoft.com/office/drawing/2014/main" id="{2A73B80C-A7F2-4B8C-BCDD-211CA5C513AF}"/>
              </a:ext>
            </a:extLst>
          </p:cNvPr>
          <p:cNvSpPr txBox="1">
            <a:spLocks/>
          </p:cNvSpPr>
          <p:nvPr/>
        </p:nvSpPr>
        <p:spPr>
          <a:xfrm>
            <a:off x="341343" y="4881378"/>
            <a:ext cx="3721952" cy="10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th-TH" sz="2000" b="0" dirty="0">
                <a:solidFill>
                  <a:schemeClr val="tx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เกิดจากการแลกเปลี่ยนประจุไฟฟ้า</a:t>
            </a:r>
          </a:p>
          <a:p>
            <a:r>
              <a:rPr lang="th-TH" sz="2000" b="0" dirty="0">
                <a:solidFill>
                  <a:schemeClr val="tx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ภายในก้อนเมฆ </a:t>
            </a:r>
          </a:p>
          <a:p>
            <a:r>
              <a:rPr lang="th-TH" sz="2000" b="0" dirty="0">
                <a:solidFill>
                  <a:schemeClr val="tx1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หรือระหว่างก้อนเมฆ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AD55A91B-1B00-4916-ADE8-CA8F472AEF06}"/>
              </a:ext>
            </a:extLst>
          </p:cNvPr>
          <p:cNvSpPr/>
          <p:nvPr/>
        </p:nvSpPr>
        <p:spPr>
          <a:xfrm>
            <a:off x="397276" y="2107679"/>
            <a:ext cx="3630320" cy="4420641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76250D04-C38D-4865-9962-720535A94848}"/>
              </a:ext>
            </a:extLst>
          </p:cNvPr>
          <p:cNvSpPr/>
          <p:nvPr/>
        </p:nvSpPr>
        <p:spPr>
          <a:xfrm>
            <a:off x="4348935" y="2089498"/>
            <a:ext cx="3630320" cy="4420641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55309990-78F4-4746-BC7F-BF01B32FD15D}"/>
              </a:ext>
            </a:extLst>
          </p:cNvPr>
          <p:cNvSpPr/>
          <p:nvPr/>
        </p:nvSpPr>
        <p:spPr>
          <a:xfrm>
            <a:off x="8228715" y="2094427"/>
            <a:ext cx="3630320" cy="4420641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E7F32263-FAE8-4D5B-BD65-FFCD593CB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>
          <a:xfrm>
            <a:off x="4752285" y="2371543"/>
            <a:ext cx="2871253" cy="1873568"/>
          </a:xfrm>
          <a:prstGeom prst="roundRect">
            <a:avLst>
              <a:gd name="adj" fmla="val 6483"/>
            </a:avLst>
          </a:prstGeom>
        </p:spPr>
      </p:pic>
      <p:sp>
        <p:nvSpPr>
          <p:cNvPr id="36" name="วงรี 35">
            <a:extLst>
              <a:ext uri="{FF2B5EF4-FFF2-40B4-BE49-F238E27FC236}">
                <a16:creationId xmlns:a16="http://schemas.microsoft.com/office/drawing/2014/main" id="{04B0E7A2-18AB-4598-AF6A-CDFB4559C2C8}"/>
              </a:ext>
            </a:extLst>
          </p:cNvPr>
          <p:cNvSpPr/>
          <p:nvPr/>
        </p:nvSpPr>
        <p:spPr>
          <a:xfrm>
            <a:off x="5511089" y="3683137"/>
            <a:ext cx="912011" cy="569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97F0991E-90F1-4960-9636-0E7432E3848D}"/>
              </a:ext>
            </a:extLst>
          </p:cNvPr>
          <p:cNvSpPr/>
          <p:nvPr/>
        </p:nvSpPr>
        <p:spPr>
          <a:xfrm>
            <a:off x="6744245" y="3683137"/>
            <a:ext cx="879293" cy="569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91DB833D-F6E4-43F7-8655-F9C7C118A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"/>
          <a:stretch/>
        </p:blipFill>
        <p:spPr>
          <a:xfrm>
            <a:off x="8606174" y="2371543"/>
            <a:ext cx="2915873" cy="1865829"/>
          </a:xfrm>
          <a:prstGeom prst="roundRect">
            <a:avLst>
              <a:gd name="adj" fmla="val 7592"/>
            </a:avLst>
          </a:prstGeom>
        </p:spPr>
      </p:pic>
      <p:sp>
        <p:nvSpPr>
          <p:cNvPr id="40" name="Google Shape;2155;p25">
            <a:extLst>
              <a:ext uri="{FF2B5EF4-FFF2-40B4-BE49-F238E27FC236}">
                <a16:creationId xmlns:a16="http://schemas.microsoft.com/office/drawing/2014/main" id="{3CB5F444-1DBF-46AF-B2FE-49EFFEE364FE}"/>
              </a:ext>
            </a:extLst>
          </p:cNvPr>
          <p:cNvSpPr txBox="1">
            <a:spLocks/>
          </p:cNvSpPr>
          <p:nvPr/>
        </p:nvSpPr>
        <p:spPr>
          <a:xfrm>
            <a:off x="3941784" y="4645440"/>
            <a:ext cx="4447600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เกิดจาก การแลกเปลี่ยนประจุไฟฟ้า</a:t>
            </a:r>
          </a:p>
          <a:p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ระหว่างเมฆคิว</a:t>
            </a:r>
            <a:r>
              <a:rPr lang="th-TH" sz="20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มูโ</a:t>
            </a:r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ลน</a:t>
            </a:r>
            <a:r>
              <a:rPr lang="th-TH" sz="20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ิม</a:t>
            </a:r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บัสกับพื้นโลก</a:t>
            </a:r>
            <a:endParaRPr lang="th-TH" sz="2400" b="0" dirty="0">
              <a:solidFill>
                <a:schemeClr val="tx1">
                  <a:lumMod val="95000"/>
                  <a:lumOff val="5000"/>
                </a:scheme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41" name="Google Shape;2155;p25">
            <a:extLst>
              <a:ext uri="{FF2B5EF4-FFF2-40B4-BE49-F238E27FC236}">
                <a16:creationId xmlns:a16="http://schemas.microsoft.com/office/drawing/2014/main" id="{038C3B6F-90D8-4872-874F-930C7D145441}"/>
              </a:ext>
            </a:extLst>
          </p:cNvPr>
          <p:cNvSpPr txBox="1">
            <a:spLocks/>
          </p:cNvSpPr>
          <p:nvPr/>
        </p:nvSpPr>
        <p:spPr>
          <a:xfrm>
            <a:off x="8299798" y="4599473"/>
            <a:ext cx="3737049" cy="2246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เกิดจาก การขยายตัวอย่างรวดเร็ว</a:t>
            </a:r>
          </a:p>
          <a:p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ของอากาศเกิดเป็นเสียงดัง เนื่องจาก</a:t>
            </a:r>
          </a:p>
          <a:p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เมื่อเกิดเป็นเสียงดัง เนื่องจากอากาศ</a:t>
            </a:r>
          </a:p>
          <a:p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โดยรอบมีอุณหภูมิสูงมาก </a:t>
            </a:r>
          </a:p>
          <a:p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อาจสูงถึง 30</a:t>
            </a:r>
            <a:r>
              <a:rPr lang="en-US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,</a:t>
            </a:r>
            <a:r>
              <a:rPr lang="th-TH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000 องศาเซลเซียส</a:t>
            </a: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ADECD210-7D7A-49BF-8CA4-B7DC5E7B85A8}"/>
              </a:ext>
            </a:extLst>
          </p:cNvPr>
          <p:cNvSpPr/>
          <p:nvPr/>
        </p:nvSpPr>
        <p:spPr>
          <a:xfrm>
            <a:off x="0" y="-1"/>
            <a:ext cx="12192000" cy="609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2" name="สี่เหลี่ยมผืนผ้า 41">
            <a:extLst>
              <a:ext uri="{FF2B5EF4-FFF2-40B4-BE49-F238E27FC236}">
                <a16:creationId xmlns:a16="http://schemas.microsoft.com/office/drawing/2014/main" id="{D812E79F-3998-4796-8F4D-83FC7104E53D}"/>
              </a:ext>
            </a:extLst>
          </p:cNvPr>
          <p:cNvSpPr/>
          <p:nvPr/>
        </p:nvSpPr>
        <p:spPr>
          <a:xfrm>
            <a:off x="0" y="609599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AF77F744-FD24-4061-9498-1EB4DE542952}"/>
              </a:ext>
            </a:extLst>
          </p:cNvPr>
          <p:cNvSpPr/>
          <p:nvPr/>
        </p:nvSpPr>
        <p:spPr>
          <a:xfrm>
            <a:off x="3420795" y="227147"/>
            <a:ext cx="5097517" cy="85133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C68E35B9-952C-471A-B293-0F2B322CB87F}"/>
              </a:ext>
            </a:extLst>
          </p:cNvPr>
          <p:cNvSpPr txBox="1"/>
          <p:nvPr/>
        </p:nvSpPr>
        <p:spPr>
          <a:xfrm>
            <a:off x="3964862" y="237317"/>
            <a:ext cx="379062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พายุ </a:t>
            </a:r>
            <a:r>
              <a:rPr lang="en-US" sz="48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(Storm)</a:t>
            </a:r>
            <a:endParaRPr lang="th-TH" sz="4800" b="1" dirty="0"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45" name="สี่เหลี่ยมผืนผ้า 44">
            <a:extLst>
              <a:ext uri="{FF2B5EF4-FFF2-40B4-BE49-F238E27FC236}">
                <a16:creationId xmlns:a16="http://schemas.microsoft.com/office/drawing/2014/main" id="{2A49D516-88EE-4D21-89A2-2BF92EDF78A5}"/>
              </a:ext>
            </a:extLst>
          </p:cNvPr>
          <p:cNvSpPr/>
          <p:nvPr/>
        </p:nvSpPr>
        <p:spPr>
          <a:xfrm>
            <a:off x="-1" y="6654446"/>
            <a:ext cx="12192000" cy="12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:a16="http://schemas.microsoft.com/office/drawing/2014/main" id="{3F183B83-44E3-4824-B9B9-07595B908EFE}"/>
              </a:ext>
            </a:extLst>
          </p:cNvPr>
          <p:cNvSpPr/>
          <p:nvPr/>
        </p:nvSpPr>
        <p:spPr>
          <a:xfrm>
            <a:off x="-1" y="6731875"/>
            <a:ext cx="12192000" cy="1261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520266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8638</TotalTime>
  <Words>1005</Words>
  <Application>Microsoft Office PowerPoint</Application>
  <PresentationFormat>แบบจอกว้าง</PresentationFormat>
  <Paragraphs>172</Paragraphs>
  <Slides>22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29" baseType="lpstr">
      <vt:lpstr>TH Kodchasal</vt:lpstr>
      <vt:lpstr>Arial</vt:lpstr>
      <vt:lpstr>Calibri Light</vt:lpstr>
      <vt:lpstr>Calibri</vt:lpstr>
      <vt:lpstr>Didact Gothic</vt:lpstr>
      <vt:lpstr>Wingdings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อังคณา</dc:creator>
  <cp:lastModifiedBy>thaweewat2522@gmail.com</cp:lastModifiedBy>
  <cp:revision>524</cp:revision>
  <dcterms:created xsi:type="dcterms:W3CDTF">2021-09-09T14:27:55Z</dcterms:created>
  <dcterms:modified xsi:type="dcterms:W3CDTF">2025-03-17T13:08:24Z</dcterms:modified>
</cp:coreProperties>
</file>