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8" r:id="rId10"/>
    <p:sldId id="267" r:id="rId11"/>
    <p:sldId id="273" r:id="rId12"/>
    <p:sldId id="269" r:id="rId13"/>
    <p:sldId id="272" r:id="rId14"/>
    <p:sldId id="271" r:id="rId15"/>
    <p:sldId id="274" r:id="rId16"/>
    <p:sldId id="292" r:id="rId17"/>
    <p:sldId id="291" r:id="rId18"/>
    <p:sldId id="278" r:id="rId19"/>
    <p:sldId id="281" r:id="rId20"/>
    <p:sldId id="282" r:id="rId21"/>
    <p:sldId id="288" r:id="rId22"/>
    <p:sldId id="280" r:id="rId23"/>
    <p:sldId id="284" r:id="rId24"/>
    <p:sldId id="285" r:id="rId25"/>
    <p:sldId id="283" r:id="rId26"/>
    <p:sldId id="277" r:id="rId27"/>
    <p:sldId id="293" r:id="rId28"/>
    <p:sldId id="296" r:id="rId29"/>
    <p:sldId id="301" r:id="rId30"/>
    <p:sldId id="290" r:id="rId31"/>
    <p:sldId id="307" r:id="rId32"/>
    <p:sldId id="305" r:id="rId33"/>
    <p:sldId id="306" r:id="rId34"/>
    <p:sldId id="294" r:id="rId35"/>
    <p:sldId id="295" r:id="rId36"/>
    <p:sldId id="352" r:id="rId37"/>
    <p:sldId id="297" r:id="rId38"/>
    <p:sldId id="344" r:id="rId39"/>
    <p:sldId id="345" r:id="rId40"/>
    <p:sldId id="346" r:id="rId41"/>
    <p:sldId id="299" r:id="rId42"/>
    <p:sldId id="300" r:id="rId43"/>
    <p:sldId id="303" r:id="rId44"/>
    <p:sldId id="302" r:id="rId45"/>
    <p:sldId id="308" r:id="rId46"/>
    <p:sldId id="312" r:id="rId47"/>
    <p:sldId id="313" r:id="rId48"/>
    <p:sldId id="349" r:id="rId49"/>
    <p:sldId id="276" r:id="rId50"/>
    <p:sldId id="287" r:id="rId51"/>
    <p:sldId id="314" r:id="rId52"/>
    <p:sldId id="315" r:id="rId53"/>
    <p:sldId id="348" r:id="rId54"/>
    <p:sldId id="316" r:id="rId55"/>
    <p:sldId id="317" r:id="rId56"/>
    <p:sldId id="318" r:id="rId57"/>
    <p:sldId id="321" r:id="rId58"/>
    <p:sldId id="319" r:id="rId59"/>
    <p:sldId id="322" r:id="rId60"/>
    <p:sldId id="320" r:id="rId61"/>
    <p:sldId id="327" r:id="rId62"/>
    <p:sldId id="324" r:id="rId63"/>
    <p:sldId id="323" r:id="rId64"/>
    <p:sldId id="325" r:id="rId65"/>
    <p:sldId id="332" r:id="rId66"/>
    <p:sldId id="326" r:id="rId67"/>
    <p:sldId id="337" r:id="rId68"/>
    <p:sldId id="331" r:id="rId69"/>
    <p:sldId id="350" r:id="rId70"/>
    <p:sldId id="334" r:id="rId71"/>
    <p:sldId id="335" r:id="rId72"/>
    <p:sldId id="336" r:id="rId73"/>
    <p:sldId id="333" r:id="rId74"/>
    <p:sldId id="338" r:id="rId75"/>
    <p:sldId id="339" r:id="rId76"/>
    <p:sldId id="340" r:id="rId77"/>
    <p:sldId id="341" r:id="rId78"/>
    <p:sldId id="342" r:id="rId79"/>
    <p:sldId id="343" r:id="rId80"/>
    <p:sldId id="351" r:id="rId81"/>
    <p:sldId id="347" r:id="rId8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66"/>
    <a:srgbClr val="FFFF00"/>
    <a:srgbClr val="336600"/>
    <a:srgbClr val="FF3300"/>
    <a:srgbClr val="FF00FF"/>
    <a:srgbClr val="6600FF"/>
    <a:srgbClr val="003300"/>
    <a:srgbClr val="800000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EEADA-4184-445F-9F58-E57480D5812F}" type="datetimeFigureOut">
              <a:rPr lang="th-TH" smtClean="0"/>
              <a:pPr/>
              <a:t>19/09/64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FCDD5-33F6-43AC-BE22-11088E5516F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92753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19/09/64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19/09/64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19/09/64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19/09/64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19/09/64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19/09/64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19/09/64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19/09/64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19/09/64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19/09/64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19/09/64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pPr/>
              <a:t>19/09/64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4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55.jpe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9.jpeg"/><Relationship Id="rId7" Type="http://schemas.openxmlformats.org/officeDocument/2006/relationships/image" Target="../media/image49.gif"/><Relationship Id="rId12" Type="http://schemas.openxmlformats.org/officeDocument/2006/relationships/image" Target="../media/image6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63.jpeg"/><Relationship Id="rId5" Type="http://schemas.openxmlformats.org/officeDocument/2006/relationships/image" Target="../media/image25.jpeg"/><Relationship Id="rId10" Type="http://schemas.openxmlformats.org/officeDocument/2006/relationships/image" Target="../media/image62.jpeg"/><Relationship Id="rId4" Type="http://schemas.openxmlformats.org/officeDocument/2006/relationships/image" Target="../media/image10.jpeg"/><Relationship Id="rId9" Type="http://schemas.openxmlformats.org/officeDocument/2006/relationships/image" Target="../media/image6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6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9.gif"/><Relationship Id="rId4" Type="http://schemas.openxmlformats.org/officeDocument/2006/relationships/image" Target="../media/image6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9CC00"/>
          </a:solidFill>
        </p:spPr>
        <p:txBody>
          <a:bodyPr>
            <a:noAutofit/>
          </a:bodyPr>
          <a:lstStyle/>
          <a:p>
            <a:r>
              <a:rPr lang="th-TH" sz="9600" b="1" spc="-3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สารบริสุทธิ์ </a:t>
            </a:r>
            <a:r>
              <a:rPr lang="en-US" sz="9600" b="1" spc="-3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3</a:t>
            </a:r>
            <a:endParaRPr lang="th-TH" sz="9600" b="1" spc="-37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3" name="Picture 2" descr="D:\งานสอน สร.ภาคเรียนที่1\ว 21106ปี61\New folder (2)\17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57158" y="1500174"/>
            <a:ext cx="7953324" cy="3091855"/>
          </a:xfrm>
          <a:prstGeom prst="rect">
            <a:avLst/>
          </a:prstGeom>
          <a:noFill/>
        </p:spPr>
      </p:pic>
      <p:pic>
        <p:nvPicPr>
          <p:cNvPr id="1027" name="Picture 3" descr="D:\งานสอน สร.ภาคเรียนที่1\ว 21106ปี61\New folder (2)\maxresdefault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714744" y="3643314"/>
            <a:ext cx="4952992" cy="2786058"/>
          </a:xfrm>
          <a:prstGeom prst="rect">
            <a:avLst/>
          </a:prstGeom>
          <a:noFill/>
        </p:spPr>
      </p:pic>
      <p:pic>
        <p:nvPicPr>
          <p:cNvPr id="4" name="Picture 4" descr="D:\งานสอน สร.ภาคเรียนที่1\ว 21106ปี61\New folder (2)\551000002603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446"/>
            <a:ext cx="1855508" cy="1785926"/>
          </a:xfrm>
          <a:prstGeom prst="rect">
            <a:avLst/>
          </a:prstGeom>
          <a:noFill/>
        </p:spPr>
      </p:pic>
      <p:pic>
        <p:nvPicPr>
          <p:cNvPr id="5" name="Picture 5" descr="D:\งานสอน สร.ภาคเรียนที่1\ว 21106ปี61\New folder (2)\images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643446"/>
            <a:ext cx="183356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99CC0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 อ</a:t>
            </a:r>
            <a:r>
              <a:rPr lang="th-TH" sz="9600" b="1" spc="-37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ะ</a:t>
            </a:r>
            <a:r>
              <a:rPr lang="th-TH" sz="9600" b="1" spc="-37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ต</a:t>
            </a:r>
            <a:r>
              <a:rPr lang="th-TH" sz="9600" b="1" spc="-37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</a:t>
            </a:r>
            <a:r>
              <a:rPr lang="th-TH" sz="9600" b="1" spc="-37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ม</a:t>
            </a:r>
            <a:r>
              <a:rPr lang="th-TH" sz="9600" b="1" spc="-3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9600" b="1" spc="-37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(</a:t>
            </a:r>
            <a:r>
              <a:rPr lang="en-US" sz="9600" b="1" spc="-37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A</a:t>
            </a:r>
            <a:r>
              <a:rPr lang="en-US" sz="9600" b="1" spc="-3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t</a:t>
            </a:r>
            <a:r>
              <a:rPr lang="en-US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o</a:t>
            </a:r>
            <a:r>
              <a:rPr lang="en-US" sz="9600" b="1" spc="-37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m</a:t>
            </a:r>
            <a:r>
              <a:rPr lang="th-TH" sz="9600" b="1" spc="-37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</a:t>
            </a:r>
            <a:endParaRPr lang="th-TH" sz="9600" b="1" spc="-37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pic>
        <p:nvPicPr>
          <p:cNvPr id="5124" name="Picture 4" descr="D:\งานสอน สร.ภาคเรียนที่1\ว 21106ปี61\New folder\atom-tick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0"/>
            <a:ext cx="1571604" cy="100079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8596" y="1285860"/>
            <a:ext cx="83582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6000" b="1" spc="-54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อะตอม</a:t>
            </a:r>
            <a:r>
              <a:rPr lang="th-TH" sz="6000" b="1" spc="-5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มีขนาดเล็กมากจนกล้อง</a:t>
            </a:r>
            <a:r>
              <a:rPr lang="th-TH" sz="6000" b="1" spc="-54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จุลฯ</a:t>
            </a:r>
            <a:r>
              <a:rPr lang="th-TH" sz="6000" b="1" spc="-5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แบบใช้แสงมองไม่เห็น  แต่</a:t>
            </a:r>
            <a:r>
              <a:rPr lang="th-TH" sz="6000" b="1" spc="-54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นัก</a:t>
            </a:r>
            <a:r>
              <a:rPr lang="th-TH" sz="6000" b="1" spc="-54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วิทย์</a:t>
            </a:r>
            <a:r>
              <a:rPr lang="th-TH" sz="6000" b="1" spc="-54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ฯ</a:t>
            </a:r>
            <a:r>
              <a:rPr lang="th-TH" sz="6000" b="1" spc="-5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ทำการทดลองวิเคราะห์ถึงโครงสร้างของอะตอม  ทำให้ทราบว่าภายใน</a:t>
            </a:r>
            <a:r>
              <a:rPr lang="th-TH" sz="5400" b="1" spc="-4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อะตอมประกอบด้วยอนุภาคที่เล็กลงไปอีก </a:t>
            </a:r>
            <a:endParaRPr lang="th-TH" sz="6000" b="1" spc="-49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99CC0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 รู้ไว้ใช่ว่า...</a:t>
            </a:r>
            <a:endParaRPr lang="th-TH" sz="9600" b="1" spc="-37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pic>
        <p:nvPicPr>
          <p:cNvPr id="5124" name="Picture 4" descr="D:\งานสอน สร.ภาคเรียนที่1\ว 21106ปี61\New folder\atom-tick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0"/>
            <a:ext cx="1571604" cy="100079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0034" y="1785926"/>
            <a:ext cx="8143932" cy="4154984"/>
          </a:xfrm>
          <a:prstGeom prst="rect">
            <a:avLst/>
          </a:prstGeom>
          <a:solidFill>
            <a:srgbClr val="336600"/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5400" b="1" spc="-4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   </a:t>
            </a:r>
            <a:r>
              <a:rPr lang="th-TH" sz="6600" b="1" spc="-49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อนุภาค (</a:t>
            </a:r>
            <a:r>
              <a:rPr lang="en-US" sz="6600" b="1" spc="-49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particle</a:t>
            </a:r>
            <a:r>
              <a:rPr lang="th-TH" sz="6600" b="1" spc="-49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  </a:t>
            </a:r>
            <a:r>
              <a:rPr lang="en-US" sz="6600" b="1" spc="-49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=</a:t>
            </a:r>
            <a:r>
              <a:rPr lang="th-TH" sz="6600" b="1" spc="-49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เป็นคำที่ใช้แทนสิ่งที่มีขนาดเล็กมาก  เช่น  อะตอม  โมเลกุล  โปรตอน  นิวตรอน  หรืออิเล็กตรอน </a:t>
            </a:r>
            <a:endParaRPr lang="th-TH" sz="7200" b="1" spc="-49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D:\งานสอน สร.ภาคเรียนที่1\ว 21106ปี61\New folder\Untitled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3214686"/>
            <a:ext cx="9144000" cy="3643314"/>
          </a:xfrm>
          <a:prstGeom prst="rect">
            <a:avLst/>
          </a:prstGeom>
          <a:noFill/>
        </p:spPr>
      </p:pic>
      <p:pic>
        <p:nvPicPr>
          <p:cNvPr id="6151" name="Picture 7" descr="D:\งานสอน สร.ภาคเรียนที่1\ว 21106ปี61\New folder\untitled-1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18871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99CC0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 อ</a:t>
            </a:r>
            <a:r>
              <a:rPr lang="th-TH" sz="9600" b="1" spc="-37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ะ</a:t>
            </a:r>
            <a:r>
              <a:rPr lang="th-TH" sz="9600" b="1" spc="-37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ต</a:t>
            </a:r>
            <a:r>
              <a:rPr lang="th-TH" sz="9600" b="1" spc="-37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</a:t>
            </a:r>
            <a:r>
              <a:rPr lang="th-TH" sz="9600" b="1" spc="-37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ม</a:t>
            </a:r>
            <a:r>
              <a:rPr lang="th-TH" sz="9600" b="1" spc="-3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9600" b="1" spc="-37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(</a:t>
            </a:r>
            <a:r>
              <a:rPr lang="en-US" sz="9600" b="1" spc="-37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A</a:t>
            </a:r>
            <a:r>
              <a:rPr lang="en-US" sz="9600" b="1" spc="-3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t</a:t>
            </a:r>
            <a:r>
              <a:rPr lang="en-US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o</a:t>
            </a:r>
            <a:r>
              <a:rPr lang="en-US" sz="9600" b="1" spc="-37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m</a:t>
            </a:r>
            <a:r>
              <a:rPr lang="th-TH" sz="9600" b="1" spc="-37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</a:t>
            </a:r>
            <a:endParaRPr lang="th-TH" sz="9600" b="1" spc="-37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pic>
        <p:nvPicPr>
          <p:cNvPr id="5124" name="Picture 4" descr="D:\งานสอน สร.ภาคเรียนที่1\ว 21106ปี61\New folder\atom-tick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0"/>
            <a:ext cx="1571604" cy="100079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8596" y="1285860"/>
            <a:ext cx="8358246" cy="47089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6000" b="1" spc="-54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6000" b="1" spc="-5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นักวิทยาศาสตร์พยายามสร้างแบบจำลองอะตอม  เพื่อใช้อธิบายองค์ประกอบภายในอะตอม   โดยมีการเสนอแบบจำลองอะตอมเป็นในแต่ละยุค ๆ  ดังนี้</a:t>
            </a:r>
            <a:endParaRPr lang="th-TH" sz="6000" b="1" spc="-5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งานสอน สร.ภาคเรียนที่1\ว 21106ปี61\New folder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8195" name="Picture 3" descr="D:\งานสอน สร.ภาคเรียนที่1\ว 21106ปี61\New folder\main@2x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571744"/>
            <a:ext cx="2286000" cy="2286000"/>
          </a:xfrm>
          <a:prstGeom prst="rect">
            <a:avLst/>
          </a:prstGeom>
          <a:noFill/>
        </p:spPr>
      </p:pic>
      <p:pic>
        <p:nvPicPr>
          <p:cNvPr id="8196" name="Picture 4" descr="D:\งานสอน สร.ภาคเรียนที่1\ว 21106ปี61\New folder\main@2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78619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5400" b="1" spc="-37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แบบจำลองอะตอมของ</a:t>
            </a:r>
            <a:r>
              <a:rPr lang="th-TH" sz="5400" b="1" spc="-37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9600" b="1" spc="-37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ดอล</a:t>
            </a:r>
            <a:r>
              <a:rPr lang="th-TH" sz="9600" b="1" spc="-37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ตัน</a:t>
            </a:r>
            <a:endParaRPr lang="th-TH" sz="9600" b="1" spc="-37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pic>
        <p:nvPicPr>
          <p:cNvPr id="6147" name="Picture 3" descr="D:\งานสอน สร.ภาคเรียนที่1\ว 21106ปี61\New folder\รูปภาพ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85720" y="1214422"/>
            <a:ext cx="2728923" cy="3582413"/>
          </a:xfrm>
          <a:prstGeom prst="rect">
            <a:avLst/>
          </a:prstGeom>
          <a:noFill/>
        </p:spPr>
      </p:pic>
      <p:pic>
        <p:nvPicPr>
          <p:cNvPr id="6149" name="Picture 5" descr="D:\งานสอน สร.ภาคเรียนที่1\ว 21106ปี61\New folder\e0b8a3e0b8b9e0b89be0b8a0e0b8b2e0b89e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643050"/>
            <a:ext cx="2592399" cy="2484578"/>
          </a:xfrm>
          <a:prstGeom prst="rect">
            <a:avLst/>
          </a:prstGeom>
          <a:noFill/>
        </p:spPr>
      </p:pic>
      <p:pic>
        <p:nvPicPr>
          <p:cNvPr id="6150" name="Picture 6" descr="D:\งานสอน สร.ภาคเรียนที่1\ว 21106ปี61\New folder\dolt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428868"/>
            <a:ext cx="2214578" cy="2214578"/>
          </a:xfrm>
          <a:prstGeom prst="rect">
            <a:avLst/>
          </a:prstGeom>
          <a:noFill/>
        </p:spPr>
      </p:pic>
      <p:sp>
        <p:nvSpPr>
          <p:cNvPr id="8" name="สี่เหลี่ยมผืนผ้า 7"/>
          <p:cNvSpPr/>
          <p:nvPr/>
        </p:nvSpPr>
        <p:spPr>
          <a:xfrm>
            <a:off x="2071670" y="4857760"/>
            <a:ext cx="5643570" cy="14465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ทรงกลมตันมีขนาดเล็กที่สุดแบ่งแยกอีกไม่ได้</a:t>
            </a:r>
            <a:endParaRPr lang="th-TH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85786" y="4572008"/>
            <a:ext cx="7358114" cy="212365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Atom = </a:t>
            </a:r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ทรงกลมตันขนาดเล็กมาก    ไม่สามารถแบ่งแยกได้อีก</a:t>
            </a: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(เก่า)</a:t>
            </a:r>
          </a:p>
          <a:p>
            <a:pPr algn="ctr"/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(แต่ไม่กล่าวถึงภายในอะตอม)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6600" b="1" spc="-37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ทฤษฎีอะตอมของ </a:t>
            </a:r>
            <a:r>
              <a:rPr lang="th-TH" sz="9600" b="1" spc="-37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ดอล</a:t>
            </a:r>
            <a:r>
              <a:rPr lang="th-TH" sz="9600" b="1" spc="-37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ตัน</a:t>
            </a:r>
            <a:endParaRPr lang="th-TH" sz="9600" b="1" spc="-37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pic>
        <p:nvPicPr>
          <p:cNvPr id="6147" name="Picture 3" descr="D:\งานสอน สร.ภาคเรียนที่1\ว 21106ปี61\New folder\รูปภาพ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071546"/>
            <a:ext cx="1857388" cy="2438299"/>
          </a:xfrm>
          <a:prstGeom prst="rect">
            <a:avLst/>
          </a:prstGeom>
          <a:noFill/>
        </p:spPr>
      </p:pic>
      <p:sp>
        <p:nvSpPr>
          <p:cNvPr id="9" name="สี่เหลี่ยมผืนผ้า 8"/>
          <p:cNvSpPr/>
          <p:nvPr/>
        </p:nvSpPr>
        <p:spPr>
          <a:xfrm>
            <a:off x="1857356" y="928670"/>
            <a:ext cx="637065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spc="-37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ดอล</a:t>
            </a:r>
            <a:r>
              <a:rPr lang="th-TH" sz="5400" b="1" spc="-3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ตัน เป็นนักเคมีคนแรกที่</a:t>
            </a:r>
          </a:p>
          <a:p>
            <a:r>
              <a:rPr lang="th-TH" sz="5400" b="1" spc="-3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เสนอทฤษฎีอะตอม </a:t>
            </a:r>
            <a:r>
              <a:rPr lang="th-TH" sz="4400" b="1" spc="-3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มีใจความว่า</a:t>
            </a:r>
            <a:endParaRPr lang="th-TH" sz="44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71472" y="3143248"/>
            <a:ext cx="8358246" cy="3477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TH Fah kwang" pitchFamily="2" charset="-34"/>
                <a:cs typeface="TH Fah kwang" pitchFamily="2" charset="-34"/>
              </a:rPr>
              <a:t> </a:t>
            </a:r>
            <a:r>
              <a:rPr lang="th-TH" sz="4400" b="1" spc="-4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1.อะตอมเป็นอนุภาคที่เล็กที่สุด แบ่งแยกอีกไม่ได้ </a:t>
            </a:r>
          </a:p>
          <a:p>
            <a:r>
              <a:rPr lang="th-TH" sz="4400" b="1" spc="-4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2.อะตอมของธาตุชนิดเดียวกัน จะมีมวลเท่ากันและ</a:t>
            </a:r>
          </a:p>
          <a:p>
            <a:r>
              <a:rPr lang="th-TH" sz="4400" b="1" spc="-59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มีสมบัติเหมือนกัน  อะตอมต่างชนิดกันมีสมบัติต่างกัน</a:t>
            </a:r>
          </a:p>
          <a:p>
            <a:r>
              <a:rPr lang="en-US" sz="4400" b="1" spc="-4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3</a:t>
            </a:r>
            <a:r>
              <a:rPr lang="th-TH" sz="4400" b="1" spc="-4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.สารประกอบเกิดจากอะตอมของธาตุตั้งแต่ 2 ชนิดขึ้นไปมารวมตัวกันทางเคมี</a:t>
            </a:r>
            <a:r>
              <a:rPr lang="th-TH" sz="4400" b="1" spc="-4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4400" b="1" spc="-46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(เป็นจริง-ปัจจุบัน)</a:t>
            </a:r>
            <a:endParaRPr lang="th-TH" sz="4400" b="1" spc="-46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6150" name="Picture 6" descr="D:\งานสอน สร.ภาคเรียนที่1\ว 21106ปี61\New folder\dolt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643182"/>
            <a:ext cx="500034" cy="500034"/>
          </a:xfrm>
          <a:prstGeom prst="rect">
            <a:avLst/>
          </a:prstGeom>
          <a:noFill/>
        </p:spPr>
      </p:pic>
      <p:sp>
        <p:nvSpPr>
          <p:cNvPr id="10" name="สี่เหลี่ยมผืนผ้า 9"/>
          <p:cNvSpPr/>
          <p:nvPr/>
        </p:nvSpPr>
        <p:spPr>
          <a:xfrm>
            <a:off x="1928794" y="2571744"/>
            <a:ext cx="507209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พ.ศ. 2346 (ค.ศ. 1803)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John Dalton)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11" name="Picture 3" descr="D:\งานสอน สร.ภาคเรียนที่1\ว 21106ปี61\New folder (2)\Crystal_Project_canc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576258" cy="576258"/>
          </a:xfrm>
          <a:prstGeom prst="rect">
            <a:avLst/>
          </a:prstGeom>
          <a:noFill/>
        </p:spPr>
      </p:pic>
      <p:pic>
        <p:nvPicPr>
          <p:cNvPr id="12" name="Picture 2" descr="D:\งานสอน สร.ภาคเรียนที่1\ว 21106ปี61\New folder (2)\galochka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29264"/>
            <a:ext cx="500066" cy="500066"/>
          </a:xfrm>
          <a:prstGeom prst="rect">
            <a:avLst/>
          </a:prstGeom>
          <a:noFill/>
        </p:spPr>
      </p:pic>
      <p:pic>
        <p:nvPicPr>
          <p:cNvPr id="13" name="Picture 3" descr="D:\งานสอน สร.ภาคเรียนที่1\ว 21106ปี61\New folder (2)\Crystal_Project_canc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7562"/>
            <a:ext cx="576258" cy="576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5400" b="1" spc="-37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แบบจำลองอะตอมของ</a:t>
            </a:r>
            <a:r>
              <a:rPr lang="th-TH" sz="5400" b="1" spc="-37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8800" b="1" spc="-37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ทอม</a:t>
            </a:r>
            <a:r>
              <a:rPr lang="th-TH" sz="8800" b="1" spc="-37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สัน</a:t>
            </a:r>
            <a:endParaRPr lang="th-TH" sz="23900" b="1" spc="-37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pic>
        <p:nvPicPr>
          <p:cNvPr id="2050" name="Picture 2" descr="D:\งานสอน สร.ภาคเรียนที่1\ว 21106ปี61\New folder\maxresdefault (1)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5400" b="1" spc="-37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แบบจำลองอะตอมของ </a:t>
            </a:r>
            <a:r>
              <a:rPr lang="th-TH" sz="8800" b="1" spc="-37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ทอม</a:t>
            </a:r>
            <a:r>
              <a:rPr lang="th-TH" sz="8800" b="1" spc="-37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สัน</a:t>
            </a:r>
            <a:endParaRPr lang="th-TH" sz="59500" b="1" spc="-37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1285860"/>
            <a:ext cx="8358246" cy="47089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kumimoji="0" lang="th-TH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ปี 1897</a:t>
            </a:r>
            <a:r>
              <a:rPr kumimoji="0" lang="th-TH" sz="6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6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เซอร์โจเซฟ</a:t>
            </a:r>
            <a:r>
              <a:rPr lang="th-TH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จอห์น </a:t>
            </a:r>
            <a:r>
              <a:rPr lang="th-TH" sz="6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ทอม</a:t>
            </a:r>
            <a:r>
              <a:rPr lang="th-TH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สัน</a:t>
            </a: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kumimoji="0" lang="th-TH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ทำการทดลองเกี่ยวกับรังสีแคโทด</a:t>
            </a:r>
            <a:r>
              <a:rPr kumimoji="0" lang="th-TH" sz="6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และค้น</a:t>
            </a:r>
            <a:r>
              <a:rPr kumimoji="0" lang="th-TH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พบว่ามีอนุภาคที่มีประจุไฟฟ้าลบ </a:t>
            </a:r>
            <a:r>
              <a:rPr kumimoji="0" lang="th-TH" sz="6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kumimoji="0" lang="th-TH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ซึ่งต่อมาเรียกว่า </a:t>
            </a:r>
            <a:r>
              <a:rPr kumimoji="0" lang="th-TH" sz="6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"อิเล็กตรอน”</a:t>
            </a:r>
            <a:endParaRPr kumimoji="0" lang="th-TH" sz="54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5400" b="1" spc="-37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แบบจำลองอะตอมของ </a:t>
            </a:r>
            <a:r>
              <a:rPr lang="th-TH" sz="8800" b="1" spc="-37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ทอม</a:t>
            </a:r>
            <a:r>
              <a:rPr lang="th-TH" sz="8800" b="1" spc="-37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สัน</a:t>
            </a:r>
            <a:endParaRPr lang="th-TH" sz="59500" b="1" spc="-37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428596" y="1214422"/>
            <a:ext cx="8358245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4400" dirty="0" smtClean="0"/>
              <a:t>       </a:t>
            </a:r>
            <a:r>
              <a:rPr lang="th-TH" sz="5400" b="1" spc="-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เนื่องจากอะตอมเป็นกลางทางไฟฟ้า </a:t>
            </a:r>
          </a:p>
          <a:p>
            <a:r>
              <a:rPr lang="th-TH" sz="5400" b="1" spc="-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การที่</a:t>
            </a:r>
            <a:r>
              <a:rPr lang="th-TH" sz="5400" b="1" spc="-4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ทอม</a:t>
            </a:r>
            <a:r>
              <a:rPr lang="th-TH" sz="5400" b="1" spc="-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สัน  พบว่าอะตอมของธาตุทุก</a:t>
            </a:r>
          </a:p>
          <a:p>
            <a:r>
              <a:rPr lang="th-TH" sz="5400" b="1" spc="-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ชนิดประกอบด้วยอิเล็กตรอนซึ่งมีประจุ</a:t>
            </a:r>
          </a:p>
          <a:p>
            <a:r>
              <a:rPr lang="th-TH" sz="5400" b="1" spc="-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ไฟฟ้าเป็นลบ  ทำให้นักวิทยาศาสตร์เชื่อว่าองค์ประกอบอีกส่วนหนึ่งของอะตอม จะต้องมีประจุบวกด้วย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336600"/>
          </a:solidFill>
        </p:spPr>
        <p:txBody>
          <a:bodyPr>
            <a:noAutofit/>
          </a:bodyPr>
          <a:lstStyle/>
          <a:p>
            <a:r>
              <a:rPr lang="th-TH" sz="8000" b="1" spc="-3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ทบทวนกระบวนความ 1</a:t>
            </a:r>
            <a:endParaRPr lang="th-TH" sz="8000" b="1" spc="-37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000108"/>
            <a:ext cx="8358246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6000" b="1" spc="-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    สารบริสุทธิ์ แบ่งเป็นธาตุและสารประกอบ   โดยธาตุมีอะตอมเป็นอนุภาคที่เล็กที่สุด  สารบริสุทธิ์ที่ประกอบด้วยอะตอมของธาตุเพียงชนิดเดียวเป็นธาตุ  มีอะตอมของธาตุ2 ชนิดขึ้นไปเป็นสารประกอบ</a:t>
            </a:r>
            <a:endParaRPr lang="th-TH" sz="6000" b="1" spc="-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2050" name="Picture 2" descr="D:\งานสอน สร.ภาคเรียนที่1\ว 21106ปี61\New folder (2)\imagesCAJZN36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5585" cy="1000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5400" b="1" spc="-37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แบบจำลองอะตอมของ </a:t>
            </a:r>
            <a:r>
              <a:rPr lang="th-TH" sz="8800" b="1" spc="-37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ทอม</a:t>
            </a:r>
            <a:r>
              <a:rPr lang="th-TH" sz="8800" b="1" spc="-37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สัน</a:t>
            </a:r>
            <a:endParaRPr lang="th-TH" sz="59500" b="1" spc="-37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357158" y="1357298"/>
            <a:ext cx="8358245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6000" b="1" spc="-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 ต่อมา   </a:t>
            </a:r>
            <a:r>
              <a:rPr lang="th-TH" sz="6000" b="1" spc="-4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ออย</a:t>
            </a:r>
            <a:r>
              <a:rPr lang="th-TH" sz="6000" b="1" spc="-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แกน   </a:t>
            </a:r>
            <a:r>
              <a:rPr lang="th-TH" sz="6000" b="1" spc="-45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โกลด์สไตน์</a:t>
            </a:r>
            <a:r>
              <a:rPr lang="th-TH" sz="6000" b="1" spc="-45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นักวิทยาศาสตร์  </a:t>
            </a:r>
            <a:r>
              <a:rPr lang="th-TH" sz="6000" b="1" spc="-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ชาวเยอรมันทำการ </a:t>
            </a:r>
          </a:p>
          <a:p>
            <a:r>
              <a:rPr lang="th-TH" sz="6000" b="1" spc="-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ทดลองเกี่ยวกับหลอดรังสี</a:t>
            </a:r>
            <a:r>
              <a:rPr lang="th-TH" sz="6000" b="1" spc="-4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แคโทดและ</a:t>
            </a:r>
            <a:r>
              <a:rPr lang="th-TH" sz="6000" b="1" spc="-48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เป็นผู้ค้นพบอนุภาคโปรตอน (</a:t>
            </a:r>
            <a:r>
              <a:rPr lang="en-US" sz="6000" b="1" spc="-48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P</a:t>
            </a:r>
            <a:r>
              <a:rPr lang="th-TH" sz="6000" b="1" spc="-48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 </a:t>
            </a:r>
            <a:r>
              <a:rPr lang="th-TH" sz="6000" b="1" spc="-4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ที่</a:t>
            </a:r>
            <a:r>
              <a:rPr lang="th-TH" sz="6000" b="1" spc="-48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มีจำนวนเท่ากับอิเล็กตรอน (</a:t>
            </a:r>
            <a:r>
              <a:rPr lang="en-US" sz="6000" b="1" spc="-48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e</a:t>
            </a:r>
            <a:r>
              <a:rPr lang="th-TH" sz="6000" b="1" spc="-48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</a:t>
            </a:r>
            <a:endParaRPr lang="th-TH" sz="6000" b="1" spc="-48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4000" b="1" spc="-37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การทดลองของ </a:t>
            </a:r>
            <a:r>
              <a:rPr lang="th-TH" sz="6600" b="1" spc="-37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ทอม</a:t>
            </a:r>
            <a:r>
              <a:rPr lang="th-TH" sz="6600" b="1" spc="-37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สัน-</a:t>
            </a:r>
            <a:r>
              <a:rPr lang="th-TH" sz="7200" b="1" spc="-49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โกลด์สไตน์</a:t>
            </a:r>
            <a:endParaRPr lang="th-TH" sz="59500" b="1" spc="-37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pic>
        <p:nvPicPr>
          <p:cNvPr id="3074" name="Picture 2" descr="D:\งานสอน สร.ภาคเรียนที่1\ว 21106ปี61\New folder\1 (3)(11)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28596" y="1142984"/>
            <a:ext cx="821537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5400" b="1" spc="-37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แบบจำลองอะตอมของ </a:t>
            </a:r>
            <a:r>
              <a:rPr lang="th-TH" sz="8800" b="1" spc="-37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ทอม</a:t>
            </a:r>
            <a:r>
              <a:rPr lang="th-TH" sz="8800" b="1" spc="-37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สัน</a:t>
            </a:r>
            <a:endParaRPr lang="th-TH" sz="59500" b="1" spc="-37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428596" y="1214422"/>
            <a:ext cx="8143932" cy="51706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dirty="0" smtClean="0"/>
              <a:t>           </a:t>
            </a:r>
            <a:r>
              <a:rPr lang="th-TH" sz="6600" b="1" spc="-4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จากผลการทดลองทั้งของ</a:t>
            </a:r>
            <a:r>
              <a:rPr lang="th-TH" sz="6600" b="1" spc="-49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ทอม</a:t>
            </a:r>
            <a:r>
              <a:rPr lang="th-TH" sz="6600" b="1" spc="-4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สันและ</a:t>
            </a:r>
            <a:r>
              <a:rPr lang="th-TH" sz="6600" b="1" spc="-49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โกลด์สไตน์</a:t>
            </a:r>
            <a:r>
              <a:rPr lang="th-TH" sz="6600" b="1" spc="-4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ทำให้</a:t>
            </a:r>
            <a:r>
              <a:rPr lang="th-TH" sz="6600" b="1" spc="-49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ทอม</a:t>
            </a:r>
            <a:r>
              <a:rPr lang="th-TH" sz="6600" b="1" spc="-4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สันได้ข้อมูลเกี่ยวกับอะตอมมากขึ้น  จึงได้เสนอแบบจำลองอะตอม ตามผลการทดลองที่ได้  ดังนี้</a:t>
            </a:r>
            <a:r>
              <a:rPr lang="th-TH" sz="4800" b="1" spc="-4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       </a:t>
            </a:r>
            <a:endParaRPr lang="th-TH" spc="-49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5400" b="1" spc="-37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แบบจำลองอะตอมของ </a:t>
            </a:r>
            <a:r>
              <a:rPr lang="th-TH" sz="8800" b="1" spc="-37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ทอม</a:t>
            </a:r>
            <a:r>
              <a:rPr lang="th-TH" sz="8800" b="1" spc="-37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สัน</a:t>
            </a:r>
            <a:endParaRPr lang="th-TH" sz="59500" b="1" spc="-37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428596" y="1357298"/>
            <a:ext cx="8358246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4800" b="1" spc="-4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        </a:t>
            </a:r>
            <a:r>
              <a:rPr lang="th-TH" sz="6000" b="1" spc="-4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อะตอม   มีลักษณะเป็น  </a:t>
            </a:r>
            <a:r>
              <a:rPr lang="th-TH" sz="6000" b="1" spc="-49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ทรงกลม</a:t>
            </a:r>
            <a:r>
              <a:rPr lang="th-TH" sz="6000" b="1" spc="-4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ประกอบด้วยอนุภาค  </a:t>
            </a:r>
            <a:r>
              <a:rPr lang="th-TH" sz="6000" b="1" spc="-49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โปรตอน </a:t>
            </a:r>
            <a:r>
              <a:rPr lang="th-TH" sz="6000" b="1" spc="-4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ที่มีประจุไฟฟ้าเป็น </a:t>
            </a:r>
            <a:r>
              <a:rPr lang="th-TH" sz="6000" b="1" spc="-49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บวก</a:t>
            </a:r>
            <a:r>
              <a:rPr lang="th-TH" sz="6000" b="1" spc="-4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และอนุภาค  </a:t>
            </a:r>
            <a:r>
              <a:rPr lang="th-TH" sz="6000" b="1" spc="-49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อิเล็กตรอน  </a:t>
            </a:r>
            <a:r>
              <a:rPr lang="th-TH" sz="6000" b="1" spc="-4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ที่มีประจุไฟฟ้าเป็น </a:t>
            </a:r>
            <a:r>
              <a:rPr lang="th-TH" sz="6000" b="1" spc="-49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ลบ    </a:t>
            </a:r>
            <a:r>
              <a:rPr lang="th-TH" sz="6000" b="1" spc="-4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กระจายอย่างสม่ำเสมอในอะตอม</a:t>
            </a:r>
            <a:r>
              <a:rPr lang="th-TH" sz="5400" b="1" spc="-4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   </a:t>
            </a:r>
            <a:endParaRPr lang="th-TH" spc="-49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5400" b="1" spc="-37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แบบจำลองอะตอมของ </a:t>
            </a:r>
            <a:r>
              <a:rPr lang="th-TH" sz="8800" b="1" spc="-37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ทอม</a:t>
            </a:r>
            <a:r>
              <a:rPr lang="th-TH" sz="8800" b="1" spc="-37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สัน</a:t>
            </a:r>
            <a:endParaRPr lang="th-TH" sz="59500" b="1" spc="-37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642910" y="1428736"/>
            <a:ext cx="7858180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4800" b="1" spc="-4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       </a:t>
            </a:r>
            <a:r>
              <a:rPr lang="th-TH" sz="5400" b="1" spc="-4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7200" b="1" spc="-49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อะตอมที่มีสภาพเป็นกลางทางไฟฟ้าจะมีจำนวน</a:t>
            </a:r>
            <a:r>
              <a:rPr lang="th-TH" sz="7200" b="1" spc="-49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ประจุบวกเท่ากับจำนวนประจุลบ </a:t>
            </a:r>
            <a:r>
              <a:rPr lang="th-TH" sz="7200" b="1" spc="-49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(</a:t>
            </a:r>
            <a:r>
              <a:rPr lang="en-US" sz="7200" b="1" spc="-49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P = e</a:t>
            </a:r>
            <a:r>
              <a:rPr lang="th-TH" sz="7200" b="1" spc="-49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) </a:t>
            </a:r>
            <a:endParaRPr lang="th-TH" spc="-49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5400" b="1" spc="-37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แบบจำลองอะตอมของ </a:t>
            </a:r>
            <a:r>
              <a:rPr lang="th-TH" sz="8800" b="1" spc="-37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ทอม</a:t>
            </a:r>
            <a:r>
              <a:rPr lang="th-TH" sz="8800" b="1" spc="-37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สัน</a:t>
            </a:r>
            <a:endParaRPr lang="th-TH" sz="59500" b="1" spc="-37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pic>
        <p:nvPicPr>
          <p:cNvPr id="36866" name="Picture 2" descr="D:\งานสอน สร.ภาคเรียนที่1\ว 21106ปี61\New folder\9057c-c3a0c2b8e28094c3a0c2b8c2adc3a0c2b8c2a1c3a0c2b8c2aac3a0c2b8c2b1c3a0c2b8e284a22-b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3286148" cy="2987407"/>
          </a:xfrm>
          <a:prstGeom prst="rect">
            <a:avLst/>
          </a:prstGeom>
          <a:noFill/>
        </p:spPr>
      </p:pic>
      <p:pic>
        <p:nvPicPr>
          <p:cNvPr id="36867" name="Picture 3" descr="D:\งานสอน สร.ภาคเรียนที่1\ว 21106ปี61\New folder\FG05_0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357298"/>
            <a:ext cx="4857752" cy="4828192"/>
          </a:xfrm>
          <a:prstGeom prst="rect">
            <a:avLst/>
          </a:prstGeom>
          <a:noFill/>
        </p:spPr>
      </p:pic>
      <p:pic>
        <p:nvPicPr>
          <p:cNvPr id="36868" name="Picture 4" descr="D:\งานสอน สร.ภาคเรียนที่1\ว 21106ปี61\New folder\model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966691"/>
            <a:ext cx="3571900" cy="2819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b="1" spc="-37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แบบจำลองอะตอมของ </a:t>
            </a:r>
            <a:r>
              <a:rPr lang="th-TH" sz="7200" b="1" spc="-37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รัทเทอร์ฟอร์ด</a:t>
            </a:r>
            <a:endParaRPr lang="th-TH" sz="16600" b="1" spc="-37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pic>
        <p:nvPicPr>
          <p:cNvPr id="9" name="Picture 3" descr="D:\งานสอน สร.ภาคเรียนที่1\ว 21106ปี61\New folder\maxresdefault (2)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pic>
        <p:nvPicPr>
          <p:cNvPr id="32770" name="Picture 2" descr="D:\งานสอน สร.ภาคเรียนที่1\ว 21106ปี61\New folder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9329" y="1214422"/>
            <a:ext cx="1614671" cy="1438278"/>
          </a:xfrm>
          <a:prstGeom prst="rect">
            <a:avLst/>
          </a:prstGeom>
          <a:noFill/>
        </p:spPr>
      </p:pic>
      <p:pic>
        <p:nvPicPr>
          <p:cNvPr id="32771" name="Picture 3" descr="D:\งานสอน สร.ภาคเรียนที่1\ว 21106ปี61\New folder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284" y="2857496"/>
            <a:ext cx="1547716" cy="1500198"/>
          </a:xfrm>
          <a:prstGeom prst="rect">
            <a:avLst/>
          </a:prstGeom>
          <a:noFill/>
        </p:spPr>
      </p:pic>
      <p:pic>
        <p:nvPicPr>
          <p:cNvPr id="32772" name="Picture 4" descr="D:\งานสอน สร.ภาคเรียนที่1\ว 21106ปี61\New folder\osnovnie-svedeniya-o-stroenii-atoma-harakteristiki-osobennosti-i-formula_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10" y="4572008"/>
            <a:ext cx="1904990" cy="1904990"/>
          </a:xfrm>
          <a:prstGeom prst="rect">
            <a:avLst/>
          </a:prstGeom>
          <a:noFill/>
        </p:spPr>
      </p:pic>
      <p:sp>
        <p:nvSpPr>
          <p:cNvPr id="12" name="สี่เหลี่ยมผืนผ้า 11"/>
          <p:cNvSpPr/>
          <p:nvPr/>
        </p:nvSpPr>
        <p:spPr>
          <a:xfrm>
            <a:off x="7238516" y="4358448"/>
            <a:ext cx="1905484" cy="2609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0" name="Picture 2" descr="D:\งานสอน สร.ภาคเรียนที่1\ว 21106ปี61\New folder (2)\ato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5072074"/>
            <a:ext cx="147796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b="1" spc="-37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แบบจำลองอะตอมของ </a:t>
            </a:r>
            <a:r>
              <a:rPr lang="th-TH" sz="7200" b="1" spc="-37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รัทเทอร์ฟอร์ด</a:t>
            </a:r>
            <a:endParaRPr lang="th-TH" sz="16600" b="1" spc="-37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1428736"/>
            <a:ext cx="8358246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อะตอมประกอบด้วยนิวเคลียส (</a:t>
            </a:r>
            <a:r>
              <a:rPr lang="en-US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N</a:t>
            </a:r>
            <a:r>
              <a:rPr lang="th-TH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</a:t>
            </a:r>
          </a:p>
          <a:p>
            <a:pPr algn="thaiDist"/>
            <a:r>
              <a:rPr lang="th-TH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มีโปรตอนรวมกับนิวตรอน </a:t>
            </a:r>
            <a:r>
              <a:rPr lang="en-US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N </a:t>
            </a:r>
            <a:r>
              <a:rPr lang="th-TH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มีขนาดเล็กแต่มีมวลมาก และมีประจุบวก  ส่วนอิเล็กตรอนซึ่งมีประจุลบ  มีมวลน้อยและวิ่งอยู่รอบนอก</a:t>
            </a:r>
            <a:endParaRPr lang="th-TH" sz="6000" b="1" spc="-51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b="1" spc="-37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แบบจำลองอะตอมของ </a:t>
            </a:r>
            <a:r>
              <a:rPr lang="th-TH" sz="7200" b="1" spc="-37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รัทเทอร์ฟอร์ด</a:t>
            </a:r>
            <a:endParaRPr lang="th-TH" sz="16600" b="1" spc="-37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pic>
        <p:nvPicPr>
          <p:cNvPr id="8194" name="Picture 2" descr="D:\งานสอน สร.ภาคเรียนที่1\ว 21106ปี61\New folder\7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572000" y="1000108"/>
            <a:ext cx="4572000" cy="4482449"/>
          </a:xfrm>
          <a:prstGeom prst="rect">
            <a:avLst/>
          </a:prstGeom>
          <a:noFill/>
        </p:spPr>
      </p:pic>
      <p:pic>
        <p:nvPicPr>
          <p:cNvPr id="4098" name="Picture 2" descr="D:\งานสอน สร.ภาคเรียนที่1\ว 21106ปี61\New folder\234392.jpg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14282" y="1142984"/>
            <a:ext cx="4448930" cy="4429156"/>
          </a:xfrm>
          <a:prstGeom prst="rect">
            <a:avLst/>
          </a:prstGeom>
          <a:noFill/>
        </p:spPr>
      </p:pic>
      <p:pic>
        <p:nvPicPr>
          <p:cNvPr id="3" name="Picture 2" descr="D:\งานสอน สร.ภาคเรียนที่1\ว 21106ปี61\New folder\subtt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5572140"/>
            <a:ext cx="5214974" cy="1072376"/>
          </a:xfrm>
          <a:prstGeom prst="rect">
            <a:avLst/>
          </a:prstGeom>
          <a:noFill/>
        </p:spPr>
      </p:pic>
      <p:sp>
        <p:nvSpPr>
          <p:cNvPr id="8" name="สี่เหลี่ยมมุมมน 7"/>
          <p:cNvSpPr/>
          <p:nvPr/>
        </p:nvSpPr>
        <p:spPr>
          <a:xfrm>
            <a:off x="2928926" y="5214950"/>
            <a:ext cx="1643074" cy="2143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b="1" spc="-37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แบบจำลองอะตอมของ </a:t>
            </a:r>
            <a:r>
              <a:rPr lang="th-TH" sz="7200" b="1" spc="-37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รัทเทอร์ฟอร์ด</a:t>
            </a:r>
            <a:endParaRPr lang="th-TH" sz="16600" b="1" spc="-37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sp>
        <p:nvSpPr>
          <p:cNvPr id="8" name="สี่เหลี่ยมมุมมน 7"/>
          <p:cNvSpPr/>
          <p:nvPr/>
        </p:nvSpPr>
        <p:spPr>
          <a:xfrm>
            <a:off x="2928926" y="5214950"/>
            <a:ext cx="1643074" cy="2143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218" name="Picture 2" descr="D:\งานสอน สร.ภาคเรียนที่1\ว 21106ปี61\New folder\neuclea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8492193" cy="5225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336600"/>
          </a:solidFill>
        </p:spPr>
        <p:txBody>
          <a:bodyPr>
            <a:noAutofit/>
          </a:bodyPr>
          <a:lstStyle/>
          <a:p>
            <a:r>
              <a:rPr lang="th-TH" sz="8000" b="1" spc="-3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ทบทวนกระบวนความ2</a:t>
            </a:r>
            <a:endParaRPr lang="th-TH" sz="8000" b="1" spc="-37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357298"/>
            <a:ext cx="8358246" cy="47089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6000" b="1" spc="-5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1.สัญลักษณ์ของธาตุ </a:t>
            </a:r>
            <a:r>
              <a:rPr lang="th-TH" sz="6000" b="1" spc="-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ใช้แทนชื่อธาตุ (โดยใช้เครื่องหมาย/ภาพ/อักษร)         </a:t>
            </a:r>
            <a:r>
              <a:rPr lang="th-TH" sz="6000" b="1" spc="-5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2.สูตรเคมี  </a:t>
            </a:r>
            <a:r>
              <a:rPr lang="th-TH" sz="6000" b="1" spc="-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ใช้บอกชนิดของธาตุ  อัตราส่วนจำนวนอะตอมของธาตุ      ที่เป็นองค์ประกอบในโมเลกุลนั้น ๆ</a:t>
            </a:r>
          </a:p>
        </p:txBody>
      </p:sp>
      <p:pic>
        <p:nvPicPr>
          <p:cNvPr id="2050" name="Picture 2" descr="D:\งานสอน สร.ภาคเรียนที่1\ว 21106ปี61\New folder (2)\imagesCAJZN36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5585" cy="1000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b="1" spc="-37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แบบจำลองอะตอมของ </a:t>
            </a:r>
            <a:r>
              <a:rPr lang="th-TH" sz="7200" b="1" spc="-37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รัทเทอร์ฟอร์ด</a:t>
            </a:r>
            <a:endParaRPr lang="th-TH" sz="16600" b="1" spc="-37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pic>
        <p:nvPicPr>
          <p:cNvPr id="7170" name="Picture 2" descr="D:\งานสอน สร.ภาคเรียนที่1\ว 21106ปี61\New folder\atom0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26454"/>
            <a:ext cx="5697482" cy="5417256"/>
          </a:xfrm>
          <a:prstGeom prst="rect">
            <a:avLst/>
          </a:prstGeom>
          <a:noFill/>
        </p:spPr>
      </p:pic>
      <p:pic>
        <p:nvPicPr>
          <p:cNvPr id="7171" name="Picture 3" descr="D:\งานสอน สร.ภาคเรียนที่1\ว 21106ปี61\New folder\551000002603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1194" y="1214422"/>
            <a:ext cx="3048000" cy="2933700"/>
          </a:xfrm>
          <a:prstGeom prst="rect">
            <a:avLst/>
          </a:prstGeom>
          <a:noFill/>
        </p:spPr>
      </p:pic>
      <p:pic>
        <p:nvPicPr>
          <p:cNvPr id="7172" name="Picture 4" descr="D:\งานสอน สร.ภาคเรียนที่1\ว 21106ปี61\New folder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3226" y="4214818"/>
            <a:ext cx="300039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5400" b="1" spc="-37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</a:t>
            </a:r>
            <a:r>
              <a:rPr lang="th-TH" sz="5400" b="1" spc="-37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ของ</a:t>
            </a:r>
            <a:r>
              <a:rPr lang="th-TH" sz="8800" b="1" spc="-37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นีลส์โบร์</a:t>
            </a:r>
            <a:endParaRPr lang="th-TH" sz="59500" b="1" spc="-37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pic>
        <p:nvPicPr>
          <p:cNvPr id="1026" name="Picture 2" descr="D:\งานสอน สร.ภาคเรียนที่1\ว 21106ปี61\New folder\Niels-Bohr-history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14282" y="1357298"/>
            <a:ext cx="2667000" cy="3667125"/>
          </a:xfrm>
          <a:prstGeom prst="rect">
            <a:avLst/>
          </a:prstGeom>
          <a:noFill/>
        </p:spPr>
      </p:pic>
      <p:pic>
        <p:nvPicPr>
          <p:cNvPr id="1027" name="Picture 3" descr="D:\งานสอน สร.ภาคเรียนที่1\ว 21106ปี61\New folder\images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000504"/>
            <a:ext cx="2500315" cy="2500315"/>
          </a:xfrm>
          <a:prstGeom prst="rect">
            <a:avLst/>
          </a:prstGeom>
          <a:noFill/>
        </p:spPr>
      </p:pic>
      <p:pic>
        <p:nvPicPr>
          <p:cNvPr id="1028" name="Picture 4" descr="D:\งานสอน สร.ภาคเรียนที่1\ว 21106ปี61\New folder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714488"/>
            <a:ext cx="2428892" cy="2620055"/>
          </a:xfrm>
          <a:prstGeom prst="rect">
            <a:avLst/>
          </a:prstGeom>
          <a:noFill/>
        </p:spPr>
      </p:pic>
      <p:pic>
        <p:nvPicPr>
          <p:cNvPr id="1029" name="Picture 5" descr="D:\งานสอน สร.ภาคเรียนที่1\ว 21106ปี61\New folder\Atom_clip_image002_0000.jpg"/>
          <p:cNvPicPr>
            <a:picLocks noChangeAspect="1" noChangeArrowheads="1"/>
          </p:cNvPicPr>
          <p:nvPr/>
        </p:nvPicPr>
        <p:blipFill>
          <a:blip r:embed="rId6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6000760" y="1285860"/>
            <a:ext cx="2933890" cy="2605092"/>
          </a:xfrm>
          <a:prstGeom prst="rect">
            <a:avLst/>
          </a:prstGeom>
          <a:noFill/>
        </p:spPr>
      </p:pic>
      <p:pic>
        <p:nvPicPr>
          <p:cNvPr id="1031" name="Picture 7" descr="D:\งานสอน สร.ภาคเรียนที่1\ว 21106ปี61\New folder\neils-bohr-model-atom.gif"/>
          <p:cNvPicPr>
            <a:picLocks noChangeAspect="1" noChangeArrowheads="1"/>
          </p:cNvPicPr>
          <p:nvPr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3143240" y="4572008"/>
            <a:ext cx="3150273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5400" b="1" spc="-37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</a:t>
            </a:r>
            <a:r>
              <a:rPr lang="th-TH" sz="5400" b="1" spc="-37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ของ</a:t>
            </a:r>
            <a:r>
              <a:rPr lang="th-TH" sz="8800" b="1" spc="-37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นีลส์โบร์</a:t>
            </a:r>
            <a:endParaRPr lang="th-TH" sz="59500" b="1" spc="-37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1357298"/>
            <a:ext cx="8501122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6000" b="1" spc="-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ปี 1913   </a:t>
            </a:r>
            <a:r>
              <a:rPr lang="th-TH" sz="6000" b="1" spc="-6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นีล</a:t>
            </a:r>
            <a:r>
              <a:rPr lang="th-TH" sz="6000" b="1" spc="-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6000" b="1" spc="-6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ส์โบร์</a:t>
            </a:r>
            <a:r>
              <a:rPr lang="th-TH" sz="6000" b="1" spc="-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en-US" sz="6000" b="1" spc="-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6000" b="1" spc="-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นักวิทยาศาสตร์ชาวเดนมาร์ก    ศึกษาสเปกตรัมของ </a:t>
            </a:r>
            <a:r>
              <a:rPr lang="en-US" sz="6000" b="1" spc="-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H  </a:t>
            </a:r>
            <a:r>
              <a:rPr lang="th-TH" sz="6000" b="1" spc="-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เพื่อศึกษาการเคลื่อนที่ของ  </a:t>
            </a:r>
            <a:r>
              <a:rPr lang="en-US" sz="6000" b="1" spc="-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e</a:t>
            </a:r>
            <a:r>
              <a:rPr lang="th-TH" sz="6000" b="1" spc="-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รอบ ๆ  </a:t>
            </a:r>
            <a:r>
              <a:rPr lang="en-US" sz="6000" b="1" spc="-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N </a:t>
            </a:r>
            <a:r>
              <a:rPr lang="th-TH" sz="6000" b="1" spc="-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พบว่าคล้ายกับวงโคจรของดาวเคราะห์รอบ </a:t>
            </a:r>
            <a:r>
              <a:rPr lang="en-US" sz="6000" b="1" spc="-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S</a:t>
            </a:r>
            <a:r>
              <a:rPr lang="th-TH" sz="6000" b="1" spc="-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แต่ละวงจะมีระดับ </a:t>
            </a:r>
            <a:r>
              <a:rPr lang="en-US" sz="6000" b="1" spc="-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E</a:t>
            </a:r>
            <a:r>
              <a:rPr lang="th-TH" sz="6000" b="1" spc="-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เฉพาะตัว </a:t>
            </a:r>
            <a:endParaRPr lang="th-TH" sz="6000" b="1" spc="-51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5400" b="1" spc="-37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</a:t>
            </a:r>
            <a:r>
              <a:rPr lang="th-TH" sz="5400" b="1" spc="-37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ของ</a:t>
            </a:r>
            <a:r>
              <a:rPr lang="th-TH" sz="8800" b="1" spc="-37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นีลส์โบร์</a:t>
            </a:r>
            <a:endParaRPr lang="th-TH" sz="59500" b="1" spc="-37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1285860"/>
            <a:ext cx="8501122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6000" b="1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	 เรียกระดับ </a:t>
            </a:r>
            <a:r>
              <a:rPr lang="en-US" sz="6000" b="1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E  </a:t>
            </a:r>
            <a:r>
              <a:rPr lang="th-TH" sz="6000" b="1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ของ  </a:t>
            </a:r>
            <a:r>
              <a:rPr lang="en-US" sz="6000" b="1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e  </a:t>
            </a:r>
            <a:r>
              <a:rPr lang="th-TH" sz="6000" b="1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ที่อยู่ใกล้นิวเคลียสที่สุดว่า   ระดับพลังงาน </a:t>
            </a:r>
            <a:r>
              <a:rPr lang="en-US" sz="6000" b="1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K </a:t>
            </a:r>
            <a:r>
              <a:rPr lang="th-TH" sz="6000" b="1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ซึ่งมีระดับพลังงานต่ำสุด    และเรียกระดับพลังงานที่ถัดออกมาว่า ระดับพลังงาน </a:t>
            </a:r>
            <a:r>
              <a:rPr lang="en-US" sz="6000" b="1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L , M , N ,</a:t>
            </a:r>
            <a:r>
              <a:rPr lang="th-TH" sz="6000" b="1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ตามลำดับ</a:t>
            </a:r>
            <a:endParaRPr lang="th-TH" sz="6000" b="1" spc="-52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5400" b="1" spc="-37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</a:t>
            </a:r>
            <a:r>
              <a:rPr lang="th-TH" sz="5400" b="1" spc="-37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ของ</a:t>
            </a:r>
            <a:r>
              <a:rPr lang="th-TH" sz="8800" b="1" spc="-37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นีลส์โบร์</a:t>
            </a:r>
            <a:endParaRPr lang="th-TH" sz="59500" b="1" spc="-37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1285860"/>
            <a:ext cx="8501122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อะตอมประกอบด้วยโปรตอน(</a:t>
            </a:r>
            <a:r>
              <a:rPr lang="en-US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P</a:t>
            </a:r>
            <a:r>
              <a:rPr lang="th-TH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 และนิวตรอน (</a:t>
            </a:r>
            <a:r>
              <a:rPr lang="en-US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n</a:t>
            </a:r>
            <a:r>
              <a:rPr lang="th-TH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 รวมกันเป็นนิวเคลียส (</a:t>
            </a:r>
            <a:r>
              <a:rPr lang="en-US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N</a:t>
            </a:r>
            <a:r>
              <a:rPr lang="th-TH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  มีอิเล็กตรอน (</a:t>
            </a:r>
            <a:r>
              <a:rPr lang="en-US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e</a:t>
            </a:r>
            <a:r>
              <a:rPr lang="th-TH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  วิ่งวนอยู่รอบ </a:t>
            </a:r>
            <a:r>
              <a:rPr lang="en-US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N</a:t>
            </a:r>
            <a:r>
              <a:rPr lang="th-TH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เป็นชั้น ๆ เป็นระดับพลังงาน ซึ่งแต่ละชั้นมีค่าพลังงานต่างกัน</a:t>
            </a:r>
            <a:endParaRPr lang="th-TH" sz="6000" b="1" spc="-51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5400" b="1" spc="-37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</a:t>
            </a:r>
            <a:r>
              <a:rPr lang="th-TH" sz="5400" b="1" spc="-37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ของ</a:t>
            </a:r>
            <a:r>
              <a:rPr lang="th-TH" sz="8800" b="1" spc="-37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นีลส์โบร์</a:t>
            </a:r>
            <a:endParaRPr lang="th-TH" sz="59500" b="1" spc="-37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pic>
        <p:nvPicPr>
          <p:cNvPr id="3074" name="Picture 2" descr="D:\งานสอน สร.ภาคเรียนที่1\ว 21106ปี61\New folder\e0b8a3e0b8b9e0b89be0b8a0e0b8b2e0b89e5.pn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500694" y="1071546"/>
            <a:ext cx="3346856" cy="3325141"/>
          </a:xfrm>
          <a:prstGeom prst="rect">
            <a:avLst/>
          </a:prstGeom>
          <a:noFill/>
        </p:spPr>
      </p:pic>
      <p:pic>
        <p:nvPicPr>
          <p:cNvPr id="3075" name="Picture 3" descr="D:\งานสอน สร.ภาคเรียนที่1\ว 21106ปี61\New folder\bohnstructur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736"/>
            <a:ext cx="5016039" cy="4962535"/>
          </a:xfrm>
          <a:prstGeom prst="rect">
            <a:avLst/>
          </a:prstGeom>
          <a:noFill/>
        </p:spPr>
      </p:pic>
      <p:pic>
        <p:nvPicPr>
          <p:cNvPr id="3076" name="Picture 4" descr="D:\งานสอน สร.ภาคเรียนที่1\ว 21106ปี61\New folder\1 (18)(7).jpg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857884" y="4383082"/>
            <a:ext cx="2791261" cy="2474918"/>
          </a:xfrm>
          <a:prstGeom prst="rect">
            <a:avLst/>
          </a:prstGeom>
          <a:noFill/>
        </p:spPr>
      </p:pic>
      <p:sp>
        <p:nvSpPr>
          <p:cNvPr id="8" name="สี่เหลี่ยมผืนผ้า 7"/>
          <p:cNvSpPr/>
          <p:nvPr/>
        </p:nvSpPr>
        <p:spPr>
          <a:xfrm>
            <a:off x="714348" y="5929330"/>
            <a:ext cx="4286280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5400" b="1" spc="-37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</a:t>
            </a:r>
            <a:r>
              <a:rPr lang="th-TH" sz="5400" b="1" spc="-37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ของ</a:t>
            </a:r>
            <a:r>
              <a:rPr lang="th-TH" sz="8800" b="1" spc="-37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นีลส์โบร์</a:t>
            </a:r>
            <a:endParaRPr lang="th-TH" sz="59500" b="1" spc="-37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pic>
        <p:nvPicPr>
          <p:cNvPr id="3075" name="Picture 3" descr="D:\งานสอน สร.ภาคเรียนที่1\ว 21106ปี61\New folder\bohnstructure.gif"/>
          <p:cNvPicPr>
            <a:picLocks noChangeAspect="1" noChangeArrowheads="1"/>
          </p:cNvPicPr>
          <p:nvPr/>
        </p:nvPicPr>
        <p:blipFill>
          <a:blip r:embed="rId3" cstate="print"/>
          <a:srcRect b="10748"/>
          <a:stretch>
            <a:fillRect/>
          </a:stretch>
        </p:blipFill>
        <p:spPr bwMode="auto">
          <a:xfrm>
            <a:off x="1424440" y="1357298"/>
            <a:ext cx="566327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งานสอน สร.ภาคเรียนที่1\ว 21106ปี61\New folder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4572000" cy="3810000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5400" b="1" spc="-37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</a:t>
            </a:r>
            <a:r>
              <a:rPr lang="th-TH" sz="5400" b="1" spc="-37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ของ</a:t>
            </a:r>
            <a:r>
              <a:rPr lang="th-TH" sz="8800" b="1" spc="-37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นีลส์โบร์</a:t>
            </a:r>
            <a:endParaRPr lang="th-TH" sz="59500" b="1" spc="-37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pic>
        <p:nvPicPr>
          <p:cNvPr id="6146" name="Picture 2" descr="D:\งานสอน สร.ภาคเรียนที่1\ว 21106ปี61\New folder\Picture2-8.jpg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754538" y="1428736"/>
            <a:ext cx="4389462" cy="456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7200" b="1" spc="-37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แบบจำลองแบบกลุ่มหมอก</a:t>
            </a:r>
            <a:endParaRPr lang="th-TH" sz="102800" b="1" spc="-37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1357298"/>
            <a:ext cx="8286808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 กลุ่มนักเคมีมาร่วมกันสร้างแบบจำลองอะตอม จนได้ข้อสรุปว่า  </a:t>
            </a:r>
          </a:p>
          <a:p>
            <a:pPr algn="thaiDist"/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	1.อะตอมประกอบด้วยกลุ่มหมอกอิเล็กตรอนรอบนิวเคลียส</a:t>
            </a:r>
            <a:endParaRPr lang="th-TH" sz="6000" b="1" spc="-51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7200" b="1" spc="-37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แบบจำลองแบบกลุ่มหมอก</a:t>
            </a:r>
            <a:endParaRPr lang="th-TH" sz="102800" b="1" spc="-37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2910" y="1500174"/>
            <a:ext cx="7929618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 2.บริเวณกลุ่มหมอกทึบ  หรือหนาแน่นแสดงว่า  มีโอกาสพบจำนวนอิเล็กตรอนได้มากกว่าบริเวณที่มีกลุ่มหมอกจาง</a:t>
            </a:r>
            <a:endParaRPr lang="th-TH" sz="6000" b="1" spc="-51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336600"/>
          </a:solidFill>
        </p:spPr>
        <p:txBody>
          <a:bodyPr>
            <a:noAutofit/>
          </a:bodyPr>
          <a:lstStyle/>
          <a:p>
            <a:r>
              <a:rPr lang="th-TH" sz="8000" b="1" spc="-3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คำถามสะกิดใจ 1</a:t>
            </a:r>
            <a:endParaRPr lang="th-TH" sz="8000" b="1" spc="-37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2050" name="Picture 2" descr="D:\งานสอน สร.ภาคเรียนที่1\ว 21106ปี61\New folder (2)\imagesCAJZN36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5585" cy="1000107"/>
          </a:xfrm>
          <a:prstGeom prst="rect">
            <a:avLst/>
          </a:prstGeom>
          <a:noFill/>
        </p:spPr>
      </p:pic>
      <p:sp>
        <p:nvSpPr>
          <p:cNvPr id="5" name="คำบรรยายภาพแบบเมฆ 4"/>
          <p:cNvSpPr/>
          <p:nvPr/>
        </p:nvSpPr>
        <p:spPr>
          <a:xfrm>
            <a:off x="357158" y="1142984"/>
            <a:ext cx="8572560" cy="5214974"/>
          </a:xfrm>
          <a:prstGeom prst="cloudCallout">
            <a:avLst/>
          </a:prstGeom>
          <a:solidFill>
            <a:srgbClr val="3366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pc="-52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Cell…</a:t>
            </a:r>
            <a:r>
              <a:rPr lang="th-TH" sz="5400" b="1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มี</a:t>
            </a:r>
            <a:r>
              <a:rPr lang="th-TH" sz="5400" b="1" spc="-52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เยื่อหุ้มเซลล์  </a:t>
            </a:r>
            <a:r>
              <a:rPr lang="th-TH" sz="5400" b="1" spc="-52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ไซ</a:t>
            </a:r>
            <a:r>
              <a:rPr lang="th-TH" sz="5400" b="1" spc="-52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โทพลา</a:t>
            </a:r>
            <a:r>
              <a:rPr lang="th-TH" sz="5400" b="1" spc="-52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ซึม  </a:t>
            </a:r>
            <a:r>
              <a:rPr lang="th-TH" sz="5400" b="1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และ</a:t>
            </a:r>
            <a:r>
              <a:rPr lang="th-TH" sz="5400" b="1" spc="-52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นิวเคลียส  </a:t>
            </a:r>
            <a:r>
              <a:rPr lang="th-TH" sz="5400" b="1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เป็นส่วนประกอบพื้นฐาน  แล้วอะตอมล่ะ</a:t>
            </a:r>
            <a:endParaRPr lang="th-TH" sz="5400" b="1" spc="-5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7200" b="1" spc="-37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แบบจำลองแบบกลุ่มหมอก</a:t>
            </a:r>
            <a:endParaRPr lang="th-TH" sz="102800" b="1" spc="-37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1394148"/>
            <a:ext cx="8501122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อะตอมประกอบด้วยนิวเคลียส (</a:t>
            </a:r>
            <a:r>
              <a:rPr lang="en-US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N</a:t>
            </a:r>
            <a:r>
              <a:rPr lang="th-TH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  รอบ ๆ </a:t>
            </a:r>
            <a:r>
              <a:rPr lang="en-US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en-US" sz="6000" b="1" spc="-51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N</a:t>
            </a:r>
            <a:r>
              <a:rPr lang="en-US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มีกลุ่มหมอกอิเล็กตรอน (</a:t>
            </a:r>
            <a:r>
              <a:rPr lang="en-US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e</a:t>
            </a:r>
            <a:r>
              <a:rPr lang="th-TH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 รูปทรงต่าง ๆ ตามพลังงานที่ห่อหุ้ม บริเวณกลุ่มหมอกทึบ มีโอกาสพบ</a:t>
            </a:r>
            <a:r>
              <a:rPr lang="en-US" sz="6000" b="1" spc="-51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e</a:t>
            </a:r>
            <a:r>
              <a:rPr lang="th-TH" sz="6000" b="1" spc="-51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มากกว่าบริเวณกลุ่มหมอกจาง</a:t>
            </a:r>
            <a:endParaRPr lang="th-TH" sz="6000" b="1" spc="-51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งานสอน สร.ภาคเรียนที่1\ว 21106ปี61\New folder\atoms-20-638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3906" t="3191" b="170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7200" b="1" spc="-37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แบบจำลองแบบกลุ่มหมอก</a:t>
            </a:r>
            <a:endParaRPr lang="th-TH" sz="102800" b="1" spc="-37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pic>
        <p:nvPicPr>
          <p:cNvPr id="7170" name="Picture 2" descr="D:\งานสอน สร.ภาคเรียนที่1\ว 21106ปี61\New folder\image003-131.gif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785918" y="1214422"/>
            <a:ext cx="5500726" cy="4772354"/>
          </a:xfrm>
          <a:prstGeom prst="rect">
            <a:avLst/>
          </a:prstGeom>
          <a:noFill/>
        </p:spPr>
      </p:pic>
      <p:pic>
        <p:nvPicPr>
          <p:cNvPr id="7171" name="Picture 3" descr="D:\งานสอน สร.ภาคเรียนที่1\ว 21106ปี61\New folder\subt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5680428"/>
            <a:ext cx="5000660" cy="1150181"/>
          </a:xfrm>
          <a:prstGeom prst="rect">
            <a:avLst/>
          </a:prstGeom>
          <a:noFill/>
        </p:spPr>
      </p:pic>
      <p:cxnSp>
        <p:nvCxnSpPr>
          <p:cNvPr id="8" name="ตัวเชื่อมต่อตรง 7"/>
          <p:cNvCxnSpPr/>
          <p:nvPr/>
        </p:nvCxnSpPr>
        <p:spPr>
          <a:xfrm>
            <a:off x="5500694" y="2928934"/>
            <a:ext cx="1357322" cy="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93358" y="2440146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spc="-3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กลุ่มหมอก </a:t>
            </a:r>
            <a:r>
              <a:rPr lang="en-US" sz="4000" b="1" spc="-3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e</a:t>
            </a:r>
            <a:endParaRPr lang="th-TH" sz="4000" b="1" spc="-39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>
            <a:off x="8786842" y="2714620"/>
            <a:ext cx="142876" cy="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1714480" y="3786190"/>
            <a:ext cx="2571768" cy="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2844" y="3357562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spc="-3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นิวเคลียส</a:t>
            </a:r>
            <a:endParaRPr lang="th-TH" sz="4000" b="1" spc="-39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7200" b="1" spc="-37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แบบจำลองแบบกลุ่มหมอก</a:t>
            </a:r>
            <a:endParaRPr lang="th-TH" sz="102800" b="1" spc="-37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pic>
        <p:nvPicPr>
          <p:cNvPr id="3" name="Picture 2" descr="D:\งานสอน สร.ภาคเรียนที่1\ว 21106ปี61\New folder\5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71472" y="1285860"/>
            <a:ext cx="3850497" cy="2500330"/>
          </a:xfrm>
          <a:prstGeom prst="rect">
            <a:avLst/>
          </a:prstGeom>
          <a:noFill/>
        </p:spPr>
      </p:pic>
      <p:pic>
        <p:nvPicPr>
          <p:cNvPr id="5123" name="Picture 3" descr="D:\งานสอน สร.ภาคเรียนที่1\ว 21106ปี61\New folder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00174"/>
            <a:ext cx="3714768" cy="3714768"/>
          </a:xfrm>
          <a:prstGeom prst="rect">
            <a:avLst/>
          </a:prstGeom>
          <a:noFill/>
        </p:spPr>
      </p:pic>
      <p:pic>
        <p:nvPicPr>
          <p:cNvPr id="5124" name="Picture 4" descr="D:\งานสอน สร.ภาคเรียนที่1\ว 21106ปี61\New folder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929066"/>
            <a:ext cx="3500462" cy="2621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9600" b="1" spc="-37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สรุป</a:t>
            </a:r>
            <a:r>
              <a:rPr lang="th-TH" sz="8000" b="1" spc="-37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</a:t>
            </a:r>
            <a:endParaRPr lang="th-TH" sz="102800" b="1" spc="-37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pic>
        <p:nvPicPr>
          <p:cNvPr id="10242" name="Picture 2" descr="D:\งานสอน สร.ภาคเรียนที่1\ว 21106ปี61\New folder\Atom_clip_image014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57158" y="1332927"/>
            <a:ext cx="4214810" cy="5525073"/>
          </a:xfrm>
          <a:prstGeom prst="rect">
            <a:avLst/>
          </a:prstGeom>
          <a:noFill/>
        </p:spPr>
      </p:pic>
      <p:pic>
        <p:nvPicPr>
          <p:cNvPr id="13" name="Picture 5" descr="D:\งานสอน สร.ภาคเรียนที่1\ว 21106ปี61\New folder\e0b8a3e0b8b9e0b89be0b8a0e0b8b2e0b89e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142984"/>
            <a:ext cx="1571636" cy="1506270"/>
          </a:xfrm>
          <a:prstGeom prst="rect">
            <a:avLst/>
          </a:prstGeom>
          <a:noFill/>
        </p:spPr>
      </p:pic>
      <p:pic>
        <p:nvPicPr>
          <p:cNvPr id="14" name="Picture 3" descr="D:\งานสอน สร.ภาคเรียนที่1\ว 21106ปี61\New folder\FG05_0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500306"/>
            <a:ext cx="1551485" cy="1542044"/>
          </a:xfrm>
          <a:prstGeom prst="rect">
            <a:avLst/>
          </a:prstGeom>
          <a:noFill/>
        </p:spPr>
      </p:pic>
      <p:pic>
        <p:nvPicPr>
          <p:cNvPr id="15" name="Picture 2" descr="D:\งานสอน สร.ภาคเรียนที่1\ว 21106ปี61\New folder\234392.jpg"/>
          <p:cNvPicPr>
            <a:picLocks noChangeAspect="1" noChangeArrowheads="1"/>
          </p:cNvPicPr>
          <p:nvPr/>
        </p:nvPicPr>
        <p:blipFill>
          <a:blip r:embed="rId6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500562" y="3714752"/>
            <a:ext cx="1865680" cy="1857388"/>
          </a:xfrm>
          <a:prstGeom prst="rect">
            <a:avLst/>
          </a:prstGeom>
          <a:noFill/>
        </p:spPr>
      </p:pic>
      <p:pic>
        <p:nvPicPr>
          <p:cNvPr id="18" name="Picture 2" descr="D:\งานสอน สร.ภาคเรียนที่1\ว 21106ปี61\New folder\e0b8a3e0b8b9e0b89be0b8a0e0b8b2e0b89e5.png"/>
          <p:cNvPicPr>
            <a:picLocks noChangeAspect="1" noChangeArrowheads="1"/>
          </p:cNvPicPr>
          <p:nvPr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6357950" y="4952349"/>
            <a:ext cx="1918096" cy="1905651"/>
          </a:xfrm>
          <a:prstGeom prst="rect">
            <a:avLst/>
          </a:prstGeom>
          <a:noFill/>
        </p:spPr>
      </p:pic>
      <p:cxnSp>
        <p:nvCxnSpPr>
          <p:cNvPr id="21" name="ตัวเชื่อมต่อตรง 20"/>
          <p:cNvCxnSpPr/>
          <p:nvPr/>
        </p:nvCxnSpPr>
        <p:spPr>
          <a:xfrm>
            <a:off x="3857620" y="2000240"/>
            <a:ext cx="1071570" cy="0"/>
          </a:xfrm>
          <a:prstGeom prst="line">
            <a:avLst/>
          </a:prstGeom>
          <a:ln w="38100">
            <a:solidFill>
              <a:srgbClr val="00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>
            <a:endCxn id="14" idx="1"/>
          </p:cNvCxnSpPr>
          <p:nvPr/>
        </p:nvCxnSpPr>
        <p:spPr>
          <a:xfrm flipV="1">
            <a:off x="3929058" y="3271328"/>
            <a:ext cx="2286016" cy="14796"/>
          </a:xfrm>
          <a:prstGeom prst="line">
            <a:avLst/>
          </a:prstGeom>
          <a:ln w="38100">
            <a:solidFill>
              <a:srgbClr val="00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3976432" y="4786322"/>
            <a:ext cx="642942" cy="0"/>
          </a:xfrm>
          <a:prstGeom prst="line">
            <a:avLst/>
          </a:prstGeom>
          <a:ln w="38100">
            <a:solidFill>
              <a:srgbClr val="00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ตรง 31"/>
          <p:cNvCxnSpPr/>
          <p:nvPr/>
        </p:nvCxnSpPr>
        <p:spPr>
          <a:xfrm>
            <a:off x="4214810" y="6072206"/>
            <a:ext cx="2214578" cy="0"/>
          </a:xfrm>
          <a:prstGeom prst="line">
            <a:avLst/>
          </a:prstGeom>
          <a:ln w="38100">
            <a:solidFill>
              <a:srgbClr val="00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งานสอน สร.ภาคเรียนที่1\ว 21106ปี61\New folder\images (5)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2500306"/>
            <a:ext cx="9144000" cy="4357694"/>
          </a:xfrm>
          <a:prstGeom prst="rect">
            <a:avLst/>
          </a:prstGeom>
          <a:noFill/>
        </p:spPr>
      </p:pic>
      <p:pic>
        <p:nvPicPr>
          <p:cNvPr id="6147" name="Picture 3" descr="D:\งานสอน สร.ภาคเรียนที่1\ว 21106ปี61\New folder\atomic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งานสอน สร.ภาคเรียนที่1\ว 21106ปี61\New folder\onet-m6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pic>
        <p:nvPicPr>
          <p:cNvPr id="6147" name="Picture 3" descr="D:\งานสอน สร.ภาคเรียนที่1\ว 21106ปี61\New folder\atomic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งานสอน สร.ภาคเรียนที่1\ว 21106ปี61\New folder\Atom_clip_image002_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357298"/>
            <a:ext cx="1909444" cy="1695455"/>
          </a:xfrm>
          <a:prstGeom prst="rect">
            <a:avLst/>
          </a:prstGeom>
          <a:noFill/>
        </p:spPr>
      </p:pic>
      <p:pic>
        <p:nvPicPr>
          <p:cNvPr id="12294" name="Picture 6" descr="D:\งานสอน สร.ภาคเรียนที่1\ว 21106ปี61\New folder (2)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142984"/>
            <a:ext cx="642942" cy="642942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9600" b="1" spc="-37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สรุป</a:t>
            </a:r>
            <a:r>
              <a:rPr lang="th-TH" sz="8000" b="1" spc="-37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</a:t>
            </a:r>
            <a:endParaRPr lang="th-TH" sz="102800" b="1" spc="-37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pic>
        <p:nvPicPr>
          <p:cNvPr id="17" name="Picture 2" descr="D:\งานสอน สร.ภาคเรียนที่1\ว 21106ปี61\New folder\9057c-c3a0c2b8e28094c3a0c2b8c2adc3a0c2b8c2a1c3a0c2b8c2aac3a0c2b8c2b1c3a0c2b8e284a22-bm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8384" y="1285860"/>
            <a:ext cx="2000264" cy="1818421"/>
          </a:xfrm>
          <a:prstGeom prst="rect">
            <a:avLst/>
          </a:prstGeom>
          <a:noFill/>
        </p:spPr>
      </p:pic>
      <p:pic>
        <p:nvPicPr>
          <p:cNvPr id="12290" name="Picture 2" descr="D:\งานสอน สร.ภาคเรียนที่1\ว 21106ปี61\New folder\osnovnie-svedeniya-o-stroenii-atoma-harakteristiki-osobennosti-i-formula_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428868"/>
            <a:ext cx="1928826" cy="1928826"/>
          </a:xfrm>
          <a:prstGeom prst="rect">
            <a:avLst/>
          </a:prstGeom>
          <a:noFill/>
        </p:spPr>
      </p:pic>
      <p:pic>
        <p:nvPicPr>
          <p:cNvPr id="23" name="Picture 2" descr="D:\งานสอน สร.ภาคเรียนที่1\ว 21106ปี61\New folder\image003-131.gif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7215206" y="3071810"/>
            <a:ext cx="1928794" cy="1785950"/>
          </a:xfrm>
          <a:prstGeom prst="rect">
            <a:avLst/>
          </a:prstGeom>
          <a:noFill/>
        </p:spPr>
      </p:pic>
      <p:cxnSp>
        <p:nvCxnSpPr>
          <p:cNvPr id="26" name="ตัวเชื่อมต่อตรง 25"/>
          <p:cNvCxnSpPr/>
          <p:nvPr/>
        </p:nvCxnSpPr>
        <p:spPr>
          <a:xfrm rot="5400000" flipH="1" flipV="1">
            <a:off x="410925" y="4375365"/>
            <a:ext cx="1035474" cy="0"/>
          </a:xfrm>
          <a:prstGeom prst="line">
            <a:avLst/>
          </a:prstGeom>
          <a:ln w="57150">
            <a:solidFill>
              <a:srgbClr val="00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คำบรรยายภาพแบบเมฆ 30"/>
          <p:cNvSpPr/>
          <p:nvPr/>
        </p:nvSpPr>
        <p:spPr>
          <a:xfrm>
            <a:off x="0" y="4857760"/>
            <a:ext cx="2071670" cy="1071570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ดอล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ตัน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cxnSp>
        <p:nvCxnSpPr>
          <p:cNvPr id="33" name="ตัวเชื่อมต่อตรง 32"/>
          <p:cNvCxnSpPr/>
          <p:nvPr/>
        </p:nvCxnSpPr>
        <p:spPr>
          <a:xfrm rot="5400000" flipH="1" flipV="1">
            <a:off x="2250273" y="3321835"/>
            <a:ext cx="785818" cy="16"/>
          </a:xfrm>
          <a:prstGeom prst="line">
            <a:avLst/>
          </a:prstGeom>
          <a:ln w="57150">
            <a:solidFill>
              <a:srgbClr val="00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คำบรรยายภาพแบบเมฆ 34"/>
          <p:cNvSpPr/>
          <p:nvPr/>
        </p:nvSpPr>
        <p:spPr>
          <a:xfrm>
            <a:off x="1357290" y="3714752"/>
            <a:ext cx="2285984" cy="1071570"/>
          </a:xfrm>
          <a:prstGeom prst="cloudCallou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ทอม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สัน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cxnSp>
        <p:nvCxnSpPr>
          <p:cNvPr id="37" name="ตัวเชื่อมต่อตรง 36"/>
          <p:cNvCxnSpPr/>
          <p:nvPr/>
        </p:nvCxnSpPr>
        <p:spPr>
          <a:xfrm rot="5400000" flipH="1" flipV="1">
            <a:off x="4054263" y="4732555"/>
            <a:ext cx="1035474" cy="0"/>
          </a:xfrm>
          <a:prstGeom prst="line">
            <a:avLst/>
          </a:prstGeom>
          <a:ln w="57150">
            <a:solidFill>
              <a:srgbClr val="00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คำบรรยายภาพแบบเมฆ 37"/>
          <p:cNvSpPr/>
          <p:nvPr/>
        </p:nvSpPr>
        <p:spPr>
          <a:xfrm>
            <a:off x="3000364" y="5286388"/>
            <a:ext cx="2928926" cy="1071570"/>
          </a:xfrm>
          <a:prstGeom prst="cloudCallou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รัทเทอร์ฟอร์ด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cxnSp>
        <p:nvCxnSpPr>
          <p:cNvPr id="42" name="ตัวเชื่อมต่อตรง 41"/>
          <p:cNvCxnSpPr/>
          <p:nvPr/>
        </p:nvCxnSpPr>
        <p:spPr>
          <a:xfrm rot="5400000" flipH="1" flipV="1">
            <a:off x="5983089" y="3589547"/>
            <a:ext cx="1035474" cy="0"/>
          </a:xfrm>
          <a:prstGeom prst="line">
            <a:avLst/>
          </a:prstGeom>
          <a:ln w="57150">
            <a:solidFill>
              <a:srgbClr val="00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คำบรรยายภาพแบบเมฆ 42"/>
          <p:cNvSpPr/>
          <p:nvPr/>
        </p:nvSpPr>
        <p:spPr>
          <a:xfrm>
            <a:off x="5143504" y="4071942"/>
            <a:ext cx="2285984" cy="1071570"/>
          </a:xfrm>
          <a:prstGeom prst="cloudCallout">
            <a:avLst/>
          </a:prstGeom>
          <a:solidFill>
            <a:srgbClr val="66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นีลส์โบร์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cxnSp>
        <p:nvCxnSpPr>
          <p:cNvPr id="44" name="ตัวเชื่อมต่อตรง 43"/>
          <p:cNvCxnSpPr/>
          <p:nvPr/>
        </p:nvCxnSpPr>
        <p:spPr>
          <a:xfrm rot="5400000" flipH="1" flipV="1">
            <a:off x="7626163" y="5161183"/>
            <a:ext cx="1035474" cy="0"/>
          </a:xfrm>
          <a:prstGeom prst="line">
            <a:avLst/>
          </a:prstGeom>
          <a:ln w="57150">
            <a:solidFill>
              <a:srgbClr val="00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คำบรรยายภาพแบบเมฆ 44"/>
          <p:cNvSpPr/>
          <p:nvPr/>
        </p:nvSpPr>
        <p:spPr>
          <a:xfrm>
            <a:off x="6286512" y="5572140"/>
            <a:ext cx="2857488" cy="1071570"/>
          </a:xfrm>
          <a:prstGeom prst="cloudCallo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กลุ่มหมอก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12291" name="Picture 3" descr="D:\งานสอน สร.ภาคเรียนที่1\ว 21106ปี61\New folder (2)\1-W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1976930"/>
            <a:ext cx="484895" cy="581020"/>
          </a:xfrm>
          <a:prstGeom prst="rect">
            <a:avLst/>
          </a:prstGeom>
          <a:noFill/>
        </p:spPr>
      </p:pic>
      <p:pic>
        <p:nvPicPr>
          <p:cNvPr id="12293" name="Picture 5" descr="D:\งานสอน สร.ภาคเรียนที่1\ว 21106ปี61\New folder (2)\downloa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0" y="1857364"/>
            <a:ext cx="571504" cy="571504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7643834" y="2571744"/>
            <a:ext cx="1285884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th-TH" sz="3600" b="1" spc="-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ปัจจุบัน</a:t>
            </a:r>
            <a:endParaRPr lang="th-TH" sz="3600" b="1" spc="-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2050" name="Picture 2" descr="D:\งานสอน สร.ภาคเรียนที่1\ว 21106ปี61\New folder\images 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7356" y="1357297"/>
            <a:ext cx="1643074" cy="1621263"/>
          </a:xfrm>
          <a:prstGeom prst="rect">
            <a:avLst/>
          </a:prstGeom>
          <a:noFill/>
        </p:spPr>
      </p:pic>
      <p:pic>
        <p:nvPicPr>
          <p:cNvPr id="12292" name="Picture 4" descr="D:\งานสอน สร.ภาคเรียนที่1\ว 21106ปี61\New folder (2)\number-2-png-5a3a529236da81.5806594815137716662247417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28" y="1142985"/>
            <a:ext cx="642942" cy="500066"/>
          </a:xfrm>
          <a:prstGeom prst="rect">
            <a:avLst/>
          </a:prstGeom>
          <a:noFill/>
        </p:spPr>
      </p:pic>
      <p:pic>
        <p:nvPicPr>
          <p:cNvPr id="2052" name="Picture 4" descr="D:\งานสอน สร.ภาคเรียนที่1\ว 21106ปี61\New folder\slide0009_image02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44" y="2571744"/>
            <a:ext cx="150868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</a:t>
            </a:r>
            <a:r>
              <a:rPr lang="th-TH" sz="9600" b="1" spc="-37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สรุป</a:t>
            </a:r>
            <a:r>
              <a:rPr lang="th-TH" sz="8000" b="1" spc="-37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แบบจำลองอะตอม</a:t>
            </a:r>
            <a:endParaRPr lang="th-TH" sz="102800" b="1" spc="-37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pic>
        <p:nvPicPr>
          <p:cNvPr id="12290" name="Picture 2" descr="D:\งานสอน สร.ภาคเรียนที่1\ว 21106ปี61\New folder\osnovnie-svedeniya-o-stroenii-atoma-harakteristiki-osobennosti-i-formula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285992"/>
            <a:ext cx="1928826" cy="1928826"/>
          </a:xfrm>
          <a:prstGeom prst="rect">
            <a:avLst/>
          </a:prstGeom>
          <a:noFill/>
        </p:spPr>
      </p:pic>
      <p:pic>
        <p:nvPicPr>
          <p:cNvPr id="2050" name="Picture 2" descr="D:\งานสอน สร.ภาคเรียนที่1\ว 21106ปี61\New folder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643074" cy="1621263"/>
          </a:xfrm>
          <a:prstGeom prst="rect">
            <a:avLst/>
          </a:prstGeom>
          <a:noFill/>
        </p:spPr>
      </p:pic>
      <p:pic>
        <p:nvPicPr>
          <p:cNvPr id="28" name="Picture 2" descr="D:\งานสอน สร.ภาคเรียนที่1\ว 21106ปี61\New folder\image003-131.gif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351840" y="2285992"/>
            <a:ext cx="2005946" cy="1857388"/>
          </a:xfrm>
          <a:prstGeom prst="rect">
            <a:avLst/>
          </a:prstGeom>
          <a:noFill/>
        </p:spPr>
      </p:pic>
      <p:pic>
        <p:nvPicPr>
          <p:cNvPr id="27" name="Picture 2" descr="D:\งานสอน สร.ภาคเรียนที่1\ว 21106ปี61\New folder\e0b8a3e0b8b9e0b89be0b8a0e0b8b2e0b89e5.png"/>
          <p:cNvPicPr>
            <a:picLocks noChangeAspect="1" noChangeArrowheads="1"/>
          </p:cNvPicPr>
          <p:nvPr/>
        </p:nvPicPr>
        <p:blipFill>
          <a:blip r:embed="rId6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286380" y="2428868"/>
            <a:ext cx="1630943" cy="1620361"/>
          </a:xfrm>
          <a:prstGeom prst="rect">
            <a:avLst/>
          </a:prstGeom>
          <a:noFill/>
        </p:spPr>
      </p:pic>
      <p:pic>
        <p:nvPicPr>
          <p:cNvPr id="2052" name="Picture 4" descr="D:\งานสอน สร.ภาคเรียนที่1\ว 21106ปี61\New folder\slide0009_image02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74202" y="2483460"/>
            <a:ext cx="1667491" cy="1500198"/>
          </a:xfrm>
          <a:prstGeom prst="rect">
            <a:avLst/>
          </a:prstGeom>
          <a:noFill/>
        </p:spPr>
      </p:pic>
      <p:sp>
        <p:nvSpPr>
          <p:cNvPr id="29" name="วงรี 28"/>
          <p:cNvSpPr/>
          <p:nvPr/>
        </p:nvSpPr>
        <p:spPr>
          <a:xfrm>
            <a:off x="785786" y="4143380"/>
            <a:ext cx="571504" cy="57150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th-TH" dirty="0"/>
          </a:p>
        </p:txBody>
      </p:sp>
      <p:sp>
        <p:nvSpPr>
          <p:cNvPr id="32" name="วงรี 31"/>
          <p:cNvSpPr/>
          <p:nvPr/>
        </p:nvSpPr>
        <p:spPr>
          <a:xfrm>
            <a:off x="2357422" y="4143380"/>
            <a:ext cx="571504" cy="57150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th-TH" dirty="0"/>
          </a:p>
        </p:txBody>
      </p:sp>
      <p:sp>
        <p:nvSpPr>
          <p:cNvPr id="34" name="วงรี 33"/>
          <p:cNvSpPr/>
          <p:nvPr/>
        </p:nvSpPr>
        <p:spPr>
          <a:xfrm>
            <a:off x="4071934" y="4143380"/>
            <a:ext cx="571504" cy="57150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th-TH" dirty="0"/>
          </a:p>
        </p:txBody>
      </p:sp>
      <p:sp>
        <p:nvSpPr>
          <p:cNvPr id="36" name="วงรี 35"/>
          <p:cNvSpPr/>
          <p:nvPr/>
        </p:nvSpPr>
        <p:spPr>
          <a:xfrm>
            <a:off x="5857884" y="4143380"/>
            <a:ext cx="571504" cy="57150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th-TH" dirty="0"/>
          </a:p>
        </p:txBody>
      </p:sp>
      <p:sp>
        <p:nvSpPr>
          <p:cNvPr id="39" name="วงรี 38"/>
          <p:cNvSpPr/>
          <p:nvPr/>
        </p:nvSpPr>
        <p:spPr>
          <a:xfrm>
            <a:off x="7643834" y="4143380"/>
            <a:ext cx="571504" cy="57150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งานสอน สร.ภาคเรียนที่1\ว 21106ปี61\New folder (2)\atom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3832225" y="2667000"/>
            <a:ext cx="1477963" cy="1524000"/>
          </a:xfrm>
          <a:prstGeom prst="rect">
            <a:avLst/>
          </a:prstGeom>
          <a:noFill/>
        </p:spPr>
      </p:pic>
      <p:pic>
        <p:nvPicPr>
          <p:cNvPr id="1027" name="Picture 3" descr="D:\งานสอน สร.ภาคเรียนที่1\ว 21106ปี61\New folder\structure-proton-martial.jpg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D:\งานสอน สร.ภาคเรียนที่1\ว 21106ปี61\New folder\atom (1)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1948440" cy="200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336600"/>
          </a:solidFill>
        </p:spPr>
        <p:txBody>
          <a:bodyPr>
            <a:noAutofit/>
          </a:bodyPr>
          <a:lstStyle/>
          <a:p>
            <a:r>
              <a:rPr lang="th-TH" sz="8000" b="1" spc="-3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คำถามสะกิดใจ 2</a:t>
            </a:r>
            <a:endParaRPr lang="th-TH" sz="8000" b="1" spc="-37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2050" name="Picture 2" descr="D:\งานสอน สร.ภาคเรียนที่1\ว 21106ปี61\New folder (2)\imagesCAJZN36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5585" cy="1000107"/>
          </a:xfrm>
          <a:prstGeom prst="rect">
            <a:avLst/>
          </a:prstGeom>
          <a:noFill/>
        </p:spPr>
      </p:pic>
      <p:sp>
        <p:nvSpPr>
          <p:cNvPr id="5" name="คำบรรยายภาพแบบเมฆ 4"/>
          <p:cNvSpPr/>
          <p:nvPr/>
        </p:nvSpPr>
        <p:spPr>
          <a:xfrm>
            <a:off x="285720" y="1000108"/>
            <a:ext cx="8858280" cy="5357850"/>
          </a:xfrm>
          <a:prstGeom prst="cloudCallout">
            <a:avLst/>
          </a:prstGeom>
          <a:solidFill>
            <a:srgbClr val="3366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หากศึกษา </a:t>
            </a:r>
            <a:r>
              <a:rPr lang="en-US" sz="5400" b="1" spc="-52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Atom  </a:t>
            </a:r>
            <a:r>
              <a:rPr lang="th-TH" sz="5400" b="1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เหมือนศึกษา  </a:t>
            </a:r>
            <a:r>
              <a:rPr lang="en-US" sz="5400" b="1" spc="-33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Cell</a:t>
            </a:r>
            <a:r>
              <a:rPr lang="en-US" sz="5400" b="1" spc="-52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5400" b="1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จะพบโครงสร้าง</a:t>
            </a:r>
          </a:p>
          <a:p>
            <a:pPr algn="ctr"/>
            <a:r>
              <a:rPr lang="th-TH" sz="5400" b="1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ใดบ้าง  และ </a:t>
            </a:r>
            <a:r>
              <a:rPr lang="en-US" sz="5400" b="1" spc="-52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Atom</a:t>
            </a:r>
            <a:r>
              <a:rPr lang="en-US" sz="5400" b="1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5400" b="1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ของธาตุแต่ละชนิดจะมีโครงสร้างเหมือนกันหรือไม่</a:t>
            </a:r>
            <a:endParaRPr lang="th-TH" sz="5400" b="1" spc="-5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3074" name="Picture 2" descr="D:\งานสอน สร.ภาคเรียนที่1\ว 21106ปี61\New folder (2)\Signo_de_interrogación_ver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643446"/>
            <a:ext cx="1714497" cy="1714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งานสอน สร.ภาคเรียนที่1\ว 21106ปี61\New folder\-1-728 (1)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สี่เหลี่ยมมุมมน 2"/>
          <p:cNvSpPr/>
          <p:nvPr/>
        </p:nvSpPr>
        <p:spPr>
          <a:xfrm>
            <a:off x="0" y="4429132"/>
            <a:ext cx="9144000" cy="1714512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dirty="0" smtClean="0">
                <a:solidFill>
                  <a:srgbClr val="FFFF00"/>
                </a:solidFill>
                <a:cs typeface="+mj-cs"/>
              </a:rPr>
              <a:t>อนุภาค</a:t>
            </a:r>
            <a:r>
              <a:rPr lang="th-TH" sz="9600" dirty="0" smtClean="0">
                <a:solidFill>
                  <a:schemeClr val="bg1"/>
                </a:solidFill>
                <a:cs typeface="+mj-cs"/>
              </a:rPr>
              <a:t>มูลฐาน</a:t>
            </a:r>
            <a:r>
              <a:rPr lang="th-TH" sz="9600" dirty="0" smtClean="0">
                <a:solidFill>
                  <a:srgbClr val="FF0066"/>
                </a:solidFill>
                <a:cs typeface="+mj-cs"/>
              </a:rPr>
              <a:t>ของ</a:t>
            </a:r>
            <a:r>
              <a:rPr lang="th-TH" sz="9600" dirty="0" smtClean="0">
                <a:solidFill>
                  <a:srgbClr val="00B0F0"/>
                </a:solidFill>
                <a:cs typeface="+mj-cs"/>
              </a:rPr>
              <a:t>อะตอม</a:t>
            </a:r>
            <a:endParaRPr lang="th-TH" sz="9600" dirty="0">
              <a:solidFill>
                <a:srgbClr val="00B0F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</a:t>
            </a:r>
            <a:r>
              <a:rPr lang="th-TH" sz="9600" b="1" spc="-3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โครงสร้าง</a:t>
            </a:r>
            <a:r>
              <a:rPr lang="th-TH" sz="9600" b="1" spc="-37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อะตอม</a:t>
            </a:r>
            <a:endParaRPr lang="th-TH" sz="102800" b="1" spc="-37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1026" name="Picture 2" descr="D:\งานสอน สร.ภาคเรียนที่1\ว 21106ปี61\New folder\a4ccdbac-33ef-4794-8d2b-224c7f42bf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4407" cy="1073774"/>
          </a:xfrm>
          <a:prstGeom prst="rect">
            <a:avLst/>
          </a:prstGeom>
          <a:noFill/>
        </p:spPr>
      </p:pic>
      <p:pic>
        <p:nvPicPr>
          <p:cNvPr id="1027" name="Picture 3" descr="D:\งานสอน สร.ภาคเรียนที่1\ว 21106ปี61\New folder\maxresdefault (1)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1071546"/>
            <a:ext cx="9144001" cy="5786454"/>
          </a:xfrm>
          <a:prstGeom prst="rect">
            <a:avLst/>
          </a:prstGeom>
          <a:noFill/>
        </p:spPr>
      </p:pic>
      <p:sp>
        <p:nvSpPr>
          <p:cNvPr id="5" name="วงรี 4"/>
          <p:cNvSpPr/>
          <p:nvPr/>
        </p:nvSpPr>
        <p:spPr>
          <a:xfrm>
            <a:off x="5929322" y="1142984"/>
            <a:ext cx="2143140" cy="2500330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/>
              <a:t>n</a:t>
            </a:r>
            <a:endParaRPr lang="th-TH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</a:t>
            </a:r>
            <a:r>
              <a:rPr lang="th-TH" sz="9600" b="1" spc="-3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โครงสร้าง</a:t>
            </a:r>
            <a:r>
              <a:rPr lang="th-TH" sz="9600" b="1" spc="-37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อะตอม</a:t>
            </a:r>
            <a:endParaRPr lang="th-TH" sz="102800" b="1" spc="-37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1026" name="Picture 2" descr="D:\งานสอน สร.ภาคเรียนที่1\ว 21106ปี61\New folder\a4ccdbac-33ef-4794-8d2b-224c7f42bf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4407" cy="1073774"/>
          </a:xfrm>
          <a:prstGeom prst="rect">
            <a:avLst/>
          </a:prstGeom>
          <a:noFill/>
        </p:spPr>
      </p:pic>
      <p:pic>
        <p:nvPicPr>
          <p:cNvPr id="2050" name="Picture 2" descr="D:\งานสอน สร.ภาคเรียนที่1\ว 21106ปี61\New folder\atom1.pn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1289388"/>
            <a:ext cx="5143504" cy="5568612"/>
          </a:xfrm>
          <a:prstGeom prst="rect">
            <a:avLst/>
          </a:prstGeom>
          <a:noFill/>
        </p:spPr>
      </p:pic>
      <p:pic>
        <p:nvPicPr>
          <p:cNvPr id="2052" name="Picture 4" descr="D:\งานสอน สร.ภาคเรียนที่1\ว 21106ปี61\New folder\1205031717365926_12050323232445.gif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4514702" y="1500174"/>
            <a:ext cx="462929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งานสอน สร.ภาคเรียนที่1\ว 21106ปี61\New folder\5b39dce69b019.jpe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500165" y="928670"/>
            <a:ext cx="6627892" cy="5929330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</a:t>
            </a:r>
            <a:r>
              <a:rPr lang="th-TH" sz="9600" b="1" spc="-3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โครงสร้าง</a:t>
            </a:r>
            <a:r>
              <a:rPr lang="th-TH" sz="9600" b="1" spc="-37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อะตอม</a:t>
            </a:r>
            <a:endParaRPr lang="th-TH" sz="102800" b="1" spc="-37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1026" name="Picture 2" descr="D:\งานสอน สร.ภาคเรียนที่1\ว 21106ปี61\New folder\a4ccdbac-33ef-4794-8d2b-224c7f42bf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4407" cy="1073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งานสอน สร.ภาคเรียนที่1\ว 21106ปี61\New folder\5b39dce69b019.jpe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500165" y="928670"/>
            <a:ext cx="6627892" cy="5929330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</a:t>
            </a:r>
            <a:r>
              <a:rPr lang="th-TH" sz="9600" b="1" spc="-3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โครงสร้าง</a:t>
            </a:r>
            <a:r>
              <a:rPr lang="th-TH" sz="9600" b="1" spc="-37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อะตอม</a:t>
            </a:r>
            <a:endParaRPr lang="th-TH" sz="102800" b="1" spc="-37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1026" name="Picture 2" descr="D:\งานสอน สร.ภาคเรียนที่1\ว 21106ปี61\New folder\a4ccdbac-33ef-4794-8d2b-224c7f42bf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4407" cy="1073774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2000232" y="2643182"/>
            <a:ext cx="857256" cy="500066"/>
          </a:xfrm>
          <a:prstGeom prst="rect">
            <a:avLst/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cs typeface="+mj-cs"/>
              </a:rPr>
              <a:t>1</a:t>
            </a:r>
            <a:endParaRPr lang="th-TH" sz="4400" b="1" dirty="0"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071670" y="4786322"/>
            <a:ext cx="857256" cy="500066"/>
          </a:xfrm>
          <a:prstGeom prst="rect">
            <a:avLst/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cs typeface="+mj-cs"/>
              </a:rPr>
              <a:t>2</a:t>
            </a:r>
            <a:endParaRPr lang="th-TH" sz="4400" b="1" dirty="0">
              <a:cs typeface="+mj-cs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715140" y="2643182"/>
            <a:ext cx="857256" cy="500066"/>
          </a:xfrm>
          <a:prstGeom prst="rect">
            <a:avLst/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cs typeface="+mj-cs"/>
              </a:rPr>
              <a:t>3</a:t>
            </a:r>
            <a:endParaRPr lang="th-TH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15140" y="4714884"/>
            <a:ext cx="857256" cy="500066"/>
          </a:xfrm>
          <a:prstGeom prst="rect">
            <a:avLst/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cs typeface="+mj-cs"/>
              </a:rPr>
              <a:t>4</a:t>
            </a:r>
            <a:endParaRPr lang="th-TH" sz="4400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th-TH" sz="72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อนุภาคมูลฐานของ</a:t>
            </a:r>
            <a:r>
              <a:rPr lang="th-TH" sz="7200" b="1" spc="-37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อะตอม</a:t>
            </a:r>
            <a:endParaRPr lang="th-TH" sz="59500" b="1" spc="-37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1026" name="Picture 2" descr="D:\งานสอน สร.ภาคเรียนที่1\ว 21106ปี61\New folder\a4ccdbac-33ef-4794-8d2b-224c7f42bf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4407" cy="1073774"/>
          </a:xfrm>
          <a:prstGeom prst="rect">
            <a:avLst/>
          </a:prstGeom>
          <a:noFill/>
        </p:spPr>
      </p:pic>
      <p:sp>
        <p:nvSpPr>
          <p:cNvPr id="6" name="สี่เหลี่ยมผืนผ้า 5"/>
          <p:cNvSpPr/>
          <p:nvPr/>
        </p:nvSpPr>
        <p:spPr>
          <a:xfrm>
            <a:off x="285720" y="1000108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   1.โปรตอน (</a:t>
            </a:r>
            <a:r>
              <a:rPr lang="en-US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P</a:t>
            </a:r>
            <a:r>
              <a:rPr lang="th-TH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 </a:t>
            </a:r>
            <a:r>
              <a:rPr lang="en-US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= </a:t>
            </a:r>
            <a:r>
              <a:rPr lang="th-TH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มีประจุเป็น  +   มีมวลมากกว่า </a:t>
            </a:r>
            <a:r>
              <a:rPr lang="en-US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e </a:t>
            </a:r>
            <a:r>
              <a:rPr lang="th-TH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เกือบ  2</a:t>
            </a:r>
            <a:r>
              <a:rPr lang="en-US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,</a:t>
            </a:r>
            <a:r>
              <a:rPr lang="th-TH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000 เท่า     </a:t>
            </a:r>
          </a:p>
          <a:p>
            <a:r>
              <a:rPr lang="th-TH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2.นิวตรอน (</a:t>
            </a:r>
            <a:r>
              <a:rPr lang="en-US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n</a:t>
            </a:r>
            <a:r>
              <a:rPr lang="th-TH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  ไม่มีประจุหรือเป็นกลางทางไฟฟ้า มีมวลใกล้เคียงกับ </a:t>
            </a:r>
            <a:r>
              <a:rPr lang="en-US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P</a:t>
            </a:r>
            <a:endParaRPr lang="th-TH" sz="6000" b="1" spc="-4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  <a:p>
            <a:r>
              <a:rPr lang="th-TH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</a:t>
            </a:r>
            <a:r>
              <a:rPr lang="en-US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3</a:t>
            </a:r>
            <a:r>
              <a:rPr lang="th-TH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.อิเล็กตรอน</a:t>
            </a:r>
            <a:r>
              <a:rPr lang="th-TH" sz="54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 (</a:t>
            </a:r>
            <a:r>
              <a:rPr lang="en-US" sz="54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e</a:t>
            </a:r>
            <a:r>
              <a:rPr lang="th-TH" sz="54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) </a:t>
            </a:r>
            <a:r>
              <a:rPr lang="en-US" sz="54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= </a:t>
            </a:r>
            <a:r>
              <a:rPr lang="th-TH" sz="54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มีประจุเป็น  </a:t>
            </a:r>
            <a:r>
              <a:rPr lang="th-TH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- มีมวลน้อยมาก</a:t>
            </a:r>
            <a:endParaRPr lang="th-TH" sz="5400" b="1" spc="-4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286248" y="5143512"/>
            <a:ext cx="2143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th-TH" sz="72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อนุภาคมูลฐานของ</a:t>
            </a:r>
            <a:r>
              <a:rPr lang="th-TH" sz="7200" b="1" spc="-37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อะตอม</a:t>
            </a:r>
            <a:endParaRPr lang="th-TH" sz="59500" b="1" spc="-37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1026" name="Picture 2" descr="D:\งานสอน สร.ภาคเรียนที่1\ว 21106ปี61\New folder\a4ccdbac-33ef-4794-8d2b-224c7f42bf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4407" cy="1073774"/>
          </a:xfrm>
          <a:prstGeom prst="rect">
            <a:avLst/>
          </a:prstGeom>
          <a:noFill/>
        </p:spPr>
      </p:pic>
      <p:sp>
        <p:nvSpPr>
          <p:cNvPr id="6" name="สี่เหลี่ยมผืนผ้า 5"/>
          <p:cNvSpPr/>
          <p:nvPr/>
        </p:nvSpPr>
        <p:spPr>
          <a:xfrm>
            <a:off x="357158" y="1285860"/>
            <a:ext cx="8572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4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	</a:t>
            </a:r>
            <a:r>
              <a:rPr lang="th-TH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มี </a:t>
            </a:r>
            <a:r>
              <a:rPr lang="en-US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P </a:t>
            </a:r>
            <a:r>
              <a:rPr lang="th-TH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กับ </a:t>
            </a:r>
            <a:r>
              <a:rPr lang="en-US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n  </a:t>
            </a:r>
            <a:r>
              <a:rPr lang="th-TH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อยู่ภายในนิวเคลียส </a:t>
            </a:r>
            <a:r>
              <a:rPr lang="th-TH" sz="6000" b="1" spc="-6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(</a:t>
            </a:r>
            <a:r>
              <a:rPr lang="en-US" sz="6000" b="1" spc="-6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N</a:t>
            </a:r>
            <a:r>
              <a:rPr lang="th-TH" sz="6000" b="1" spc="-6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  โดย </a:t>
            </a:r>
            <a:r>
              <a:rPr lang="en-US" sz="6000" b="1" spc="-6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N </a:t>
            </a:r>
            <a:r>
              <a:rPr lang="th-TH" sz="6000" b="1" spc="-6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จะครอบครองเนื้อที่ภายใน</a:t>
            </a:r>
          </a:p>
          <a:p>
            <a:r>
              <a:rPr lang="th-TH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อะตอมเพียงเล็กน้อย   และมี  </a:t>
            </a:r>
            <a:r>
              <a:rPr lang="en-US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e  </a:t>
            </a:r>
            <a:r>
              <a:rPr lang="th-TH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วิ่งวนอยู่รอบ ๆ  </a:t>
            </a:r>
            <a:r>
              <a:rPr lang="en-US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N  </a:t>
            </a:r>
            <a:r>
              <a:rPr lang="th-TH" sz="60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ด้วยความเร็วสูง</a:t>
            </a:r>
          </a:p>
          <a:p>
            <a:r>
              <a:rPr lang="th-TH" sz="6000" b="1" spc="-6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คล้ายกลุ่มประจุลบปกคลุมอยู่โดยรอบ</a:t>
            </a:r>
            <a:endParaRPr lang="th-TH" sz="6000" b="1" spc="-6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th-TH" sz="72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อนุภาคมูลฐานของ</a:t>
            </a:r>
            <a:r>
              <a:rPr lang="th-TH" sz="7200" b="1" spc="-37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อะตอม</a:t>
            </a:r>
            <a:endParaRPr lang="th-TH" sz="59500" b="1" spc="-37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1026" name="Picture 2" descr="D:\งานสอน สร.ภาคเรียนที่1\ว 21106ปี61\New folder\a4ccdbac-33ef-4794-8d2b-224c7f42bf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4407" cy="1073774"/>
          </a:xfrm>
          <a:prstGeom prst="rect">
            <a:avLst/>
          </a:prstGeom>
          <a:noFill/>
        </p:spPr>
      </p:pic>
      <p:sp>
        <p:nvSpPr>
          <p:cNvPr id="6" name="สี่เหลี่ยมผืนผ้า 5"/>
          <p:cNvSpPr/>
          <p:nvPr/>
        </p:nvSpPr>
        <p:spPr>
          <a:xfrm>
            <a:off x="500034" y="1285860"/>
            <a:ext cx="821537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4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	</a:t>
            </a:r>
            <a:r>
              <a:rPr lang="th-TH" sz="66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ดังนั้น  มวลส่วนใหญ่ของอะตอม  คือ มวลของนิวเคลียส (</a:t>
            </a:r>
            <a:r>
              <a:rPr lang="en-US" sz="66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N </a:t>
            </a:r>
            <a:r>
              <a:rPr lang="th-TH" sz="66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  ซึ่งเกิดจากการรวมตัวกันของโปรตอน  กับนิวตรอน </a:t>
            </a:r>
          </a:p>
          <a:p>
            <a:r>
              <a:rPr lang="th-TH" sz="66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      หรือ  </a:t>
            </a:r>
            <a:r>
              <a:rPr lang="en-US" sz="6600" b="1" spc="-4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N  =  P + n</a:t>
            </a:r>
            <a:endParaRPr lang="th-TH" sz="6000" b="1" spc="-6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th-TH" sz="72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อนุภาคมูลฐานของ</a:t>
            </a:r>
            <a:r>
              <a:rPr lang="th-TH" sz="7200" b="1" spc="-37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อะตอม</a:t>
            </a:r>
            <a:endParaRPr lang="th-TH" sz="59500" b="1" spc="-37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1026" name="Picture 2" descr="D:\งานสอน สร.ภาคเรียนที่1\ว 21106ปี61\New folder\a4ccdbac-33ef-4794-8d2b-224c7f42bf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4407" cy="1073774"/>
          </a:xfrm>
          <a:prstGeom prst="rect">
            <a:avLst/>
          </a:prstGeom>
          <a:noFill/>
        </p:spPr>
      </p:pic>
      <p:pic>
        <p:nvPicPr>
          <p:cNvPr id="3074" name="Picture 2" descr="D:\งานสอน สร.ภาคเรียนที่1\ว 21106ปี61\New folder\8061923013_40a0577f6c_o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1285860"/>
            <a:ext cx="4929222" cy="4929222"/>
          </a:xfrm>
          <a:prstGeom prst="rect">
            <a:avLst/>
          </a:prstGeom>
          <a:noFill/>
        </p:spPr>
      </p:pic>
      <p:pic>
        <p:nvPicPr>
          <p:cNvPr id="3075" name="Picture 3" descr="D:\งานสอน สร.ภาคเรียนที่1\ว 21106ปี61\New folder\atom (1).png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643438" y="1357297"/>
            <a:ext cx="4357718" cy="4493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th-TH" sz="72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อนุภาคมูลฐานของ</a:t>
            </a:r>
            <a:r>
              <a:rPr lang="th-TH" sz="7200" b="1" spc="-37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อะตอม</a:t>
            </a:r>
            <a:endParaRPr lang="th-TH" sz="59500" b="1" spc="-37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1026" name="Picture 2" descr="D:\งานสอน สร.ภาคเรียนที่1\ว 21106ปี61\New folder\a4ccdbac-33ef-4794-8d2b-224c7f42bf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4407" cy="1073774"/>
          </a:xfrm>
          <a:prstGeom prst="rect">
            <a:avLst/>
          </a:prstGeom>
          <a:noFill/>
        </p:spPr>
      </p:pic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357158" y="1428736"/>
          <a:ext cx="850112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1285884"/>
                <a:gridCol w="2214578"/>
                <a:gridCol w="1285884"/>
                <a:gridCol w="1571636"/>
              </a:tblGrid>
              <a:tr h="370840">
                <a:tc>
                  <a:txBody>
                    <a:bodyPr/>
                    <a:lstStyle/>
                    <a:p>
                      <a:endParaRPr lang="th-TH" sz="2000" spc="-570" baseline="0" dirty="0" smtClean="0">
                        <a:latin typeface="TH Fah kwang" pitchFamily="2" charset="-34"/>
                        <a:cs typeface="TH Fah kwang" pitchFamily="2" charset="-34"/>
                      </a:endParaRPr>
                    </a:p>
                    <a:p>
                      <a:r>
                        <a:rPr lang="th-TH" sz="4800" spc="-570" baseline="0" dirty="0" smtClean="0">
                          <a:latin typeface="TH Fah kwang" pitchFamily="2" charset="-34"/>
                          <a:cs typeface="TH Fah kwang" pitchFamily="2" charset="-34"/>
                        </a:rPr>
                        <a:t>อนุภาค</a:t>
                      </a:r>
                      <a:endParaRPr lang="th-TH" sz="4800" spc="-570" baseline="0" dirty="0">
                        <a:latin typeface="TH Fah kwang" pitchFamily="2" charset="-34"/>
                        <a:cs typeface="TH Fah kwang" pitchFamily="2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spc="-740" baseline="0" dirty="0" smtClean="0">
                        <a:latin typeface="TH Fah kwang" pitchFamily="2" charset="-34"/>
                        <a:cs typeface="TH Fah kwang" pitchFamily="2" charset="-34"/>
                      </a:endParaRPr>
                    </a:p>
                    <a:p>
                      <a:pPr algn="ctr"/>
                      <a:endParaRPr lang="th-TH" sz="3600" spc="-740" baseline="0" dirty="0">
                        <a:latin typeface="TH Fah kwang" pitchFamily="2" charset="-34"/>
                        <a:cs typeface="TH Fah kwang" pitchFamily="2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spc="-570" baseline="0" dirty="0" smtClean="0">
                          <a:latin typeface="TH Fah kwang" pitchFamily="2" charset="-34"/>
                          <a:cs typeface="TH Fah kwang" pitchFamily="2" charset="-34"/>
                        </a:rPr>
                        <a:t>ประจุไฟฟ้า</a:t>
                      </a:r>
                    </a:p>
                    <a:p>
                      <a:pPr algn="ctr"/>
                      <a:r>
                        <a:rPr lang="th-TH" sz="4800" spc="-570" baseline="0" dirty="0" smtClean="0">
                          <a:latin typeface="TH Fah kwang" pitchFamily="2" charset="-34"/>
                          <a:cs typeface="TH Fah kwang" pitchFamily="2" charset="-34"/>
                        </a:rPr>
                        <a:t>(คู</a:t>
                      </a:r>
                      <a:r>
                        <a:rPr lang="th-TH" sz="4800" spc="-570" baseline="0" dirty="0" err="1" smtClean="0">
                          <a:latin typeface="TH Fah kwang" pitchFamily="2" charset="-34"/>
                          <a:cs typeface="TH Fah kwang" pitchFamily="2" charset="-34"/>
                        </a:rPr>
                        <a:t>ลอมบ์</a:t>
                      </a:r>
                      <a:r>
                        <a:rPr lang="th-TH" sz="4800" spc="-570" baseline="0" dirty="0" smtClean="0">
                          <a:latin typeface="TH Fah kwang" pitchFamily="2" charset="-34"/>
                          <a:cs typeface="TH Fah kwang" pitchFamily="2" charset="-34"/>
                        </a:rPr>
                        <a:t>)</a:t>
                      </a:r>
                      <a:endParaRPr lang="th-TH" sz="4800" spc="-570" baseline="0" dirty="0">
                        <a:latin typeface="TH Fah kwang" pitchFamily="2" charset="-34"/>
                        <a:cs typeface="TH Fah kwang" pitchFamily="2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spc="-570" baseline="0" dirty="0" smtClean="0">
                          <a:latin typeface="TH Fah kwang" pitchFamily="2" charset="-34"/>
                          <a:cs typeface="TH Fah kwang" pitchFamily="2" charset="-34"/>
                        </a:rPr>
                        <a:t>ชนิด</a:t>
                      </a:r>
                    </a:p>
                    <a:p>
                      <a:pPr algn="ctr"/>
                      <a:r>
                        <a:rPr lang="th-TH" sz="4800" spc="-570" baseline="0" dirty="0" smtClean="0">
                          <a:latin typeface="TH Fah kwang" pitchFamily="2" charset="-34"/>
                          <a:cs typeface="TH Fah kwang" pitchFamily="2" charset="-34"/>
                        </a:rPr>
                        <a:t>ประจุ</a:t>
                      </a:r>
                      <a:endParaRPr lang="th-TH" sz="4800" spc="-570" baseline="0" dirty="0">
                        <a:latin typeface="TH Fah kwang" pitchFamily="2" charset="-34"/>
                        <a:cs typeface="TH Fah kwang" pitchFamily="2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spc="-570" baseline="0" dirty="0" smtClean="0">
                          <a:latin typeface="TH Fah kwang" pitchFamily="2" charset="-34"/>
                          <a:cs typeface="TH Fah kwang" pitchFamily="2" charset="-34"/>
                        </a:rPr>
                        <a:t>มวล (</a:t>
                      </a:r>
                      <a:r>
                        <a:rPr lang="en-US" sz="4800" spc="-570" baseline="0" dirty="0" smtClean="0">
                          <a:latin typeface="TH Fah kwang" pitchFamily="2" charset="-34"/>
                          <a:cs typeface="TH Fah kwang" pitchFamily="2" charset="-34"/>
                        </a:rPr>
                        <a:t>g</a:t>
                      </a:r>
                      <a:r>
                        <a:rPr lang="th-TH" sz="4800" spc="-570" baseline="0" dirty="0" smtClean="0">
                          <a:latin typeface="TH Fah kwang" pitchFamily="2" charset="-34"/>
                          <a:cs typeface="TH Fah kwang" pitchFamily="2" charset="-34"/>
                        </a:rPr>
                        <a:t>)</a:t>
                      </a:r>
                      <a:endParaRPr lang="th-TH" sz="4800" spc="-570" baseline="0" dirty="0">
                        <a:latin typeface="TH Fah kwang" pitchFamily="2" charset="-34"/>
                        <a:cs typeface="TH Fah kwang" pitchFamily="2" charset="-34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6000" b="1" spc="-57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Fah kwang" pitchFamily="2" charset="-34"/>
                          <a:cs typeface="TH Fah kwang" pitchFamily="2" charset="-34"/>
                        </a:rPr>
                        <a:t>โปรตอน</a:t>
                      </a:r>
                      <a:endParaRPr lang="th-TH" sz="6000" b="1" spc="-57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Fah kwang" pitchFamily="2" charset="-34"/>
                        <a:cs typeface="TH Fah kwang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pc="-57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H Fah kwang" pitchFamily="2" charset="-34"/>
                        </a:rPr>
                        <a:t>P</a:t>
                      </a:r>
                      <a:endParaRPr lang="th-TH" sz="4800" b="1" spc="-57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H Fah kwang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pc="-57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Fah kwang" pitchFamily="2" charset="-34"/>
                          <a:cs typeface="TH Fah kwang" pitchFamily="2" charset="-34"/>
                        </a:rPr>
                        <a:t>1.6  x  10 </a:t>
                      </a:r>
                      <a:endParaRPr lang="th-TH" sz="4800" b="1" spc="-57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Fah kwang" pitchFamily="2" charset="-34"/>
                        <a:cs typeface="TH Fah kwang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pc="-570" baseline="0" dirty="0" smtClean="0">
                          <a:solidFill>
                            <a:schemeClr val="tx1"/>
                          </a:solidFill>
                          <a:latin typeface="+mj-lt"/>
                          <a:cs typeface="TH Fah kwang" pitchFamily="2" charset="-34"/>
                        </a:rPr>
                        <a:t>+ 1</a:t>
                      </a:r>
                      <a:endParaRPr lang="th-TH" sz="4800" spc="-570" baseline="0" dirty="0">
                        <a:solidFill>
                          <a:schemeClr val="tx1"/>
                        </a:solidFill>
                        <a:latin typeface="+mj-lt"/>
                        <a:cs typeface="TH Fah kwang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200" spc="-400" baseline="0" dirty="0" smtClean="0">
                          <a:solidFill>
                            <a:schemeClr val="tx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  <a:t>1.007277</a:t>
                      </a:r>
                      <a:endParaRPr lang="th-TH" sz="4200" spc="-400" baseline="0" dirty="0">
                        <a:solidFill>
                          <a:schemeClr val="tx1"/>
                        </a:solidFill>
                        <a:latin typeface="TH Fah kwang" pitchFamily="2" charset="-34"/>
                        <a:cs typeface="TH Fah kwang" pitchFamily="2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800" b="1" spc="-57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Fah kwang" pitchFamily="2" charset="-34"/>
                          <a:cs typeface="TH Fah kwang" pitchFamily="2" charset="-34"/>
                        </a:rPr>
                        <a:t>อิเล็กตรอน</a:t>
                      </a:r>
                      <a:endParaRPr lang="th-TH" sz="4800" b="1" spc="-57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Fah kwang" pitchFamily="2" charset="-34"/>
                        <a:cs typeface="TH Fah kwang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pc="-57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H Fah kwang" pitchFamily="2" charset="-34"/>
                        </a:rPr>
                        <a:t>e</a:t>
                      </a:r>
                      <a:endParaRPr lang="th-TH" sz="4800" b="1" spc="-57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H Fah kwang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spc="-57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Fah kwang" pitchFamily="2" charset="-34"/>
                          <a:cs typeface="TH Fah kwang" pitchFamily="2" charset="-34"/>
                        </a:rPr>
                        <a:t>1.6  x  10 </a:t>
                      </a:r>
                      <a:endParaRPr lang="th-TH" sz="4800" b="1" spc="-57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Fah kwang" pitchFamily="2" charset="-34"/>
                        <a:cs typeface="TH Fah kwang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en-US" sz="4800" spc="-570" baseline="0" dirty="0" smtClean="0">
                          <a:solidFill>
                            <a:schemeClr val="tx1"/>
                          </a:solidFill>
                          <a:latin typeface="+mj-lt"/>
                          <a:cs typeface="TH Fah kwang" pitchFamily="2" charset="-34"/>
                        </a:rPr>
                        <a:t>1</a:t>
                      </a:r>
                      <a:endParaRPr lang="th-TH" sz="4800" spc="-570" baseline="0" dirty="0">
                        <a:solidFill>
                          <a:schemeClr val="tx1"/>
                        </a:solidFill>
                        <a:latin typeface="+mj-lt"/>
                        <a:cs typeface="TH Fah kwang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200" spc="-400" baseline="0" dirty="0" smtClean="0">
                          <a:solidFill>
                            <a:schemeClr val="tx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  <a:t>0.000549</a:t>
                      </a:r>
                      <a:endParaRPr lang="th-TH" sz="4200" spc="-400" baseline="0" dirty="0">
                        <a:solidFill>
                          <a:schemeClr val="tx1"/>
                        </a:solidFill>
                        <a:latin typeface="TH Fah kwang" pitchFamily="2" charset="-34"/>
                        <a:cs typeface="TH Fah kwang" pitchFamily="2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6000" b="1" spc="-57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Fah kwang" pitchFamily="2" charset="-34"/>
                          <a:cs typeface="TH Fah kwang" pitchFamily="2" charset="-34"/>
                        </a:rPr>
                        <a:t>นิวตรอน</a:t>
                      </a:r>
                      <a:endParaRPr lang="th-TH" sz="6000" b="1" spc="-57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Fah kwang" pitchFamily="2" charset="-34"/>
                        <a:cs typeface="TH Fah kwang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pc="-57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H Fah kwang" pitchFamily="2" charset="-34"/>
                        </a:rPr>
                        <a:t>n</a:t>
                      </a:r>
                      <a:endParaRPr lang="th-TH" sz="4800" b="1" spc="-57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H Fah kwang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pc="-57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H Fah kwang" pitchFamily="2" charset="-34"/>
                        </a:rPr>
                        <a:t>0</a:t>
                      </a:r>
                      <a:endParaRPr lang="th-TH" sz="4800" b="1" spc="-57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H Fah kwang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pc="-570" baseline="0" dirty="0" smtClean="0">
                          <a:solidFill>
                            <a:schemeClr val="tx1"/>
                          </a:solidFill>
                          <a:latin typeface="+mj-lt"/>
                          <a:cs typeface="TH Fah kwang" pitchFamily="2" charset="-34"/>
                        </a:rPr>
                        <a:t>0</a:t>
                      </a:r>
                      <a:endParaRPr lang="th-TH" sz="4800" b="1" spc="-570" baseline="0" dirty="0">
                        <a:solidFill>
                          <a:schemeClr val="tx1"/>
                        </a:solidFill>
                        <a:latin typeface="+mj-lt"/>
                        <a:cs typeface="TH Fah kwang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200" spc="-400" baseline="0" dirty="0" smtClean="0">
                          <a:solidFill>
                            <a:schemeClr val="tx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  <a:t>1.0086</a:t>
                      </a:r>
                      <a:r>
                        <a:rPr lang="en-US" sz="4200" spc="-400" baseline="0" dirty="0" smtClean="0">
                          <a:solidFill>
                            <a:schemeClr val="tx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  <a:t>65</a:t>
                      </a:r>
                      <a:endParaRPr lang="th-TH" sz="4200" spc="-400" baseline="0" dirty="0">
                        <a:solidFill>
                          <a:schemeClr val="tx1"/>
                        </a:solidFill>
                        <a:latin typeface="TH Fah kwang" pitchFamily="2" charset="-34"/>
                        <a:cs typeface="TH Fah kwang" pitchFamily="2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ตัวเชื่อมต่อตรง 6"/>
          <p:cNvCxnSpPr/>
          <p:nvPr/>
        </p:nvCxnSpPr>
        <p:spPr>
          <a:xfrm>
            <a:off x="3286116" y="4286256"/>
            <a:ext cx="142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29256" y="4000504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-19</a:t>
            </a:r>
            <a:endParaRPr lang="th-TH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3000372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-19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18827423">
            <a:off x="2259829" y="1837039"/>
            <a:ext cx="1829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spc="-530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สัญลักษณ์</a:t>
            </a:r>
            <a:endParaRPr lang="th-TH" sz="4000" b="1" spc="-530" dirty="0">
              <a:solidFill>
                <a:schemeClr val="bg1"/>
              </a:solidFill>
              <a:latin typeface="TH Fah kwang" pitchFamily="2" charset="-34"/>
              <a:cs typeface="TH Fah kwang" pitchFamily="2" charset="-34"/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4643438" y="3857628"/>
            <a:ext cx="642942" cy="2857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th-TH" dirty="0"/>
          </a:p>
        </p:txBody>
      </p:sp>
      <p:sp>
        <p:nvSpPr>
          <p:cNvPr id="12" name="รูปแบบอิสระ 11"/>
          <p:cNvSpPr/>
          <p:nvPr/>
        </p:nvSpPr>
        <p:spPr>
          <a:xfrm>
            <a:off x="150125" y="3739487"/>
            <a:ext cx="286603" cy="1337480"/>
          </a:xfrm>
          <a:custGeom>
            <a:avLst/>
            <a:gdLst>
              <a:gd name="connsiteX0" fmla="*/ 286603 w 286603"/>
              <a:gd name="connsiteY0" fmla="*/ 0 h 1337480"/>
              <a:gd name="connsiteX1" fmla="*/ 245660 w 286603"/>
              <a:gd name="connsiteY1" fmla="*/ 40943 h 1337480"/>
              <a:gd name="connsiteX2" fmla="*/ 204717 w 286603"/>
              <a:gd name="connsiteY2" fmla="*/ 68238 h 1337480"/>
              <a:gd name="connsiteX3" fmla="*/ 177421 w 286603"/>
              <a:gd name="connsiteY3" fmla="*/ 109182 h 1337480"/>
              <a:gd name="connsiteX4" fmla="*/ 95535 w 286603"/>
              <a:gd name="connsiteY4" fmla="*/ 191068 h 1337480"/>
              <a:gd name="connsiteX5" fmla="*/ 81887 w 286603"/>
              <a:gd name="connsiteY5" fmla="*/ 245659 h 1337480"/>
              <a:gd name="connsiteX6" fmla="*/ 40944 w 286603"/>
              <a:gd name="connsiteY6" fmla="*/ 286603 h 1337480"/>
              <a:gd name="connsiteX7" fmla="*/ 27296 w 286603"/>
              <a:gd name="connsiteY7" fmla="*/ 423080 h 1337480"/>
              <a:gd name="connsiteX8" fmla="*/ 0 w 286603"/>
              <a:gd name="connsiteY8" fmla="*/ 504967 h 1337480"/>
              <a:gd name="connsiteX9" fmla="*/ 13648 w 286603"/>
              <a:gd name="connsiteY9" fmla="*/ 900752 h 1337480"/>
              <a:gd name="connsiteX10" fmla="*/ 54591 w 286603"/>
              <a:gd name="connsiteY10" fmla="*/ 996286 h 1337480"/>
              <a:gd name="connsiteX11" fmla="*/ 95535 w 286603"/>
              <a:gd name="connsiteY11" fmla="*/ 1078173 h 1337480"/>
              <a:gd name="connsiteX12" fmla="*/ 122830 w 286603"/>
              <a:gd name="connsiteY12" fmla="*/ 1160059 h 1337480"/>
              <a:gd name="connsiteX13" fmla="*/ 150126 w 286603"/>
              <a:gd name="connsiteY13" fmla="*/ 1201003 h 1337480"/>
              <a:gd name="connsiteX14" fmla="*/ 191069 w 286603"/>
              <a:gd name="connsiteY14" fmla="*/ 1282889 h 1337480"/>
              <a:gd name="connsiteX15" fmla="*/ 245660 w 286603"/>
              <a:gd name="connsiteY15" fmla="*/ 1337480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6603" h="1337480">
                <a:moveTo>
                  <a:pt x="286603" y="0"/>
                </a:moveTo>
                <a:cubicBezTo>
                  <a:pt x="272955" y="13648"/>
                  <a:pt x="260487" y="28587"/>
                  <a:pt x="245660" y="40943"/>
                </a:cubicBezTo>
                <a:cubicBezTo>
                  <a:pt x="233059" y="51444"/>
                  <a:pt x="216315" y="56640"/>
                  <a:pt x="204717" y="68238"/>
                </a:cubicBezTo>
                <a:cubicBezTo>
                  <a:pt x="193118" y="79837"/>
                  <a:pt x="188318" y="96922"/>
                  <a:pt x="177421" y="109182"/>
                </a:cubicBezTo>
                <a:cubicBezTo>
                  <a:pt x="151776" y="138033"/>
                  <a:pt x="95535" y="191068"/>
                  <a:pt x="95535" y="191068"/>
                </a:cubicBezTo>
                <a:cubicBezTo>
                  <a:pt x="90986" y="209265"/>
                  <a:pt x="91193" y="229373"/>
                  <a:pt x="81887" y="245659"/>
                </a:cubicBezTo>
                <a:cubicBezTo>
                  <a:pt x="72311" y="262417"/>
                  <a:pt x="46620" y="268156"/>
                  <a:pt x="40944" y="286603"/>
                </a:cubicBezTo>
                <a:cubicBezTo>
                  <a:pt x="27499" y="330300"/>
                  <a:pt x="35722" y="378144"/>
                  <a:pt x="27296" y="423080"/>
                </a:cubicBezTo>
                <a:cubicBezTo>
                  <a:pt x="21994" y="451359"/>
                  <a:pt x="9099" y="477671"/>
                  <a:pt x="0" y="504967"/>
                </a:cubicBezTo>
                <a:cubicBezTo>
                  <a:pt x="4549" y="636895"/>
                  <a:pt x="5413" y="769002"/>
                  <a:pt x="13648" y="900752"/>
                </a:cubicBezTo>
                <a:cubicBezTo>
                  <a:pt x="15209" y="925730"/>
                  <a:pt x="47055" y="978701"/>
                  <a:pt x="54591" y="996286"/>
                </a:cubicBezTo>
                <a:cubicBezTo>
                  <a:pt x="88492" y="1075389"/>
                  <a:pt x="43081" y="999492"/>
                  <a:pt x="95535" y="1078173"/>
                </a:cubicBezTo>
                <a:cubicBezTo>
                  <a:pt x="104633" y="1105468"/>
                  <a:pt x="106870" y="1136119"/>
                  <a:pt x="122830" y="1160059"/>
                </a:cubicBezTo>
                <a:cubicBezTo>
                  <a:pt x="131929" y="1173707"/>
                  <a:pt x="142790" y="1186332"/>
                  <a:pt x="150126" y="1201003"/>
                </a:cubicBezTo>
                <a:cubicBezTo>
                  <a:pt x="180902" y="1262554"/>
                  <a:pt x="142180" y="1224222"/>
                  <a:pt x="191069" y="1282889"/>
                </a:cubicBezTo>
                <a:lnTo>
                  <a:pt x="245660" y="133748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rot="16200000" flipH="1">
            <a:off x="-321503" y="5250669"/>
            <a:ext cx="1571636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สี่เหลี่ยมผืนผ้า 14"/>
          <p:cNvSpPr/>
          <p:nvPr/>
        </p:nvSpPr>
        <p:spPr>
          <a:xfrm>
            <a:off x="571472" y="6027003"/>
            <a:ext cx="5171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pc="-5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H Fah kwang" pitchFamily="2" charset="-34"/>
              </a:rPr>
              <a:t>N</a:t>
            </a:r>
            <a:endParaRPr lang="th-TH" sz="4800" b="1" spc="-57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99CC00"/>
          </a:solidFill>
        </p:spPr>
        <p:txBody>
          <a:bodyPr>
            <a:noAutofit/>
          </a:bodyPr>
          <a:lstStyle/>
          <a:p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</a:t>
            </a:r>
            <a:r>
              <a:rPr lang="th-TH" sz="9600" b="1" spc="-37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ะ</a:t>
            </a:r>
            <a:r>
              <a:rPr lang="th-TH" sz="9600" b="1" spc="-37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ต</a:t>
            </a:r>
            <a:r>
              <a:rPr lang="th-TH" sz="9600" b="1" spc="-37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</a:t>
            </a:r>
            <a:r>
              <a:rPr lang="th-TH" sz="9600" b="1" spc="-37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ม</a:t>
            </a:r>
            <a:r>
              <a:rPr lang="th-TH" sz="9600" b="1" spc="-3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9600" b="1" spc="-37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(</a:t>
            </a:r>
            <a:r>
              <a:rPr lang="en-US" sz="9600" b="1" spc="-37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A</a:t>
            </a:r>
            <a:r>
              <a:rPr lang="en-US" sz="9600" b="1" spc="-3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t</a:t>
            </a:r>
            <a:r>
              <a:rPr lang="en-US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o</a:t>
            </a:r>
            <a:r>
              <a:rPr lang="en-US" sz="9600" b="1" spc="-37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m</a:t>
            </a:r>
            <a:r>
              <a:rPr lang="th-TH" sz="9600" b="1" spc="-37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</a:t>
            </a:r>
            <a:endParaRPr lang="th-TH" sz="9600" b="1" spc="-37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71530"/>
          </a:xfrm>
          <a:prstGeom prst="rect">
            <a:avLst/>
          </a:prstGeom>
          <a:noFill/>
        </p:spPr>
      </p:pic>
      <p:pic>
        <p:nvPicPr>
          <p:cNvPr id="5123" name="Picture 3" descr="D:\งานสอน สร.ภาคเรียนที่1\ว 21106ปี61\New folder\ATOM-banner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9144000" cy="5857891"/>
          </a:xfrm>
          <a:prstGeom prst="rect">
            <a:avLst/>
          </a:prstGeom>
          <a:noFill/>
        </p:spPr>
      </p:pic>
      <p:pic>
        <p:nvPicPr>
          <p:cNvPr id="8" name="Picture 2" descr="D:\งานสอน สร.ภาคเรียนที่1\ว 21106ปี61\New folder (2)\Signo_de_interrogación_ver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571612"/>
            <a:ext cx="1071570" cy="1071570"/>
          </a:xfrm>
          <a:prstGeom prst="rect">
            <a:avLst/>
          </a:prstGeom>
          <a:noFill/>
        </p:spPr>
      </p:pic>
      <p:pic>
        <p:nvPicPr>
          <p:cNvPr id="9" name="Picture 2" descr="D:\งานสอน สร.ภาคเรียนที่1\ว 21106ปี61\New folder (2)\Signo_de_interrogación_ver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428868"/>
            <a:ext cx="1071570" cy="1071570"/>
          </a:xfrm>
          <a:prstGeom prst="rect">
            <a:avLst/>
          </a:prstGeom>
          <a:noFill/>
        </p:spPr>
      </p:pic>
      <p:pic>
        <p:nvPicPr>
          <p:cNvPr id="10" name="Picture 2" descr="D:\งานสอน สร.ภาคเรียนที่1\ว 21106ปี61\New folder (2)\Signo_de_interrogación_ver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3714752"/>
            <a:ext cx="1071570" cy="1071570"/>
          </a:xfrm>
          <a:prstGeom prst="rect">
            <a:avLst/>
          </a:prstGeom>
          <a:noFill/>
        </p:spPr>
      </p:pic>
      <p:pic>
        <p:nvPicPr>
          <p:cNvPr id="11" name="Picture 2" descr="D:\งานสอน สร.ภาคเรียนที่1\ว 21106ปี61\New folder (2)\Signo_de_interrogación_ver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571612"/>
            <a:ext cx="1071570" cy="1071570"/>
          </a:xfrm>
          <a:prstGeom prst="rect">
            <a:avLst/>
          </a:prstGeom>
          <a:noFill/>
        </p:spPr>
      </p:pic>
      <p:pic>
        <p:nvPicPr>
          <p:cNvPr id="12" name="Picture 2" descr="D:\งานสอน สร.ภาคเรียนที่1\ว 21106ปี61\New folder (2)\Signo_de_interrogación_ver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143512"/>
            <a:ext cx="1071570" cy="1071570"/>
          </a:xfrm>
          <a:prstGeom prst="rect">
            <a:avLst/>
          </a:prstGeom>
          <a:noFill/>
        </p:spPr>
      </p:pic>
      <p:pic>
        <p:nvPicPr>
          <p:cNvPr id="13" name="Picture 2" descr="D:\งานสอน สร.ภาคเรียนที่1\ว 21106ปี61\New folder (2)\Signo_de_interrogación_ver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929198"/>
            <a:ext cx="1071570" cy="1071570"/>
          </a:xfrm>
          <a:prstGeom prst="rect">
            <a:avLst/>
          </a:prstGeom>
          <a:noFill/>
        </p:spPr>
      </p:pic>
      <p:pic>
        <p:nvPicPr>
          <p:cNvPr id="1026" name="Picture 2" descr="D:\งานสอน สร.ภาคเรียนที่1\ว 21106ปี61\New folder\atom-ticke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"/>
            <a:ext cx="8072462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งานสอน สร.ภาคเรียนที่1\ว 21106ปี61\New folder\banner02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"/>
            <a:ext cx="9144000" cy="1785926"/>
          </a:xfrm>
          <a:prstGeom prst="rect">
            <a:avLst/>
          </a:prstGeom>
          <a:noFill/>
        </p:spPr>
      </p:pic>
      <p:pic>
        <p:nvPicPr>
          <p:cNvPr id="4100" name="Picture 4" descr="D:\งานสอน สร.ภาคเรียนที่1\ว 21106ปี61\New folder\387712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57364" cy="17859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2071678"/>
            <a:ext cx="84296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spc="-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	</a:t>
            </a:r>
            <a:r>
              <a:rPr lang="th-TH" sz="6600" b="1" spc="-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เป็นสัญลักษณ์ที่ใช้เขียนแทนอะตอมของธาตุ โดยแสดงอนุภาคมูลฐานของอะตอม ในรูปแบบของเลขมวล  และเลขอะตอม</a:t>
            </a:r>
            <a:endParaRPr lang="th-TH" sz="6000" b="1" spc="-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งานสอน สร.ภาคเรียนที่1\ว 21106ปี61\New folder\banner02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"/>
            <a:ext cx="9144000" cy="1785926"/>
          </a:xfrm>
          <a:prstGeom prst="rect">
            <a:avLst/>
          </a:prstGeom>
          <a:noFill/>
        </p:spPr>
      </p:pic>
      <p:pic>
        <p:nvPicPr>
          <p:cNvPr id="4100" name="Picture 4" descr="D:\งานสอน สร.ภาคเรียนที่1\ว 21106ปี61\New folder\387712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57364" cy="1785926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285720" y="1785926"/>
            <a:ext cx="86439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spc="-3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Nuclear symbol </a:t>
            </a:r>
            <a:r>
              <a:rPr lang="en-US" sz="6000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=</a:t>
            </a:r>
            <a:r>
              <a:rPr lang="th-TH" sz="6000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4000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เขียนตามข้อตกลงสากล ได้  ดังนี้</a:t>
            </a:r>
            <a:endParaRPr lang="th-TH" sz="6000" spc="-5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  <a:p>
            <a:r>
              <a:rPr lang="th-TH" sz="6000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 - เลขอะตอม (</a:t>
            </a:r>
            <a:r>
              <a:rPr lang="en-US" sz="6000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Atomic number : </a:t>
            </a:r>
            <a:r>
              <a:rPr lang="en-US" sz="6000" b="1" spc="-5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Z</a:t>
            </a:r>
            <a:r>
              <a:rPr lang="th-TH" sz="6000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</a:t>
            </a:r>
            <a:r>
              <a:rPr lang="en-US" sz="6000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6000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ไว้มุมล่างซ้าย  </a:t>
            </a:r>
          </a:p>
          <a:p>
            <a:r>
              <a:rPr lang="th-TH" sz="6000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	- เลขมวล (</a:t>
            </a:r>
            <a:r>
              <a:rPr lang="en-US" sz="6000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Mass number : A ) </a:t>
            </a:r>
            <a:r>
              <a:rPr lang="th-TH" sz="6000" spc="-5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ไว้มุมบนซ้ายของสัญลักษณ์ของธาตุ   </a:t>
            </a:r>
            <a:r>
              <a:rPr lang="th-TH" sz="6000" b="1" spc="-5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ดังนี้</a:t>
            </a:r>
            <a:endParaRPr lang="th-TH" sz="6000" b="1" spc="-52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งานสอน สร.ภาคเรียนที่1\ว 21106ปี61\New folder\banner02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"/>
            <a:ext cx="9144000" cy="1357297"/>
          </a:xfrm>
          <a:prstGeom prst="rect">
            <a:avLst/>
          </a:prstGeom>
          <a:noFill/>
        </p:spPr>
      </p:pic>
      <p:pic>
        <p:nvPicPr>
          <p:cNvPr id="4100" name="Picture 4" descr="D:\งานสอน สร.ภาคเรียนที่1\ว 21106ปี61\New folder\387712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357298"/>
          </a:xfrm>
          <a:prstGeom prst="rect">
            <a:avLst/>
          </a:prstGeom>
          <a:noFill/>
        </p:spPr>
      </p:pic>
      <p:pic>
        <p:nvPicPr>
          <p:cNvPr id="5122" name="Picture 2" descr="D:\งานสอน สร.ภาคเรียนที่1\ว 21106ปี61\New folder\39687786_453755521700181_1567030233968672768_n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1357290" y="1453554"/>
            <a:ext cx="6117106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งานสอน สร.ภาคเรียนที่1\ว 21106ปี61\New folder\banner02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"/>
            <a:ext cx="9144000" cy="1785926"/>
          </a:xfrm>
          <a:prstGeom prst="rect">
            <a:avLst/>
          </a:prstGeom>
          <a:noFill/>
        </p:spPr>
      </p:pic>
      <p:pic>
        <p:nvPicPr>
          <p:cNvPr id="4100" name="Picture 4" descr="D:\งานสอน สร.ภาคเรียนที่1\ว 21106ปี61\New folder\387712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57364" cy="1785926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428596" y="1778473"/>
            <a:ext cx="8286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spc="-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   </a:t>
            </a:r>
            <a:r>
              <a:rPr lang="th-TH" sz="6000" b="1" spc="-55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เลขมวล </a:t>
            </a:r>
            <a:r>
              <a:rPr lang="th-TH" sz="6000" b="1" spc="-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(</a:t>
            </a:r>
            <a:r>
              <a:rPr lang="en-US" sz="6000" b="1" spc="-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Mass number)  =  </a:t>
            </a:r>
            <a:r>
              <a:rPr lang="en-US" sz="6000" b="1" spc="-55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A </a:t>
            </a:r>
            <a:r>
              <a:rPr lang="th-TH" sz="6000" b="1" spc="-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คือ ตัวเลขที่แสดงผลรวมของ  </a:t>
            </a:r>
            <a:r>
              <a:rPr lang="en-US" sz="6000" b="1" spc="-55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P + n</a:t>
            </a:r>
            <a:r>
              <a:rPr lang="en-US" sz="6000" b="1" spc="-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	</a:t>
            </a:r>
            <a:r>
              <a:rPr lang="th-TH" sz="6000" b="1" spc="-55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เลขอะตอม </a:t>
            </a:r>
            <a:r>
              <a:rPr lang="th-TH" sz="6000" b="1" spc="-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(</a:t>
            </a:r>
            <a:r>
              <a:rPr lang="en-US" sz="6000" b="1" spc="-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Atomic number)</a:t>
            </a:r>
            <a:r>
              <a:rPr lang="th-TH" sz="6000" b="1" spc="-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en-US" sz="6000" b="1" spc="-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=  </a:t>
            </a:r>
            <a:r>
              <a:rPr lang="en-US" sz="6000" b="1" spc="-55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Z </a:t>
            </a:r>
            <a:r>
              <a:rPr lang="th-TH" sz="6000" b="1" spc="-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คือ ตัวเลขที่แสดงจำนวน  </a:t>
            </a:r>
            <a:r>
              <a:rPr lang="en-US" sz="6000" b="1" spc="-55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P </a:t>
            </a:r>
            <a:r>
              <a:rPr lang="th-TH" sz="6000" b="1" spc="-55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6000" b="1" spc="-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ของธาตุ ซึ่งเป็นค่าเฉพาะของธาตุแต่ละชนิด</a:t>
            </a:r>
            <a:endParaRPr lang="th-TH" sz="6000" b="1" spc="-5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งานสอน สร.ภาคเรียนที่1\ว 21106ปี61\New folder\banner02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"/>
            <a:ext cx="9144000" cy="1357297"/>
          </a:xfrm>
          <a:prstGeom prst="rect">
            <a:avLst/>
          </a:prstGeom>
          <a:noFill/>
        </p:spPr>
      </p:pic>
      <p:pic>
        <p:nvPicPr>
          <p:cNvPr id="4100" name="Picture 4" descr="D:\งานสอน สร.ภาคเรียนที่1\ว 21106ปี61\New folder\387712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500165" cy="13572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71604" y="2143116"/>
            <a:ext cx="235745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th-TH" sz="239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1643050"/>
            <a:ext cx="1428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h-TH" sz="9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4643446"/>
            <a:ext cx="1428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endParaRPr lang="th-TH" sz="9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0796" y="2071678"/>
            <a:ext cx="214320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th-TH" sz="239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171448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เลขมวล</a:t>
            </a:r>
            <a:endParaRPr lang="th-TH" sz="7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9190" y="4714884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เลขอะตอม</a:t>
            </a:r>
            <a:endParaRPr lang="th-TH" sz="7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500562" y="1357298"/>
            <a:ext cx="45719" cy="550070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6916636" y="3357562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spc="-5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สัญ</a:t>
            </a:r>
            <a:r>
              <a:rPr lang="th-TH" sz="4000" b="1" spc="-51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ลักษณ์</a:t>
            </a:r>
            <a:r>
              <a:rPr lang="th-TH" sz="4000" b="1" spc="-5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ธาตุ</a:t>
            </a:r>
            <a:endParaRPr lang="th-TH" sz="4000" b="1" spc="-5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งานสอน สร.ภาคเรียนที่1\ว 21106ปี61\New folder\banner02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"/>
            <a:ext cx="9144000" cy="1357297"/>
          </a:xfrm>
          <a:prstGeom prst="rect">
            <a:avLst/>
          </a:prstGeom>
          <a:noFill/>
        </p:spPr>
      </p:pic>
      <p:pic>
        <p:nvPicPr>
          <p:cNvPr id="4100" name="Picture 4" descr="D:\งานสอน สร.ภาคเรียนที่1\ว 21106ปี61\New folder\387712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500165" cy="13572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71604" y="2143116"/>
            <a:ext cx="235745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th-TH" sz="239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1643050"/>
            <a:ext cx="1428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h-TH" sz="9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4643446"/>
            <a:ext cx="1428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endParaRPr lang="th-TH" sz="9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9124" y="1643050"/>
            <a:ext cx="4357718" cy="470898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=  P + n</a:t>
            </a:r>
          </a:p>
          <a:p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= P</a:t>
            </a:r>
          </a:p>
          <a:p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 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= e</a:t>
            </a:r>
          </a:p>
          <a:p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ดังนั้น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= P = e</a:t>
            </a:r>
          </a:p>
          <a:p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ส่วน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= A – Z</a:t>
            </a:r>
            <a:endParaRPr lang="th-TH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5240" y="1677598"/>
            <a:ext cx="142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=N</a:t>
            </a:r>
            <a:endParaRPr lang="th-TH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งานสอน สร.ภาคเรียนที่1\ว 21106ปี61\New folder\banner02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"/>
            <a:ext cx="9144000" cy="1357297"/>
          </a:xfrm>
          <a:prstGeom prst="rect">
            <a:avLst/>
          </a:prstGeom>
          <a:noFill/>
        </p:spPr>
      </p:pic>
      <p:pic>
        <p:nvPicPr>
          <p:cNvPr id="4100" name="Picture 4" descr="D:\งานสอน สร.ภาคเรียนที่1\ว 21106ปี61\New folder\387712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0165" cy="13572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1500174"/>
            <a:ext cx="84296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spc="-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จำไว้นะคะว่า...</a:t>
            </a:r>
          </a:p>
          <a:p>
            <a:r>
              <a:rPr lang="th-TH" sz="5400" b="1" spc="-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b="1" spc="-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 </a:t>
            </a:r>
            <a:r>
              <a:rPr lang="th-TH" sz="5400" b="1" spc="-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spc="-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th-TH" sz="5400" b="1" spc="-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ต้องเป็นกลางทางไฟฟ้าเสมอ  ดังนั้น จำนวนโปรตอน (</a:t>
            </a:r>
            <a:r>
              <a:rPr lang="en-US" sz="5400" b="1" spc="-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th-TH" sz="5400" b="1" spc="-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และอิเล็กตรอน (</a:t>
            </a:r>
            <a:r>
              <a:rPr lang="en-US" sz="5400" b="1" spc="-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th-TH" sz="5400" b="1" spc="-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ต้องมีจำนวนเท่ากันเสมอ  ดังนั้นหากอะตอมใดๆ มีจำนวน  </a:t>
            </a:r>
            <a:r>
              <a:rPr lang="en-US" sz="5400" b="1" spc="-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</a:t>
            </a:r>
            <a:r>
              <a:rPr lang="th-TH" sz="5400" b="1" spc="-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เท่าใด  จำนวน  </a:t>
            </a:r>
            <a:r>
              <a:rPr lang="en-US" sz="5400" b="1" spc="-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th-TH" sz="5400" b="1" spc="-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ก็จะมีค่าเท่านั้น หรือ </a:t>
            </a:r>
            <a:r>
              <a:rPr lang="en-US" sz="5400" b="1" spc="-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= e</a:t>
            </a:r>
            <a:r>
              <a:rPr lang="en-US" sz="5400" spc="-500" dirty="0" smtClean="0"/>
              <a:t>   </a:t>
            </a:r>
            <a:r>
              <a:rPr lang="th-TH" sz="5400" b="1" spc="-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เสมอ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งานสอน สร.ภาคเรียนที่1\ว 21106ปี61\New folder\banner02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"/>
            <a:ext cx="9144000" cy="15001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2000232" cy="1500174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Ex.</a:t>
            </a:r>
            <a:endParaRPr lang="th-TH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0174"/>
            <a:ext cx="1285852" cy="5386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h-TH" sz="344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71538" y="1500174"/>
            <a:ext cx="807246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1214414" y="2643182"/>
            <a:ext cx="25003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</a:t>
            </a:r>
            <a:endParaRPr lang="th-TH" sz="13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2071678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4214818"/>
            <a:ext cx="135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1928802"/>
            <a:ext cx="5214974" cy="4154984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สัญลักษณ์นิวเคลียร์ธาตุ</a:t>
            </a:r>
          </a:p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คลอรีน(</a:t>
            </a:r>
            <a:r>
              <a:rPr lang="en-US" sz="4400" b="1" dirty="0" err="1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Cl</a:t>
            </a:r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)</a:t>
            </a:r>
          </a:p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เลขมวล 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= 35</a:t>
            </a:r>
          </a:p>
          <a:p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</a:t>
            </a:r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เลขอะตอม 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= 17</a:t>
            </a:r>
            <a:endParaRPr lang="th-TH" sz="4400" b="1" dirty="0" smtClean="0">
              <a:solidFill>
                <a:schemeClr val="bg2">
                  <a:lumMod val="90000"/>
                </a:schemeClr>
              </a:solidFill>
              <a:latin typeface="TH Fah kwang" pitchFamily="2" charset="-34"/>
              <a:cs typeface="TH Fah kwang" pitchFamily="2" charset="-34"/>
            </a:endParaRPr>
          </a:p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จำนวน 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P = 17 , e = 17</a:t>
            </a:r>
          </a:p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จำนวน 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n = 18 </a:t>
            </a:r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(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35</a:t>
            </a:r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17</a:t>
            </a:r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)</a:t>
            </a:r>
            <a:endParaRPr lang="th-TH" sz="4400" b="1" dirty="0">
              <a:solidFill>
                <a:schemeClr val="bg2">
                  <a:lumMod val="90000"/>
                </a:schemeClr>
              </a:solidFill>
              <a:latin typeface="TH Fah kwang" pitchFamily="2" charset="-34"/>
              <a:cs typeface="TH Fah kwang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00166" y="1857364"/>
            <a:ext cx="1148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H Fah kwang" pitchFamily="2" charset="-34"/>
                <a:cs typeface="TH Fah kwang" pitchFamily="2" charset="-34"/>
              </a:rPr>
              <a:t>P+n</a:t>
            </a:r>
            <a:r>
              <a:rPr lang="en-US" sz="4400" b="1" dirty="0" smtClean="0">
                <a:solidFill>
                  <a:srgbClr val="FF0000"/>
                </a:solidFill>
                <a:latin typeface="TH Fah kwang" pitchFamily="2" charset="-34"/>
                <a:cs typeface="TH Fah kwang" pitchFamily="2" charset="-34"/>
              </a:rPr>
              <a:t> </a:t>
            </a:r>
            <a:endParaRPr lang="th-TH" sz="4400" dirty="0">
              <a:solidFill>
                <a:srgbClr val="FF0000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285852" y="4786322"/>
            <a:ext cx="1151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H Fah kwang" pitchFamily="2" charset="-34"/>
                <a:cs typeface="TH Fah kwang" pitchFamily="2" charset="-34"/>
              </a:rPr>
              <a:t>P=e </a:t>
            </a:r>
            <a:endParaRPr lang="th-TH" sz="4400" dirty="0">
              <a:solidFill>
                <a:srgbClr val="FF0000"/>
              </a:solidFill>
            </a:endParaRPr>
          </a:p>
        </p:txBody>
      </p:sp>
      <p:cxnSp>
        <p:nvCxnSpPr>
          <p:cNvPr id="17" name="ตัวเชื่อมต่อตรง 16"/>
          <p:cNvCxnSpPr/>
          <p:nvPr/>
        </p:nvCxnSpPr>
        <p:spPr>
          <a:xfrm rot="5400000">
            <a:off x="321439" y="3607595"/>
            <a:ext cx="257176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 rot="5400000">
            <a:off x="357158" y="3071810"/>
            <a:ext cx="2000264" cy="571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งานสอน สร.ภาคเรียนที่1\ว 21106ปี61\New folder\banner02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"/>
            <a:ext cx="9144000" cy="15001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2000232" cy="1500174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Ex.</a:t>
            </a:r>
            <a:endParaRPr lang="th-TH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0174"/>
            <a:ext cx="1285852" cy="5386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h-TH" sz="344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71538" y="1500174"/>
            <a:ext cx="807246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1142976" y="2357430"/>
            <a:ext cx="21431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th-TH" sz="19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000240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622" y="3929066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16" y="1928802"/>
            <a:ext cx="5643602" cy="415498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สัญลักษณ์นิวเคลียร์ธาตุ</a:t>
            </a:r>
          </a:p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ยูเรเนียม (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U</a:t>
            </a:r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)</a:t>
            </a:r>
          </a:p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เลขมวล 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= 238</a:t>
            </a:r>
          </a:p>
          <a:p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</a:t>
            </a:r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เลขอะตอม 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=</a:t>
            </a:r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 92</a:t>
            </a:r>
          </a:p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จำนวน 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P = 92 , e = 92</a:t>
            </a:r>
          </a:p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จำนวน 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n </a:t>
            </a:r>
            <a:r>
              <a:rPr lang="en-US" sz="4400" b="1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=  146</a:t>
            </a:r>
            <a:endParaRPr lang="th-TH" sz="4400" b="1" dirty="0">
              <a:solidFill>
                <a:schemeClr val="bg2">
                  <a:lumMod val="90000"/>
                </a:schemeClr>
              </a:solidFill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งานสอน สร.ภาคเรียนที่1\ว 21106ปี61\New folder\banner02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"/>
            <a:ext cx="9144000" cy="15001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2000232" cy="1500174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Ex.</a:t>
            </a:r>
            <a:endParaRPr lang="th-TH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0174"/>
            <a:ext cx="1285852" cy="5386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h-TH" sz="344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71538" y="1500174"/>
            <a:ext cx="807246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1142976" y="2357430"/>
            <a:ext cx="21431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th-TH" sz="19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000240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4214818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16" y="1928802"/>
            <a:ext cx="5643602" cy="415498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สัญลักษณ์นิวเคลียร์ของธาตุ</a:t>
            </a:r>
          </a:p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ยูเรเนียม (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U</a:t>
            </a:r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)</a:t>
            </a:r>
          </a:p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มีเลขมวล 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= 238</a:t>
            </a:r>
          </a:p>
          <a:p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</a:t>
            </a:r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มีเลขอะตอม 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=</a:t>
            </a:r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 92</a:t>
            </a:r>
          </a:p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จำนวน 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P = 92 , e = 92</a:t>
            </a:r>
          </a:p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จำนวน 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n =  </a:t>
            </a:r>
            <a:endParaRPr lang="th-TH" sz="4400" b="1" dirty="0">
              <a:solidFill>
                <a:schemeClr val="bg2">
                  <a:lumMod val="90000"/>
                </a:schemeClr>
              </a:solidFill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2050" name="Picture 2" descr="C:\Users\Administrator\Desktop\เครื่องหมายต่าง ๆ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381526"/>
            <a:ext cx="428628" cy="638283"/>
          </a:xfrm>
          <a:prstGeom prst="rect">
            <a:avLst/>
          </a:prstGeom>
          <a:noFill/>
        </p:spPr>
      </p:pic>
      <p:cxnSp>
        <p:nvCxnSpPr>
          <p:cNvPr id="13" name="ตัวเชื่อมต่อตรง 12"/>
          <p:cNvCxnSpPr/>
          <p:nvPr/>
        </p:nvCxnSpPr>
        <p:spPr>
          <a:xfrm>
            <a:off x="7259348" y="4929198"/>
            <a:ext cx="142876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99CC0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 อ</a:t>
            </a:r>
            <a:r>
              <a:rPr lang="th-TH" sz="9600" b="1" spc="-37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ะ</a:t>
            </a:r>
            <a:r>
              <a:rPr lang="th-TH" sz="9600" b="1" spc="-37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ต</a:t>
            </a:r>
            <a:r>
              <a:rPr lang="th-TH" sz="9600" b="1" spc="-37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</a:t>
            </a:r>
            <a:r>
              <a:rPr lang="th-TH" sz="9600" b="1" spc="-37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ม</a:t>
            </a:r>
            <a:r>
              <a:rPr lang="th-TH" sz="9600" b="1" spc="-3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9600" b="1" spc="-37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(</a:t>
            </a:r>
            <a:r>
              <a:rPr lang="en-US" sz="9600" b="1" spc="-37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A</a:t>
            </a:r>
            <a:r>
              <a:rPr lang="en-US" sz="9600" b="1" spc="-3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t</a:t>
            </a:r>
            <a:r>
              <a:rPr lang="en-US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o</a:t>
            </a:r>
            <a:r>
              <a:rPr lang="en-US" sz="9600" b="1" spc="-37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m</a:t>
            </a:r>
            <a:r>
              <a:rPr lang="th-TH" sz="9600" b="1" spc="-37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</a:t>
            </a:r>
            <a:endParaRPr lang="th-TH" sz="9600" b="1" spc="-37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pic>
        <p:nvPicPr>
          <p:cNvPr id="5124" name="Picture 4" descr="D:\งานสอน สร.ภาคเรียนที่1\ว 21106ปี61\New folder\atom-tick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0"/>
            <a:ext cx="1571604" cy="100079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8596" y="1000108"/>
            <a:ext cx="8358246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6000" b="1" spc="-5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  450  ปีก่อนคริสตกาล </a:t>
            </a:r>
            <a:r>
              <a:rPr lang="th-TH" sz="6000" b="1" spc="-54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ดี</a:t>
            </a:r>
            <a:r>
              <a:rPr lang="th-TH" sz="6000" b="1" spc="-5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6000" b="1" spc="-54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โมครีตุส</a:t>
            </a:r>
            <a:endParaRPr lang="th-TH" sz="6000" b="1" spc="-54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  <a:p>
            <a:pPr algn="thaiDist"/>
            <a:r>
              <a:rPr lang="th-TH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และ</a:t>
            </a:r>
            <a:r>
              <a:rPr lang="th-TH" sz="6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ลูซิพปุส</a:t>
            </a:r>
            <a:r>
              <a:rPr lang="th-TH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นักปราชญ์ชาว</a:t>
            </a:r>
            <a:r>
              <a:rPr lang="th-TH" sz="6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กรีก</a:t>
            </a:r>
            <a:r>
              <a:rPr lang="th-TH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โบราณ</a:t>
            </a:r>
            <a:r>
              <a:rPr lang="th-TH" sz="6000" b="1" spc="-5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กำหนดคำว่า</a:t>
            </a:r>
            <a:r>
              <a:rPr lang="en-US" sz="6000" b="1" spc="-5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en-US" sz="6000" b="1" spc="-54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atomos</a:t>
            </a:r>
            <a:r>
              <a:rPr lang="en-US" sz="6000" b="1" spc="-5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(</a:t>
            </a:r>
            <a:r>
              <a:rPr lang="th-TH" sz="6000" b="1" spc="-54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กรีก</a:t>
            </a:r>
            <a:r>
              <a:rPr lang="th-TH" sz="6000" b="1" spc="-5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 ซึ่งมีความหมายว่า  </a:t>
            </a:r>
            <a:r>
              <a:rPr lang="th-TH" sz="6000" b="1" spc="-54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“ ตัดแยกไม่ได้ "  </a:t>
            </a:r>
            <a:r>
              <a:rPr lang="th-TH" sz="6000" b="1" spc="-5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หรือ </a:t>
            </a:r>
            <a:r>
              <a:rPr lang="th-TH" sz="6000" b="1" spc="-54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"ชิ้นส่วนของสสารที่เล็กที่สุดไม่อาจแบ่งแยกได้อีก" </a:t>
            </a:r>
            <a:endParaRPr lang="th-TH" sz="6000" b="1" spc="-54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งานสอน สร.ภาคเรียนที่1\ว 21106ปี61\New folder\banner02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"/>
            <a:ext cx="9144000" cy="15001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2000232" cy="1500174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Ex.</a:t>
            </a:r>
            <a:endParaRPr lang="th-TH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0174"/>
            <a:ext cx="1285852" cy="5386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h-TH" sz="344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71538" y="1500174"/>
            <a:ext cx="807246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1214414" y="2643182"/>
            <a:ext cx="25003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endParaRPr lang="th-TH" sz="138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2071678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4214818"/>
            <a:ext cx="135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1928802"/>
            <a:ext cx="5214974" cy="4154984"/>
          </a:xfrm>
          <a:prstGeom prst="rect">
            <a:avLst/>
          </a:prstGeom>
          <a:solidFill>
            <a:srgbClr val="6600FF"/>
          </a:solidFill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สัญลักษณ์นิวเคลียร์ธาตุ</a:t>
            </a:r>
          </a:p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นีออน (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Ne</a:t>
            </a:r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)</a:t>
            </a:r>
          </a:p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เลขมวล 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= 20</a:t>
            </a:r>
          </a:p>
          <a:p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</a:t>
            </a:r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เลขอะตอม 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=</a:t>
            </a:r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 10</a:t>
            </a:r>
          </a:p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จำนวน 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P = 10 , e = 10</a:t>
            </a:r>
          </a:p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จำนวน 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n = 10 </a:t>
            </a:r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(20-10 )</a:t>
            </a:r>
            <a:endParaRPr lang="th-TH" sz="4400" b="1" dirty="0">
              <a:solidFill>
                <a:schemeClr val="bg2">
                  <a:lumMod val="90000"/>
                </a:schemeClr>
              </a:solidFill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งานสอน สร.ภาคเรียนที่1\ว 21106ปี61\New folder\banner02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"/>
            <a:ext cx="9144000" cy="15001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2000232" cy="1500174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Ex.</a:t>
            </a:r>
            <a:endParaRPr lang="th-TH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71538" y="1500174"/>
            <a:ext cx="807246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1214414" y="2643182"/>
            <a:ext cx="25003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th-TH" sz="138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2214554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4214818"/>
            <a:ext cx="135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1928802"/>
            <a:ext cx="5214974" cy="4154984"/>
          </a:xfrm>
          <a:prstGeom prst="rect">
            <a:avLst/>
          </a:prstGeom>
          <a:solidFill>
            <a:srgbClr val="336600"/>
          </a:solidFill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สัญลักษณ์นิวเคลียร์ธาตุ</a:t>
            </a:r>
          </a:p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โพแทสเซียม (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K</a:t>
            </a:r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)</a:t>
            </a:r>
          </a:p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เลขมวล 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= 39</a:t>
            </a:r>
          </a:p>
          <a:p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</a:t>
            </a:r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เลขอะตอม 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=</a:t>
            </a:r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 19</a:t>
            </a:r>
          </a:p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จำนวน 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P = 19 , e = 19</a:t>
            </a:r>
          </a:p>
          <a:p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 จำนวน 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n = 20 </a:t>
            </a:r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(</a:t>
            </a: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39</a:t>
            </a:r>
            <a:r>
              <a:rPr lang="th-TH" sz="4400" b="1" dirty="0" smtClean="0">
                <a:solidFill>
                  <a:schemeClr val="bg2">
                    <a:lumMod val="90000"/>
                  </a:schemeClr>
                </a:solidFill>
                <a:latin typeface="TH Fah kwang" pitchFamily="2" charset="-34"/>
                <a:cs typeface="TH Fah kwang" pitchFamily="2" charset="-34"/>
              </a:rPr>
              <a:t>-19)</a:t>
            </a:r>
            <a:endParaRPr lang="th-TH" sz="4400" b="1" dirty="0">
              <a:solidFill>
                <a:schemeClr val="bg2">
                  <a:lumMod val="90000"/>
                </a:schemeClr>
              </a:solidFill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งานสอน สร.ภาคเรียนที่1\ว 21106ปี61\New folder\banner02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"/>
            <a:ext cx="9144000" cy="15001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2000232" cy="1500174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Ex.</a:t>
            </a:r>
            <a:endParaRPr lang="th-TH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0174"/>
            <a:ext cx="1285852" cy="5386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h-TH" sz="344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71538" y="1500174"/>
            <a:ext cx="807246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1214414" y="2643182"/>
            <a:ext cx="25003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</a:t>
            </a:r>
            <a:endParaRPr lang="th-TH" sz="13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2071678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4214818"/>
            <a:ext cx="135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1928802"/>
            <a:ext cx="5214974" cy="41549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TH Fah kwang" pitchFamily="2" charset="-34"/>
                <a:cs typeface="TH Fah kwang" pitchFamily="2" charset="-34"/>
              </a:rPr>
              <a:t>สัญลักษณ์นิวเคลียร์ธาตุ</a:t>
            </a:r>
          </a:p>
          <a:p>
            <a:r>
              <a:rPr lang="th-TH" sz="4400" b="1" dirty="0" smtClean="0">
                <a:latin typeface="TH Fah kwang" pitchFamily="2" charset="-34"/>
                <a:cs typeface="TH Fah kwang" pitchFamily="2" charset="-34"/>
              </a:rPr>
              <a:t>- เจอมาเนียม (</a:t>
            </a:r>
            <a:r>
              <a:rPr lang="en-US" sz="4400" b="1" dirty="0" err="1" smtClean="0">
                <a:latin typeface="TH Fah kwang" pitchFamily="2" charset="-34"/>
                <a:cs typeface="TH Fah kwang" pitchFamily="2" charset="-34"/>
              </a:rPr>
              <a:t>Ge</a:t>
            </a:r>
            <a:r>
              <a:rPr lang="th-TH" sz="4400" b="1" dirty="0" smtClean="0">
                <a:latin typeface="TH Fah kwang" pitchFamily="2" charset="-34"/>
                <a:cs typeface="TH Fah kwang" pitchFamily="2" charset="-34"/>
              </a:rPr>
              <a:t>)</a:t>
            </a:r>
          </a:p>
          <a:p>
            <a:r>
              <a:rPr lang="th-TH" sz="4400" b="1" dirty="0" smtClean="0">
                <a:latin typeface="TH Fah kwang" pitchFamily="2" charset="-34"/>
                <a:cs typeface="TH Fah kwang" pitchFamily="2" charset="-34"/>
              </a:rPr>
              <a:t>- เลขมวล </a:t>
            </a:r>
            <a:r>
              <a:rPr lang="en-US" sz="4400" b="1" dirty="0" smtClean="0">
                <a:latin typeface="TH Fah kwang" pitchFamily="2" charset="-34"/>
                <a:cs typeface="TH Fah kwang" pitchFamily="2" charset="-34"/>
              </a:rPr>
              <a:t>= 72</a:t>
            </a:r>
          </a:p>
          <a:p>
            <a:r>
              <a:rPr lang="en-US" sz="4400" b="1" dirty="0" smtClean="0">
                <a:latin typeface="TH Fah kwang" pitchFamily="2" charset="-34"/>
                <a:cs typeface="TH Fah kwang" pitchFamily="2" charset="-34"/>
              </a:rPr>
              <a:t>- </a:t>
            </a:r>
            <a:r>
              <a:rPr lang="th-TH" sz="4400" b="1" dirty="0" smtClean="0">
                <a:latin typeface="TH Fah kwang" pitchFamily="2" charset="-34"/>
                <a:cs typeface="TH Fah kwang" pitchFamily="2" charset="-34"/>
              </a:rPr>
              <a:t>เลขอะตอม </a:t>
            </a:r>
            <a:r>
              <a:rPr lang="en-US" sz="4400" b="1" dirty="0" smtClean="0">
                <a:latin typeface="TH Fah kwang" pitchFamily="2" charset="-34"/>
                <a:cs typeface="TH Fah kwang" pitchFamily="2" charset="-34"/>
              </a:rPr>
              <a:t>=</a:t>
            </a:r>
            <a:r>
              <a:rPr lang="th-TH" sz="4400" b="1" dirty="0" smtClean="0">
                <a:latin typeface="TH Fah kwang" pitchFamily="2" charset="-34"/>
                <a:cs typeface="TH Fah kwang" pitchFamily="2" charset="-34"/>
              </a:rPr>
              <a:t> </a:t>
            </a:r>
            <a:r>
              <a:rPr lang="en-US" sz="4400" b="1" dirty="0" smtClean="0">
                <a:latin typeface="TH Fah kwang" pitchFamily="2" charset="-34"/>
                <a:cs typeface="TH Fah kwang" pitchFamily="2" charset="-34"/>
              </a:rPr>
              <a:t>32</a:t>
            </a:r>
            <a:endParaRPr lang="th-TH" sz="4400" b="1" dirty="0" smtClean="0">
              <a:latin typeface="TH Fah kwang" pitchFamily="2" charset="-34"/>
              <a:cs typeface="TH Fah kwang" pitchFamily="2" charset="-34"/>
            </a:endParaRPr>
          </a:p>
          <a:p>
            <a:r>
              <a:rPr lang="th-TH" sz="4400" b="1" dirty="0" smtClean="0">
                <a:latin typeface="TH Fah kwang" pitchFamily="2" charset="-34"/>
                <a:cs typeface="TH Fah kwang" pitchFamily="2" charset="-34"/>
              </a:rPr>
              <a:t>- จำนวน </a:t>
            </a:r>
            <a:r>
              <a:rPr lang="en-US" sz="4400" b="1" dirty="0" smtClean="0">
                <a:latin typeface="TH Fah kwang" pitchFamily="2" charset="-34"/>
                <a:cs typeface="TH Fah kwang" pitchFamily="2" charset="-34"/>
              </a:rPr>
              <a:t>P = 32 , e = 32</a:t>
            </a:r>
          </a:p>
          <a:p>
            <a:r>
              <a:rPr lang="th-TH" sz="4400" b="1" dirty="0" smtClean="0">
                <a:latin typeface="TH Fah kwang" pitchFamily="2" charset="-34"/>
                <a:cs typeface="TH Fah kwang" pitchFamily="2" charset="-34"/>
              </a:rPr>
              <a:t>- จำนวน </a:t>
            </a:r>
            <a:r>
              <a:rPr lang="en-US" sz="4400" b="1" dirty="0" smtClean="0">
                <a:latin typeface="TH Fah kwang" pitchFamily="2" charset="-34"/>
                <a:cs typeface="TH Fah kwang" pitchFamily="2" charset="-34"/>
              </a:rPr>
              <a:t>n = 40 </a:t>
            </a:r>
            <a:r>
              <a:rPr lang="th-TH" sz="4400" b="1" dirty="0" smtClean="0">
                <a:latin typeface="TH Fah kwang" pitchFamily="2" charset="-34"/>
                <a:cs typeface="TH Fah kwang" pitchFamily="2" charset="-34"/>
              </a:rPr>
              <a:t>(72-</a:t>
            </a:r>
            <a:r>
              <a:rPr lang="en-US" sz="4400" b="1" dirty="0" smtClean="0">
                <a:latin typeface="TH Fah kwang" pitchFamily="2" charset="-34"/>
                <a:cs typeface="TH Fah kwang" pitchFamily="2" charset="-34"/>
              </a:rPr>
              <a:t>32</a:t>
            </a:r>
            <a:r>
              <a:rPr lang="th-TH" sz="4400" b="1" dirty="0" smtClean="0">
                <a:latin typeface="TH Fah kwang" pitchFamily="2" charset="-34"/>
                <a:cs typeface="TH Fah kwang" pitchFamily="2" charset="-34"/>
              </a:rPr>
              <a:t>)</a:t>
            </a:r>
            <a:endParaRPr lang="th-TH" sz="4400" b="1" dirty="0"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งานสอน สร.ภาคเรียนที่1\ว 21106ปี61\New folder\banner02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"/>
            <a:ext cx="9144000" cy="15001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2000232" cy="1500174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Ex.</a:t>
            </a:r>
            <a:endParaRPr lang="th-TH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1501682"/>
            <a:ext cx="43577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2643182"/>
            <a:ext cx="1643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th-TH" sz="8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928802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3500438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4" y="2571744"/>
            <a:ext cx="1643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h-TH" sz="8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306" y="3429000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1928802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768" y="2643182"/>
            <a:ext cx="1643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</a:t>
            </a:r>
            <a:endParaRPr lang="th-TH" sz="88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7950" y="2000240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3500438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4995952"/>
            <a:ext cx="12144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th-TH" sz="115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58" y="4500570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48" y="5750004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218" y="1737798"/>
            <a:ext cx="2714644" cy="2646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sz="16600" dirty="0"/>
          </a:p>
        </p:txBody>
      </p:sp>
      <p:sp>
        <p:nvSpPr>
          <p:cNvPr id="20" name="TextBox 19"/>
          <p:cNvSpPr txBox="1"/>
          <p:nvPr/>
        </p:nvSpPr>
        <p:spPr>
          <a:xfrm>
            <a:off x="3143240" y="1737798"/>
            <a:ext cx="2714644" cy="2646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sz="16600" dirty="0"/>
          </a:p>
        </p:txBody>
      </p:sp>
      <p:sp>
        <p:nvSpPr>
          <p:cNvPr id="21" name="TextBox 20"/>
          <p:cNvSpPr txBox="1"/>
          <p:nvPr/>
        </p:nvSpPr>
        <p:spPr>
          <a:xfrm>
            <a:off x="6143636" y="1725766"/>
            <a:ext cx="2714644" cy="2646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sz="16600" dirty="0"/>
          </a:p>
        </p:txBody>
      </p:sp>
      <p:sp>
        <p:nvSpPr>
          <p:cNvPr id="22" name="TextBox 21"/>
          <p:cNvSpPr txBox="1"/>
          <p:nvPr/>
        </p:nvSpPr>
        <p:spPr>
          <a:xfrm>
            <a:off x="428596" y="4513356"/>
            <a:ext cx="2000264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sz="13800" dirty="0"/>
          </a:p>
        </p:txBody>
      </p:sp>
      <p:sp>
        <p:nvSpPr>
          <p:cNvPr id="23" name="TextBox 22"/>
          <p:cNvSpPr txBox="1"/>
          <p:nvPr/>
        </p:nvSpPr>
        <p:spPr>
          <a:xfrm>
            <a:off x="4071934" y="5072074"/>
            <a:ext cx="2500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</a:t>
            </a:r>
            <a:endParaRPr lang="th-TH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43240" y="4572008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43240" y="5750004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51482" y="4500570"/>
            <a:ext cx="3000396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sz="13800" dirty="0"/>
          </a:p>
        </p:txBody>
      </p:sp>
      <p:sp>
        <p:nvSpPr>
          <p:cNvPr id="27" name="TextBox 26"/>
          <p:cNvSpPr txBox="1"/>
          <p:nvPr/>
        </p:nvSpPr>
        <p:spPr>
          <a:xfrm>
            <a:off x="7429520" y="4714884"/>
            <a:ext cx="12144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h-TH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43702" y="4429132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72330" y="5750004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64" y="4500570"/>
            <a:ext cx="2000264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งานสอน สร.ภาคเรียนที่1\ว 21106ปี61\New folder\banner02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"/>
            <a:ext cx="9144000" cy="15001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2000232" cy="1500174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Ex.</a:t>
            </a:r>
            <a:endParaRPr lang="th-TH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1501682"/>
            <a:ext cx="43577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2285992"/>
            <a:ext cx="1643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endParaRPr lang="th-TH" sz="8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785926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3143248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4" y="2428868"/>
            <a:ext cx="1643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endParaRPr lang="th-TH" sz="8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68" y="3214686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1785926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0926" y="2428868"/>
            <a:ext cx="1643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th-TH" sz="88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64" y="1857364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2330" y="3143248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4786322"/>
            <a:ext cx="18573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</a:t>
            </a:r>
            <a:endParaRPr lang="th-TH" sz="115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58" y="4500570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596" y="5750004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1496" y="1714488"/>
            <a:ext cx="2655992" cy="2646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sz="16600" dirty="0"/>
          </a:p>
        </p:txBody>
      </p:sp>
      <p:sp>
        <p:nvSpPr>
          <p:cNvPr id="20" name="TextBox 19"/>
          <p:cNvSpPr txBox="1"/>
          <p:nvPr/>
        </p:nvSpPr>
        <p:spPr>
          <a:xfrm>
            <a:off x="3143240" y="1714488"/>
            <a:ext cx="2714644" cy="2646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sz="16600" dirty="0"/>
          </a:p>
        </p:txBody>
      </p:sp>
      <p:sp>
        <p:nvSpPr>
          <p:cNvPr id="21" name="TextBox 20"/>
          <p:cNvSpPr txBox="1"/>
          <p:nvPr/>
        </p:nvSpPr>
        <p:spPr>
          <a:xfrm>
            <a:off x="6143636" y="1714488"/>
            <a:ext cx="2714644" cy="2646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sz="16600" dirty="0"/>
          </a:p>
        </p:txBody>
      </p:sp>
      <p:sp>
        <p:nvSpPr>
          <p:cNvPr id="22" name="TextBox 21"/>
          <p:cNvSpPr txBox="1"/>
          <p:nvPr/>
        </p:nvSpPr>
        <p:spPr>
          <a:xfrm>
            <a:off x="214282" y="4500570"/>
            <a:ext cx="2714644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sz="13800" dirty="0"/>
          </a:p>
        </p:txBody>
      </p:sp>
      <p:sp>
        <p:nvSpPr>
          <p:cNvPr id="23" name="TextBox 22"/>
          <p:cNvSpPr txBox="1"/>
          <p:nvPr/>
        </p:nvSpPr>
        <p:spPr>
          <a:xfrm>
            <a:off x="4429124" y="5072074"/>
            <a:ext cx="12858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endParaRPr lang="th-TH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8992" y="4643446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8992" y="5750004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4678" y="4500570"/>
            <a:ext cx="2643206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sz="13800" dirty="0"/>
          </a:p>
        </p:txBody>
      </p:sp>
      <p:sp>
        <p:nvSpPr>
          <p:cNvPr id="27" name="TextBox 26"/>
          <p:cNvSpPr txBox="1"/>
          <p:nvPr/>
        </p:nvSpPr>
        <p:spPr>
          <a:xfrm>
            <a:off x="7429520" y="4857760"/>
            <a:ext cx="192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endParaRPr lang="th-TH" sz="9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6512" y="4572008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226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43702" y="5786454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72198" y="4500570"/>
            <a:ext cx="2857520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งานสอน สร.ภาคเรียนที่1\ว 21106ปี61\New folder\banner02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"/>
            <a:ext cx="9144000" cy="15001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2000232" cy="1500174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Ex.</a:t>
            </a:r>
            <a:endParaRPr lang="th-TH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1501682"/>
            <a:ext cx="43577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2357430"/>
            <a:ext cx="1643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th-TH" sz="8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785926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3143248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4" y="2428868"/>
            <a:ext cx="1643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  <a:endParaRPr lang="th-TH" sz="8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68" y="3214686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1785926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0926" y="2428868"/>
            <a:ext cx="1643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</a:t>
            </a:r>
            <a:endParaRPr lang="th-TH" sz="88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64" y="1857364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3702" y="3143248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4786322"/>
            <a:ext cx="18573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</a:t>
            </a:r>
            <a:endParaRPr lang="th-TH" sz="115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58" y="4500570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226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472" y="5715016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1714488"/>
            <a:ext cx="2655992" cy="2646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sz="16600" dirty="0"/>
          </a:p>
        </p:txBody>
      </p:sp>
      <p:sp>
        <p:nvSpPr>
          <p:cNvPr id="20" name="TextBox 19"/>
          <p:cNvSpPr txBox="1"/>
          <p:nvPr/>
        </p:nvSpPr>
        <p:spPr>
          <a:xfrm>
            <a:off x="3190614" y="1714488"/>
            <a:ext cx="2714644" cy="2646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sz="16600" dirty="0"/>
          </a:p>
        </p:txBody>
      </p:sp>
      <p:sp>
        <p:nvSpPr>
          <p:cNvPr id="21" name="TextBox 20"/>
          <p:cNvSpPr txBox="1"/>
          <p:nvPr/>
        </p:nvSpPr>
        <p:spPr>
          <a:xfrm>
            <a:off x="6215074" y="1714488"/>
            <a:ext cx="2714644" cy="2646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sz="16600" dirty="0"/>
          </a:p>
        </p:txBody>
      </p:sp>
      <p:sp>
        <p:nvSpPr>
          <p:cNvPr id="22" name="TextBox 21"/>
          <p:cNvSpPr txBox="1"/>
          <p:nvPr/>
        </p:nvSpPr>
        <p:spPr>
          <a:xfrm>
            <a:off x="214282" y="4485593"/>
            <a:ext cx="2714644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sz="13800" dirty="0"/>
          </a:p>
        </p:txBody>
      </p:sp>
      <p:sp>
        <p:nvSpPr>
          <p:cNvPr id="23" name="TextBox 22"/>
          <p:cNvSpPr txBox="1"/>
          <p:nvPr/>
        </p:nvSpPr>
        <p:spPr>
          <a:xfrm>
            <a:off x="4500562" y="5072074"/>
            <a:ext cx="12858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th-TH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8992" y="4643446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8992" y="5750004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4678" y="4500570"/>
            <a:ext cx="2643206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sz="13800" dirty="0"/>
          </a:p>
        </p:txBody>
      </p:sp>
      <p:sp>
        <p:nvSpPr>
          <p:cNvPr id="27" name="TextBox 26"/>
          <p:cNvSpPr txBox="1"/>
          <p:nvPr/>
        </p:nvSpPr>
        <p:spPr>
          <a:xfrm>
            <a:off x="7429520" y="4857760"/>
            <a:ext cx="192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</a:t>
            </a:r>
            <a:endParaRPr lang="th-TH" sz="9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6512" y="4572008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7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43702" y="5786454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3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15074" y="4500570"/>
            <a:ext cx="2714644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งานสอน สร.ภาคเรียนที่1\ว 21106ปี61\New folder\banner02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"/>
            <a:ext cx="9144000" cy="1357297"/>
          </a:xfrm>
          <a:prstGeom prst="rect">
            <a:avLst/>
          </a:prstGeom>
          <a:noFill/>
        </p:spPr>
      </p:pic>
      <p:pic>
        <p:nvPicPr>
          <p:cNvPr id="4100" name="Picture 4" descr="D:\งานสอน สร.ภาคเรียนที่1\ว 21106ปี61\New folder\387712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500165" cy="1357297"/>
          </a:xfrm>
          <a:prstGeom prst="rect">
            <a:avLst/>
          </a:prstGeom>
          <a:noFill/>
        </p:spPr>
      </p:pic>
      <p:pic>
        <p:nvPicPr>
          <p:cNvPr id="1026" name="Picture 2" descr="D:\งานสอน สร.ภาคเรียนที่1\ว 21106ปี61\New folder\รูปภาพ29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งานสอน สร.ภาคเรียนที่1\ว 21106ปี61\New folder\banner02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"/>
            <a:ext cx="9144000" cy="1357297"/>
          </a:xfrm>
          <a:prstGeom prst="rect">
            <a:avLst/>
          </a:prstGeom>
          <a:noFill/>
        </p:spPr>
      </p:pic>
      <p:pic>
        <p:nvPicPr>
          <p:cNvPr id="4100" name="Picture 4" descr="D:\งานสอน สร.ภาคเรียนที่1\ว 21106ปี61\New folder\387712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500165" cy="1357297"/>
          </a:xfrm>
          <a:prstGeom prst="rect">
            <a:avLst/>
          </a:prstGeom>
          <a:noFill/>
        </p:spPr>
      </p:pic>
      <p:pic>
        <p:nvPicPr>
          <p:cNvPr id="2050" name="Picture 2" descr="D:\งานสอน สร.ภาคเรียนที่1\ว 21106ปี61\New folder\p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งานสอน สร.ภาคเรียนที่1\ว 21106ปี61\New folder\banner02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"/>
            <a:ext cx="9144000" cy="1357297"/>
          </a:xfrm>
          <a:prstGeom prst="rect">
            <a:avLst/>
          </a:prstGeom>
          <a:noFill/>
        </p:spPr>
      </p:pic>
      <p:pic>
        <p:nvPicPr>
          <p:cNvPr id="4100" name="Picture 4" descr="D:\งานสอน สร.ภาคเรียนที่1\ว 21106ปี61\New folder\387712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500165" cy="1357297"/>
          </a:xfrm>
          <a:prstGeom prst="rect">
            <a:avLst/>
          </a:prstGeom>
          <a:noFill/>
        </p:spPr>
      </p:pic>
      <p:pic>
        <p:nvPicPr>
          <p:cNvPr id="3074" name="Picture 2" descr="D:\งานสอน สร.ภาคเรียนที่1\ว 21106ปี61\New folder\onet-m6-9-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08"/>
            <a:ext cx="9144000" cy="5889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งานสอน สร.ภาคเรียนที่1\ว 21106ปี61\New folder\banner02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"/>
            <a:ext cx="9144000" cy="1357297"/>
          </a:xfrm>
          <a:prstGeom prst="rect">
            <a:avLst/>
          </a:prstGeom>
          <a:noFill/>
        </p:spPr>
      </p:pic>
      <p:pic>
        <p:nvPicPr>
          <p:cNvPr id="4100" name="Picture 4" descr="D:\งานสอน สร.ภาคเรียนที่1\ว 21106ปี61\New folder\387712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500165" cy="1357297"/>
          </a:xfrm>
          <a:prstGeom prst="rect">
            <a:avLst/>
          </a:prstGeom>
          <a:noFill/>
        </p:spPr>
      </p:pic>
      <p:pic>
        <p:nvPicPr>
          <p:cNvPr id="4098" name="Picture 2" descr="D:\งานสอน สร.ภาคเรียนที่1\ว 21106ปี61\New folder\l1_17.png"/>
          <p:cNvPicPr>
            <a:picLocks noChangeAspect="1" noChangeArrowheads="1"/>
          </p:cNvPicPr>
          <p:nvPr/>
        </p:nvPicPr>
        <p:blipFill>
          <a:blip r:embed="rId4" cstate="print">
            <a:lum bright="-40000" contrast="30000"/>
          </a:blip>
          <a:srcRect/>
          <a:stretch>
            <a:fillRect/>
          </a:stretch>
        </p:blipFill>
        <p:spPr bwMode="auto">
          <a:xfrm>
            <a:off x="285720" y="1687516"/>
            <a:ext cx="6643734" cy="48133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768" y="1928802"/>
            <a:ext cx="18573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66"/>
                </a:solidFill>
              </a:rPr>
              <a:t>A = </a:t>
            </a:r>
            <a:r>
              <a:rPr lang="th-TH" sz="8000" b="1" dirty="0" smtClean="0">
                <a:solidFill>
                  <a:srgbClr val="FF0066"/>
                </a:solidFill>
              </a:rPr>
              <a:t>?</a:t>
            </a:r>
          </a:p>
          <a:p>
            <a:r>
              <a:rPr lang="en-US" sz="6000" b="1" dirty="0" smtClean="0">
                <a:solidFill>
                  <a:srgbClr val="FF0066"/>
                </a:solidFill>
              </a:rPr>
              <a:t>Z =</a:t>
            </a:r>
            <a:r>
              <a:rPr lang="th-TH" sz="8000" b="1" dirty="0" smtClean="0">
                <a:solidFill>
                  <a:srgbClr val="FF0066"/>
                </a:solidFill>
              </a:rPr>
              <a:t> ?</a:t>
            </a:r>
            <a:endParaRPr lang="th-TH" sz="80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99CC0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 อ</a:t>
            </a:r>
            <a:r>
              <a:rPr lang="th-TH" sz="9600" b="1" spc="-37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ะ</a:t>
            </a:r>
            <a:r>
              <a:rPr lang="th-TH" sz="9600" b="1" spc="-37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ต</a:t>
            </a:r>
            <a:r>
              <a:rPr lang="th-TH" sz="9600" b="1" spc="-37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</a:t>
            </a:r>
            <a:r>
              <a:rPr lang="th-TH" sz="9600" b="1" spc="-37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ม</a:t>
            </a:r>
            <a:r>
              <a:rPr lang="th-TH" sz="9600" b="1" spc="-3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9600" b="1" spc="-37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(</a:t>
            </a:r>
            <a:r>
              <a:rPr lang="en-US" sz="9600" b="1" spc="-37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A</a:t>
            </a:r>
            <a:r>
              <a:rPr lang="en-US" sz="9600" b="1" spc="-3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t</a:t>
            </a:r>
            <a:r>
              <a:rPr lang="en-US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o</a:t>
            </a:r>
            <a:r>
              <a:rPr lang="en-US" sz="9600" b="1" spc="-37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m</a:t>
            </a:r>
            <a:r>
              <a:rPr lang="th-TH" sz="9600" b="1" spc="-37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</a:t>
            </a:r>
            <a:endParaRPr lang="th-TH" sz="9600" b="1" spc="-37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pic>
        <p:nvPicPr>
          <p:cNvPr id="5124" name="Picture 4" descr="D:\งานสอน สร.ภาคเรียนที่1\ว 21106ปี61\New folder\atom-tick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0"/>
            <a:ext cx="1571604" cy="100079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8596" y="1285860"/>
            <a:ext cx="83582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6000" b="1" spc="-5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	คนสมัยโบราณจึงเชื่อว่า  สารทุกอย่างบนโลกประกอบด้วยอนุภาคที่เล็กมากจนมองไม่เห็น  เรียกว่า </a:t>
            </a:r>
            <a:r>
              <a:rPr lang="th-TH" sz="6000" b="1" spc="-54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อะตอม</a:t>
            </a:r>
            <a:r>
              <a:rPr lang="th-TH" sz="6000" b="1" spc="-5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(</a:t>
            </a:r>
            <a:r>
              <a:rPr lang="en-US" sz="6000" b="1" spc="-5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atom</a:t>
            </a:r>
            <a:r>
              <a:rPr lang="th-TH" sz="6000" b="1" spc="-5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 หรือ </a:t>
            </a:r>
            <a:r>
              <a:rPr lang="en-US" sz="6000" b="1" spc="-54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atomos</a:t>
            </a:r>
            <a:r>
              <a:rPr lang="th-TH" sz="6000" b="1" spc="-5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ในภาษา</a:t>
            </a:r>
            <a:r>
              <a:rPr lang="th-TH" sz="6000" b="1" spc="-54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กรีก</a:t>
            </a:r>
            <a:r>
              <a:rPr lang="th-TH" sz="6000" b="1" spc="-5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</a:t>
            </a:r>
            <a:r>
              <a:rPr lang="en-US" sz="6000" b="1" spc="-54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a = </a:t>
            </a:r>
            <a:r>
              <a:rPr lang="th-TH" sz="6000" b="1" spc="-54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ไม่ </a:t>
            </a:r>
            <a:r>
              <a:rPr lang="en-US" sz="6000" b="1" spc="-54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, </a:t>
            </a:r>
            <a:r>
              <a:rPr lang="en-US" sz="6000" b="1" spc="-54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atomos</a:t>
            </a:r>
            <a:r>
              <a:rPr lang="en-US" sz="6000" b="1" spc="-54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= </a:t>
            </a:r>
            <a:r>
              <a:rPr lang="th-TH" sz="6000" b="1" spc="-54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แบ่ง </a:t>
            </a:r>
            <a:r>
              <a:rPr lang="th-TH" sz="6000" b="1" spc="-5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 </a:t>
            </a:r>
            <a:endParaRPr lang="th-TH" sz="6000" b="1" spc="-5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งานสอน สร.ภาคเรียนที่1\ว 21106ปี61\New folder\banner02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"/>
            <a:ext cx="9144000" cy="1357297"/>
          </a:xfrm>
          <a:prstGeom prst="rect">
            <a:avLst/>
          </a:prstGeom>
          <a:noFill/>
        </p:spPr>
      </p:pic>
      <p:pic>
        <p:nvPicPr>
          <p:cNvPr id="4100" name="Picture 4" descr="D:\งานสอน สร.ภาคเรียนที่1\ว 21106ปี61\New folder\387712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500165" cy="1357297"/>
          </a:xfrm>
          <a:prstGeom prst="rect">
            <a:avLst/>
          </a:prstGeom>
          <a:noFill/>
        </p:spPr>
      </p:pic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1428728" y="1928802"/>
          <a:ext cx="692948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1762116"/>
                <a:gridCol w="2024098"/>
                <a:gridCol w="185738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h-TH" sz="24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4800" dirty="0" smtClean="0">
                          <a:latin typeface="TH SarabunPSK" pitchFamily="34" charset="-34"/>
                          <a:cs typeface="TH SarabunPSK" pitchFamily="34" charset="-34"/>
                        </a:rPr>
                        <a:t>ธาตุ</a:t>
                      </a:r>
                      <a:endParaRPr lang="th-TH" sz="4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 smtClean="0">
                          <a:latin typeface="TH SarabunPSK" pitchFamily="34" charset="-34"/>
                          <a:cs typeface="TH SarabunPSK" pitchFamily="34" charset="-34"/>
                        </a:rPr>
                        <a:t>จำนวนโปรตอน </a:t>
                      </a:r>
                      <a:endParaRPr lang="th-TH" sz="4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 smtClean="0">
                          <a:latin typeface="TH SarabunPSK" pitchFamily="34" charset="-34"/>
                          <a:cs typeface="TH SarabunPSK" pitchFamily="34" charset="-34"/>
                        </a:rPr>
                        <a:t>จำนวนอิเล็กตรอน</a:t>
                      </a:r>
                      <a:endParaRPr lang="th-TH" sz="4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 smtClean="0">
                          <a:latin typeface="TH SarabunPSK" pitchFamily="34" charset="-34"/>
                          <a:cs typeface="TH SarabunPSK" pitchFamily="34" charset="-34"/>
                        </a:rPr>
                        <a:t>จำนวนนิวตรอน</a:t>
                      </a:r>
                      <a:endParaRPr lang="th-TH" sz="4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A</a:t>
                      </a:r>
                      <a:endParaRPr lang="th-TH" sz="4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36</a:t>
                      </a:r>
                      <a:endParaRPr lang="th-TH" sz="4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4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30</a:t>
                      </a:r>
                      <a:endParaRPr lang="th-TH" sz="4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B</a:t>
                      </a:r>
                      <a:endParaRPr lang="th-TH" sz="4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endParaRPr lang="th-TH" sz="4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endParaRPr lang="th-TH" sz="4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22</a:t>
                      </a:r>
                      <a:endParaRPr lang="th-TH" sz="4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C</a:t>
                      </a:r>
                      <a:endParaRPr lang="th-TH" sz="4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32</a:t>
                      </a:r>
                      <a:endParaRPr lang="th-TH" sz="4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4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40</a:t>
                      </a:r>
                      <a:endParaRPr lang="th-TH" sz="4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Administrator\Desktop\เครื่องหมายต่าง ๆ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571876"/>
            <a:ext cx="428628" cy="638283"/>
          </a:xfrm>
          <a:prstGeom prst="rect">
            <a:avLst/>
          </a:prstGeom>
          <a:noFill/>
        </p:spPr>
      </p:pic>
      <p:pic>
        <p:nvPicPr>
          <p:cNvPr id="9" name="Picture 2" descr="C:\Users\Administrator\Desktop\เครื่องหมายต่าง ๆ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5088920"/>
            <a:ext cx="428628" cy="638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2976" y="357166"/>
            <a:ext cx="3357586" cy="31547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 </a:t>
            </a:r>
            <a:r>
              <a:rPr lang="en-US" sz="1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Cu</a:t>
            </a:r>
            <a:endParaRPr lang="th-TH" sz="199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571480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66</a:t>
            </a:r>
            <a:endParaRPr lang="th-TH" sz="6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250030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29</a:t>
            </a:r>
            <a:endParaRPr lang="th-TH" sz="6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357166"/>
            <a:ext cx="3571900" cy="31547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 </a:t>
            </a:r>
            <a:r>
              <a:rPr lang="en-US" sz="16600" b="1" dirty="0" smtClean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</a:rPr>
              <a:t>U</a:t>
            </a:r>
            <a:endParaRPr lang="th-TH" sz="19900" b="1" dirty="0">
              <a:ln>
                <a:solidFill>
                  <a:schemeClr val="bg1"/>
                </a:solidFill>
              </a:ln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8912" y="3582970"/>
            <a:ext cx="3381650" cy="31547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 </a:t>
            </a:r>
            <a:r>
              <a:rPr lang="en-US" sz="16600" b="1" dirty="0" smtClean="0">
                <a:ln>
                  <a:solidFill>
                    <a:sysClr val="windowText" lastClr="000000"/>
                  </a:solidFill>
                </a:ln>
                <a:solidFill>
                  <a:srgbClr val="336600"/>
                </a:solidFill>
              </a:rPr>
              <a:t>Ra</a:t>
            </a:r>
            <a:endParaRPr lang="th-TH" sz="16600" b="1" dirty="0">
              <a:ln>
                <a:solidFill>
                  <a:sysClr val="windowText" lastClr="000000"/>
                </a:solidFill>
              </a:ln>
              <a:solidFill>
                <a:srgbClr val="33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4" y="3571876"/>
            <a:ext cx="3571900" cy="31547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 </a:t>
            </a:r>
            <a:r>
              <a:rPr lang="en-US" sz="1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Ac</a:t>
            </a:r>
            <a:endParaRPr lang="th-TH" sz="199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428604"/>
            <a:ext cx="15001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238</a:t>
            </a:r>
            <a:endParaRPr lang="th-TH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4" y="228599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92</a:t>
            </a:r>
            <a:endParaRPr lang="th-TH" sz="6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314" y="3643314"/>
            <a:ext cx="1571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226</a:t>
            </a:r>
            <a:endParaRPr lang="th-TH" sz="66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9190" y="5750004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89</a:t>
            </a:r>
            <a:endParaRPr lang="th-TH" sz="66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76" y="3643314"/>
            <a:ext cx="1571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226</a:t>
            </a:r>
            <a:endParaRPr lang="th-TH" sz="66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2976" y="5750004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88</a:t>
            </a:r>
            <a:endParaRPr lang="th-TH" sz="66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99CC00"/>
          </a:solidFill>
        </p:spPr>
        <p:txBody>
          <a:bodyPr>
            <a:noAutofit/>
          </a:bodyPr>
          <a:lstStyle/>
          <a:p>
            <a:pPr algn="l"/>
            <a:r>
              <a:rPr lang="th-TH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 อ</a:t>
            </a:r>
            <a:r>
              <a:rPr lang="th-TH" sz="9600" b="1" spc="-37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ะ</a:t>
            </a:r>
            <a:r>
              <a:rPr lang="th-TH" sz="9600" b="1" spc="-37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ต</a:t>
            </a:r>
            <a:r>
              <a:rPr lang="th-TH" sz="9600" b="1" spc="-37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</a:t>
            </a:r>
            <a:r>
              <a:rPr lang="th-TH" sz="9600" b="1" spc="-37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ม</a:t>
            </a:r>
            <a:r>
              <a:rPr lang="th-TH" sz="9600" b="1" spc="-3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9600" b="1" spc="-37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(</a:t>
            </a:r>
            <a:r>
              <a:rPr lang="en-US" sz="9600" b="1" spc="-37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A</a:t>
            </a:r>
            <a:r>
              <a:rPr lang="en-US" sz="9600" b="1" spc="-3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t</a:t>
            </a:r>
            <a:r>
              <a:rPr lang="en-US" sz="9600" b="1" spc="-3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o</a:t>
            </a:r>
            <a:r>
              <a:rPr lang="en-US" sz="9600" b="1" spc="-37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m</a:t>
            </a:r>
            <a:r>
              <a:rPr lang="th-TH" sz="9600" b="1" spc="-37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</a:t>
            </a:r>
            <a:endParaRPr lang="th-TH" sz="9600" b="1" spc="-37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5122" name="Picture 2" descr="D:\งานสอน สร.ภาคเรียนที่1\ว 21106ปี61\New folder\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0" cy="1000108"/>
          </a:xfrm>
          <a:prstGeom prst="rect">
            <a:avLst/>
          </a:prstGeom>
          <a:noFill/>
        </p:spPr>
      </p:pic>
      <p:pic>
        <p:nvPicPr>
          <p:cNvPr id="5124" name="Picture 4" descr="D:\งานสอน สร.ภาคเรียนที่1\ว 21106ปี61\New folder\atom-tick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0"/>
            <a:ext cx="1571604" cy="100079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14348" y="2714620"/>
            <a:ext cx="7786742" cy="3416320"/>
          </a:xfrm>
          <a:prstGeom prst="rect">
            <a:avLst/>
          </a:prstGeom>
          <a:solidFill>
            <a:srgbClr val="3366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thaiDist"/>
            <a:r>
              <a:rPr lang="th-TH" sz="6000" b="1" spc="-54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   </a:t>
            </a:r>
            <a:r>
              <a:rPr lang="th-TH" sz="7200" b="1" spc="-5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อะตอม (</a:t>
            </a:r>
            <a:r>
              <a:rPr lang="en-US" sz="7200" b="1" spc="-5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atom</a:t>
            </a:r>
            <a:r>
              <a:rPr lang="th-TH" sz="7200" b="1" spc="-5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) </a:t>
            </a:r>
            <a:r>
              <a:rPr lang="en-US" sz="7200" b="1" spc="-5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=</a:t>
            </a:r>
            <a:r>
              <a:rPr lang="th-TH" sz="7200" b="1" spc="-5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  อนุภาคที่เล็กที่สุดของสสาร   ซึ่งไม่สามารถแบ่งแยกได้อีก</a:t>
            </a:r>
            <a:r>
              <a:rPr lang="th-TH" sz="7200" b="1" spc="-54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(เก่า)</a:t>
            </a:r>
            <a:endParaRPr lang="th-TH" sz="6000" b="1" spc="-54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7170" name="Picture 2" descr="D:\งานสอน สร.ภาคเรียนที่1\ว 21106ปี61\New folder\tt_at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142984"/>
            <a:ext cx="5579314" cy="1571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1425</Words>
  <Application>Microsoft Office PowerPoint</Application>
  <PresentationFormat>นำเสนอทางหน้าจอ (4:3)</PresentationFormat>
  <Paragraphs>318</Paragraphs>
  <Slides>81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81</vt:i4>
      </vt:variant>
    </vt:vector>
  </HeadingPairs>
  <TitlesOfParts>
    <vt:vector size="82" baseType="lpstr">
      <vt:lpstr>ชุดรูปแบบของ Office</vt:lpstr>
      <vt:lpstr>สารบริสุทธิ์ 3</vt:lpstr>
      <vt:lpstr>    ทบทวนกระบวนความ 1</vt:lpstr>
      <vt:lpstr>   ทบทวนกระบวนความ2</vt:lpstr>
      <vt:lpstr>คำถามสะกิดใจ 1</vt:lpstr>
      <vt:lpstr>คำถามสะกิดใจ 2</vt:lpstr>
      <vt:lpstr>อะตอม (Atom)</vt:lpstr>
      <vt:lpstr>     อะตอม (Atom)</vt:lpstr>
      <vt:lpstr>     อะตอม (Atom)</vt:lpstr>
      <vt:lpstr>     อะตอม (Atom)</vt:lpstr>
      <vt:lpstr>     อะตอม (Atom)</vt:lpstr>
      <vt:lpstr>     รู้ไว้ใช่ว่า...</vt:lpstr>
      <vt:lpstr>ภาพนิ่ง 12</vt:lpstr>
      <vt:lpstr>     อะตอม (Atom)</vt:lpstr>
      <vt:lpstr>ภาพนิ่ง 14</vt:lpstr>
      <vt:lpstr>    แบบจำลองอะตอมของ ดอลตัน</vt:lpstr>
      <vt:lpstr>    ทฤษฎีอะตอมของ ดอลตัน</vt:lpstr>
      <vt:lpstr>    แบบจำลองอะตอมของ ทอมสัน</vt:lpstr>
      <vt:lpstr>    แบบจำลองอะตอมของ ทอมสัน</vt:lpstr>
      <vt:lpstr>    แบบจำลองอะตอมของ ทอมสัน</vt:lpstr>
      <vt:lpstr>    แบบจำลองอะตอมของ ทอมสัน</vt:lpstr>
      <vt:lpstr>    การทดลองของ ทอมสัน-โกลด์สไตน์</vt:lpstr>
      <vt:lpstr>    แบบจำลองอะตอมของ ทอมสัน</vt:lpstr>
      <vt:lpstr>    แบบจำลองอะตอมของ ทอมสัน</vt:lpstr>
      <vt:lpstr>    แบบจำลองอะตอมของ ทอมสัน</vt:lpstr>
      <vt:lpstr>    แบบจำลองอะตอมของ ทอมสัน</vt:lpstr>
      <vt:lpstr>    แบบจำลองอะตอมของ รัทเทอร์ฟอร์ด</vt:lpstr>
      <vt:lpstr>    แบบจำลองอะตอมของ รัทเทอร์ฟอร์ด</vt:lpstr>
      <vt:lpstr>    แบบจำลองอะตอมของ รัทเทอร์ฟอร์ด</vt:lpstr>
      <vt:lpstr>    แบบจำลองอะตอมของ รัทเทอร์ฟอร์ด</vt:lpstr>
      <vt:lpstr>    แบบจำลองอะตอมของ รัทเทอร์ฟอร์ด</vt:lpstr>
      <vt:lpstr>    แบบจำลองอะตอมของนีลส์โบร์</vt:lpstr>
      <vt:lpstr>    แบบจำลองอะตอมของนีลส์โบร์</vt:lpstr>
      <vt:lpstr>    แบบจำลองอะตอมของนีลส์โบร์</vt:lpstr>
      <vt:lpstr>    แบบจำลองอะตอมของนีลส์โบร์</vt:lpstr>
      <vt:lpstr>    แบบจำลองอะตอมของนีลส์โบร์</vt:lpstr>
      <vt:lpstr>    แบบจำลองอะตอมของนีลส์โบร์</vt:lpstr>
      <vt:lpstr>    แบบจำลองอะตอมของนีลส์โบร์</vt:lpstr>
      <vt:lpstr>    แบบจำลองแบบกลุ่มหมอก</vt:lpstr>
      <vt:lpstr>    แบบจำลองแบบกลุ่มหมอก</vt:lpstr>
      <vt:lpstr>    แบบจำลองแบบกลุ่มหมอก</vt:lpstr>
      <vt:lpstr>ภาพนิ่ง 41</vt:lpstr>
      <vt:lpstr>    แบบจำลองแบบกลุ่มหมอก</vt:lpstr>
      <vt:lpstr>    แบบจำลองแบบกลุ่มหมอก</vt:lpstr>
      <vt:lpstr>    สรุปแบบจำลองอะตอม</vt:lpstr>
      <vt:lpstr>ภาพนิ่ง 45</vt:lpstr>
      <vt:lpstr>ภาพนิ่ง 46</vt:lpstr>
      <vt:lpstr>    สรุปแบบจำลองอะตอม</vt:lpstr>
      <vt:lpstr>    สรุปแบบจำลองอะตอม</vt:lpstr>
      <vt:lpstr>ภาพนิ่ง 49</vt:lpstr>
      <vt:lpstr>ภาพนิ่ง 50</vt:lpstr>
      <vt:lpstr>   โครงสร้างอะตอม</vt:lpstr>
      <vt:lpstr>   โครงสร้างอะตอม</vt:lpstr>
      <vt:lpstr>   โครงสร้างอะตอม</vt:lpstr>
      <vt:lpstr>   โครงสร้างอะตอม</vt:lpstr>
      <vt:lpstr>   อนุภาคมูลฐานของอะตอม</vt:lpstr>
      <vt:lpstr>   อนุภาคมูลฐานของอะตอม</vt:lpstr>
      <vt:lpstr>   อนุภาคมูลฐานของอะตอม</vt:lpstr>
      <vt:lpstr>   อนุภาคมูลฐานของอะตอม</vt:lpstr>
      <vt:lpstr>   อนุภาคมูลฐานของอะตอม</vt:lpstr>
      <vt:lpstr>ภาพนิ่ง 60</vt:lpstr>
      <vt:lpstr>ภาพนิ่ง 61</vt:lpstr>
      <vt:lpstr>ภาพนิ่ง 62</vt:lpstr>
      <vt:lpstr>ภาพนิ่ง 63</vt:lpstr>
      <vt:lpstr>ภาพนิ่ง 64</vt:lpstr>
      <vt:lpstr>ภาพนิ่ง 65</vt:lpstr>
      <vt:lpstr>ภาพนิ่ง 66</vt:lpstr>
      <vt:lpstr>ภาพนิ่ง 67</vt:lpstr>
      <vt:lpstr>ภาพนิ่ง 68</vt:lpstr>
      <vt:lpstr>ภาพนิ่ง 69</vt:lpstr>
      <vt:lpstr>ภาพนิ่ง 70</vt:lpstr>
      <vt:lpstr>ภาพนิ่ง 71</vt:lpstr>
      <vt:lpstr>ภาพนิ่ง 72</vt:lpstr>
      <vt:lpstr>ภาพนิ่ง 73</vt:lpstr>
      <vt:lpstr>ภาพนิ่ง 74</vt:lpstr>
      <vt:lpstr>ภาพนิ่ง 75</vt:lpstr>
      <vt:lpstr>ภาพนิ่ง 76</vt:lpstr>
      <vt:lpstr>ภาพนิ่ง 77</vt:lpstr>
      <vt:lpstr>ภาพนิ่ง 78</vt:lpstr>
      <vt:lpstr>ภาพนิ่ง 79</vt:lpstr>
      <vt:lpstr>ภาพนิ่ง 80</vt:lpstr>
      <vt:lpstr>ภาพนิ่ง 81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Windows User</cp:lastModifiedBy>
  <cp:revision>338</cp:revision>
  <dcterms:created xsi:type="dcterms:W3CDTF">2018-08-31T06:03:28Z</dcterms:created>
  <dcterms:modified xsi:type="dcterms:W3CDTF">2021-09-19T07:01:37Z</dcterms:modified>
</cp:coreProperties>
</file>