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07" r:id="rId2"/>
    <p:sldId id="308" r:id="rId3"/>
    <p:sldId id="300" r:id="rId4"/>
    <p:sldId id="291" r:id="rId5"/>
    <p:sldId id="258" r:id="rId6"/>
    <p:sldId id="293" r:id="rId7"/>
    <p:sldId id="270" r:id="rId8"/>
    <p:sldId id="269" r:id="rId9"/>
    <p:sldId id="272" r:id="rId10"/>
    <p:sldId id="271" r:id="rId11"/>
    <p:sldId id="274" r:id="rId12"/>
    <p:sldId id="295" r:id="rId13"/>
    <p:sldId id="296" r:id="rId14"/>
    <p:sldId id="302" r:id="rId15"/>
    <p:sldId id="303" r:id="rId16"/>
    <p:sldId id="304" r:id="rId17"/>
    <p:sldId id="280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310" r:id="rId27"/>
    <p:sldId id="305" r:id="rId28"/>
    <p:sldId id="311" r:id="rId29"/>
    <p:sldId id="313" r:id="rId30"/>
    <p:sldId id="306" r:id="rId31"/>
    <p:sldId id="264" r:id="rId32"/>
    <p:sldId id="317" r:id="rId33"/>
    <p:sldId id="318" r:id="rId34"/>
    <p:sldId id="314" r:id="rId35"/>
    <p:sldId id="315" r:id="rId36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Imprint MT Shadow" panose="04020605060303030202" pitchFamily="82" charset="0"/>
      <p:regular r:id="rId47"/>
    </p:embeddedFont>
    <p:embeddedFont>
      <p:font typeface="Sitka Subheading" pitchFamily="2" charset="0"/>
      <p:regular r:id="rId48"/>
      <p:bold r:id="rId49"/>
      <p:italic r:id="rId50"/>
      <p:boldItalic r:id="rId51"/>
    </p:embeddedFont>
    <p:embeddedFont>
      <p:font typeface="Twinkl" panose="020B0604020202020204" charset="0"/>
      <p:regular r:id="rId52"/>
      <p:bold r:id="rId53"/>
    </p:embeddedFont>
    <p:embeddedFont>
      <p:font typeface="Twinkl SemiBold" charset="0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53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1C1C1C"/>
    <a:srgbClr val="7F1349"/>
    <a:srgbClr val="BC0105"/>
    <a:srgbClr val="DE1E5A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15" y="4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53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1DB96DDE-6157-4431-8215-4982173E9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" y="0"/>
            <a:ext cx="9144000" cy="68580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542037D-0C29-49B8-A416-52C9F387F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219" y="2317121"/>
            <a:ext cx="3538823" cy="4718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Hello Hola Sticker - Hello Hola Saludo - Discover &amp;amp; Share GIFs">
            <a:extLst>
              <a:ext uri="{FF2B5EF4-FFF2-40B4-BE49-F238E27FC236}">
                <a16:creationId xmlns:a16="http://schemas.microsoft.com/office/drawing/2014/main" id="{70CDAA1E-FF43-4A57-AC7D-1B3749FADA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7" y="-177552"/>
            <a:ext cx="5155754" cy="228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8CD3FD4-6B31-414A-8B12-A855C79FD4EF}"/>
              </a:ext>
            </a:extLst>
          </p:cNvPr>
          <p:cNvSpPr txBox="1"/>
          <p:nvPr/>
        </p:nvSpPr>
        <p:spPr>
          <a:xfrm>
            <a:off x="1778840" y="3530456"/>
            <a:ext cx="27931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Imprint MT Shadow" panose="04020605060303030202" pitchFamily="82" charset="0"/>
              </a:rPr>
              <a:t>What 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Imprint MT Shadow" panose="04020605060303030202" pitchFamily="82" charset="0"/>
              </a:rPr>
              <a:t>are 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Imprint MT Shadow" panose="04020605060303030202" pitchFamily="82" charset="0"/>
              </a:rPr>
              <a:t>you 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Imprint MT Shadow" panose="04020605060303030202" pitchFamily="82" charset="0"/>
              </a:rPr>
              <a:t>doing? </a:t>
            </a:r>
            <a:endParaRPr lang="th-TH" sz="5400" b="1" dirty="0">
              <a:solidFill>
                <a:srgbClr val="002060"/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2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8CF1837-B1D0-4582-991E-565A1594B335}"/>
              </a:ext>
            </a:extLst>
          </p:cNvPr>
          <p:cNvSpPr/>
          <p:nvPr/>
        </p:nvSpPr>
        <p:spPr>
          <a:xfrm>
            <a:off x="833438" y="1641475"/>
            <a:ext cx="7448550" cy="4451350"/>
          </a:xfrm>
          <a:prstGeom prst="roundRect">
            <a:avLst>
              <a:gd name="adj" fmla="val 966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17118680-D736-449D-9D20-0480AE55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dirty="0">
                <a:latin typeface="+mn-lt"/>
              </a:rPr>
              <a:t>How Many Consonants Are 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after the Short Vowel?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44DD34-62F0-4FFE-B36C-E7AF9F93C603}"/>
              </a:ext>
            </a:extLst>
          </p:cNvPr>
          <p:cNvSpPr/>
          <p:nvPr/>
        </p:nvSpPr>
        <p:spPr>
          <a:xfrm>
            <a:off x="4595813" y="1881188"/>
            <a:ext cx="469900" cy="3683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3C82C2-FE7E-4A2A-9C3D-375C60088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3975" y="1881188"/>
            <a:ext cx="13811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backing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standing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hunting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turning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jumping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33F1A-E070-4A81-A6D0-647A9D897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1881188"/>
            <a:ext cx="13795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ba</a:t>
            </a:r>
            <a:r>
              <a:rPr lang="en-GB" altLang="en-US" sz="2400" b="1" dirty="0">
                <a:solidFill>
                  <a:schemeClr val="tx1"/>
                </a:solidFill>
              </a:rPr>
              <a:t>ck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sta</a:t>
            </a:r>
            <a:r>
              <a:rPr lang="en-GB" altLang="en-US" sz="2400" b="1" dirty="0">
                <a:solidFill>
                  <a:schemeClr val="tx1"/>
                </a:solidFill>
              </a:rPr>
              <a:t>nd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hu</a:t>
            </a:r>
            <a:r>
              <a:rPr lang="en-GB" altLang="en-US" sz="2400" b="1" dirty="0">
                <a:solidFill>
                  <a:schemeClr val="tx1"/>
                </a:solidFill>
              </a:rPr>
              <a:t>nt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tu</a:t>
            </a:r>
            <a:r>
              <a:rPr lang="en-GB" altLang="en-US" sz="2400" b="1" dirty="0">
                <a:solidFill>
                  <a:schemeClr val="tx1"/>
                </a:solidFill>
              </a:rPr>
              <a:t>rn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ju</a:t>
            </a:r>
            <a:r>
              <a:rPr lang="en-GB" altLang="en-US" sz="2400" b="1" dirty="0">
                <a:solidFill>
                  <a:schemeClr val="tx1"/>
                </a:solidFill>
              </a:rPr>
              <a:t>mp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85C103-8013-4881-B30A-34EE61830530}"/>
              </a:ext>
            </a:extLst>
          </p:cNvPr>
          <p:cNvSpPr/>
          <p:nvPr/>
        </p:nvSpPr>
        <p:spPr>
          <a:xfrm>
            <a:off x="4652963" y="2916238"/>
            <a:ext cx="469900" cy="3683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8AA463-29A1-41CC-B932-06F196E04468}"/>
              </a:ext>
            </a:extLst>
          </p:cNvPr>
          <p:cNvSpPr/>
          <p:nvPr/>
        </p:nvSpPr>
        <p:spPr>
          <a:xfrm>
            <a:off x="4595813" y="3433763"/>
            <a:ext cx="469900" cy="369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6643E-C956-478C-9A2E-09648558F32E}"/>
              </a:ext>
            </a:extLst>
          </p:cNvPr>
          <p:cNvSpPr/>
          <p:nvPr/>
        </p:nvSpPr>
        <p:spPr>
          <a:xfrm>
            <a:off x="4652963" y="2417872"/>
            <a:ext cx="469900" cy="369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088A6A-AA83-4E53-BE24-6082758AAEFE}"/>
              </a:ext>
            </a:extLst>
          </p:cNvPr>
          <p:cNvSpPr/>
          <p:nvPr/>
        </p:nvSpPr>
        <p:spPr>
          <a:xfrm>
            <a:off x="4557713" y="3949670"/>
            <a:ext cx="458170" cy="369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326" name="Rectangle 15">
            <a:extLst>
              <a:ext uri="{FF2B5EF4-FFF2-40B4-BE49-F238E27FC236}">
                <a16:creationId xmlns:a16="http://schemas.microsoft.com/office/drawing/2014/main" id="{651F82C2-D434-418D-A952-F55FB1204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175" y="1881188"/>
            <a:ext cx="13795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back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stand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hunt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turn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jump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1F64E679-6D4C-4D6A-BADA-BAAA05F6B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16" y="-76176"/>
            <a:ext cx="1108085" cy="1837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F05626B-2FEE-443C-9058-23E56CC2813C}"/>
              </a:ext>
            </a:extLst>
          </p:cNvPr>
          <p:cNvSpPr/>
          <p:nvPr/>
        </p:nvSpPr>
        <p:spPr>
          <a:xfrm>
            <a:off x="755650" y="1473200"/>
            <a:ext cx="7448550" cy="4619625"/>
          </a:xfrm>
          <a:prstGeom prst="roundRect">
            <a:avLst>
              <a:gd name="adj" fmla="val 966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552CAAC1-31E6-409C-87BD-6B409CBF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dirty="0">
                <a:latin typeface="+mn-lt"/>
              </a:rPr>
              <a:t>Look…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EE3AB-8343-472A-B76E-1F0AE32EB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988" y="1727200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F9015-A396-48D8-8F2A-DAE16CB32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1727200"/>
            <a:ext cx="6731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com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hop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 err="1">
                <a:solidFill>
                  <a:schemeClr val="tx1"/>
                </a:solidFill>
              </a:rPr>
              <a:t>jok</a:t>
            </a:r>
            <a:endParaRPr lang="en-GB" altLang="en-US" sz="24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 err="1">
                <a:solidFill>
                  <a:schemeClr val="tx1"/>
                </a:solidFill>
              </a:rPr>
              <a:t>fak</a:t>
            </a:r>
            <a:endParaRPr lang="en-GB" altLang="en-US" sz="24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slid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hid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 err="1">
                <a:solidFill>
                  <a:schemeClr val="tx1"/>
                </a:solidFill>
              </a:rPr>
              <a:t>tak</a:t>
            </a:r>
            <a:endParaRPr lang="en-GB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CB9DEC-393A-4CDB-8B96-8A0DA6967E60}"/>
              </a:ext>
            </a:extLst>
          </p:cNvPr>
          <p:cNvSpPr/>
          <p:nvPr/>
        </p:nvSpPr>
        <p:spPr>
          <a:xfrm>
            <a:off x="5691188" y="1727200"/>
            <a:ext cx="479425" cy="369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7388F2-713E-4D64-A23F-7C43ACA42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2239963"/>
            <a:ext cx="360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345EF1-7D21-410E-BC9A-069D680BDC9A}"/>
              </a:ext>
            </a:extLst>
          </p:cNvPr>
          <p:cNvSpPr/>
          <p:nvPr/>
        </p:nvSpPr>
        <p:spPr>
          <a:xfrm>
            <a:off x="5661025" y="2238375"/>
            <a:ext cx="477838" cy="369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804B3E-4449-4D11-AFB1-34C400B64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5" y="2762250"/>
            <a:ext cx="360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7DF70-8D19-4AA4-8F7A-CE84361CBB5A}"/>
              </a:ext>
            </a:extLst>
          </p:cNvPr>
          <p:cNvSpPr/>
          <p:nvPr/>
        </p:nvSpPr>
        <p:spPr>
          <a:xfrm>
            <a:off x="5618163" y="2762250"/>
            <a:ext cx="477837" cy="3698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7B354-A1B0-49CB-88B1-D089749C2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3276600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6058B0-F46C-4F10-9937-D75F458FEB24}"/>
              </a:ext>
            </a:extLst>
          </p:cNvPr>
          <p:cNvSpPr/>
          <p:nvPr/>
        </p:nvSpPr>
        <p:spPr>
          <a:xfrm>
            <a:off x="5638800" y="3278188"/>
            <a:ext cx="479425" cy="369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468A25-B753-4B7C-ABC2-4854DEEAC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3797300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B64814-C9E0-4973-95C4-04249B13141F}"/>
              </a:ext>
            </a:extLst>
          </p:cNvPr>
          <p:cNvSpPr/>
          <p:nvPr/>
        </p:nvSpPr>
        <p:spPr>
          <a:xfrm>
            <a:off x="5664200" y="3798888"/>
            <a:ext cx="479425" cy="369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91C19-9B44-4371-BACC-6AF59A4B7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4314825"/>
            <a:ext cx="36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8AAED-4386-4DC2-AE08-B7099390FB03}"/>
              </a:ext>
            </a:extLst>
          </p:cNvPr>
          <p:cNvSpPr/>
          <p:nvPr/>
        </p:nvSpPr>
        <p:spPr>
          <a:xfrm>
            <a:off x="5635625" y="4318000"/>
            <a:ext cx="479425" cy="3683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0DEC18-1D11-4DF8-915E-DE3DCE5B6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4830763"/>
            <a:ext cx="360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9884E9-FA20-4B25-8B1F-FD189AF59A2A}"/>
              </a:ext>
            </a:extLst>
          </p:cNvPr>
          <p:cNvSpPr/>
          <p:nvPr/>
        </p:nvSpPr>
        <p:spPr>
          <a:xfrm>
            <a:off x="5634038" y="4833938"/>
            <a:ext cx="479425" cy="3698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405" name="Rectangle 22">
            <a:extLst>
              <a:ext uri="{FF2B5EF4-FFF2-40B4-BE49-F238E27FC236}">
                <a16:creationId xmlns:a16="http://schemas.microsoft.com/office/drawing/2014/main" id="{8D7313B2-DED7-4A14-B624-044C254AC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1727200"/>
            <a:ext cx="1379538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come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hope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joke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fake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slide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hide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</a:rPr>
              <a:t>take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9D7210B-BF89-4E6A-BB08-A77AEF65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237" y="2574300"/>
            <a:ext cx="1688738" cy="281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8" grpId="0" build="allAtOnce"/>
      <p:bldP spid="10" grpId="0" build="allAtOnce"/>
      <p:bldP spid="12" grpId="0" build="allAtOnce"/>
      <p:bldP spid="14" grpId="0" build="allAtOnce"/>
      <p:bldP spid="16" grpId="0" build="allAtOnce"/>
      <p:bldP spid="1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A1BAC7-5975-4431-88F0-F9E78C5B1949}"/>
              </a:ext>
            </a:extLst>
          </p:cNvPr>
          <p:cNvSpPr/>
          <p:nvPr/>
        </p:nvSpPr>
        <p:spPr>
          <a:xfrm>
            <a:off x="755650" y="4906963"/>
            <a:ext cx="7632700" cy="1074737"/>
          </a:xfrm>
          <a:prstGeom prst="roundRect">
            <a:avLst>
              <a:gd name="adj" fmla="val 966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7E8CCB8-E9DC-43F9-9C26-358DB31E48B0}"/>
              </a:ext>
            </a:extLst>
          </p:cNvPr>
          <p:cNvSpPr/>
          <p:nvPr/>
        </p:nvSpPr>
        <p:spPr>
          <a:xfrm>
            <a:off x="755650" y="3716338"/>
            <a:ext cx="7632700" cy="1074737"/>
          </a:xfrm>
          <a:prstGeom prst="roundRect">
            <a:avLst>
              <a:gd name="adj" fmla="val 966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444311A-90FD-408E-86D3-7F117A67E711}"/>
              </a:ext>
            </a:extLst>
          </p:cNvPr>
          <p:cNvSpPr/>
          <p:nvPr/>
        </p:nvSpPr>
        <p:spPr>
          <a:xfrm>
            <a:off x="755650" y="2525713"/>
            <a:ext cx="7632700" cy="1076325"/>
          </a:xfrm>
          <a:prstGeom prst="roundRect">
            <a:avLst>
              <a:gd name="adj" fmla="val 966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9046DA-6895-4EB8-84A8-182A76700B7D}"/>
              </a:ext>
            </a:extLst>
          </p:cNvPr>
          <p:cNvSpPr/>
          <p:nvPr/>
        </p:nvSpPr>
        <p:spPr>
          <a:xfrm>
            <a:off x="755650" y="1335088"/>
            <a:ext cx="7632700" cy="1076325"/>
          </a:xfrm>
          <a:prstGeom prst="roundRect">
            <a:avLst>
              <a:gd name="adj" fmla="val 966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572BFA8F-204F-47EA-9147-64093D98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dirty="0">
                <a:latin typeface="+mn-lt"/>
              </a:rPr>
              <a:t>Rules for Adding ‘-</a:t>
            </a:r>
            <a:r>
              <a:rPr lang="en-GB" sz="3600" dirty="0" err="1">
                <a:latin typeface="+mn-lt"/>
              </a:rPr>
              <a:t>ing</a:t>
            </a:r>
            <a:r>
              <a:rPr lang="en-GB" sz="3600" dirty="0">
                <a:latin typeface="+mn-lt"/>
              </a:rPr>
              <a:t>’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0A0464-74BD-4F33-A996-139BF30BE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232400"/>
            <a:ext cx="4371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2200">
                <a:solidFill>
                  <a:schemeClr val="tx1"/>
                </a:solidFill>
              </a:rPr>
              <a:t>Long vowel sound – just add ‘-ing’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AABD23-7F0D-4424-AA7F-3C0DD56E4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" y="1481138"/>
            <a:ext cx="54197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</a:rPr>
              <a:t>Short vowel sound, with one consonant – double the consonant and add ‘-ing’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2C7D46-E277-40B3-BF9D-09159340A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" y="2673350"/>
            <a:ext cx="39052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</a:rPr>
              <a:t>Short vowel sound, with two consonants –  add ‘-ing’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569CD-939A-42CA-B2A0-D5120AD7F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" y="3857625"/>
            <a:ext cx="32575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chemeClr val="tx1"/>
                </a:solidFill>
              </a:rPr>
              <a:t>Ending in ‘e’ – drop the ‘e’ then add ‘-ing’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EAE603-D265-4A61-93F6-068A1789D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1546225"/>
            <a:ext cx="6588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" dirty="0">
                <a:solidFill>
                  <a:schemeClr val="tx1"/>
                </a:solidFill>
              </a:rPr>
              <a:t>hit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9FEB8C-9748-4EDC-A315-3B40BF9855CB}"/>
              </a:ext>
            </a:extLst>
          </p:cNvPr>
          <p:cNvSpPr/>
          <p:nvPr/>
        </p:nvSpPr>
        <p:spPr>
          <a:xfrm>
            <a:off x="6913563" y="1546225"/>
            <a:ext cx="325437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25C691-FAFA-4D54-9232-B841AE9AB896}"/>
              </a:ext>
            </a:extLst>
          </p:cNvPr>
          <p:cNvSpPr/>
          <p:nvPr/>
        </p:nvSpPr>
        <p:spPr>
          <a:xfrm>
            <a:off x="7077075" y="1546225"/>
            <a:ext cx="723900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3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C3DEDF-B10A-4238-B363-5AB379C91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50" y="2886075"/>
            <a:ext cx="1379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000">
                <a:solidFill>
                  <a:schemeClr val="tx1"/>
                </a:solidFill>
              </a:rPr>
              <a:t>jump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A7FB6D-39D6-47AF-8919-75B31C56BE2C}"/>
              </a:ext>
            </a:extLst>
          </p:cNvPr>
          <p:cNvSpPr/>
          <p:nvPr/>
        </p:nvSpPr>
        <p:spPr>
          <a:xfrm>
            <a:off x="7281863" y="2887663"/>
            <a:ext cx="604837" cy="4619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3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D1DC51-C8F2-4C07-99A6-43497C11C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386" y="4081116"/>
            <a:ext cx="1670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GB" altLang="en-US" sz="3000" dirty="0">
                <a:solidFill>
                  <a:schemeClr val="tx1"/>
                </a:solidFill>
              </a:rPr>
              <a:t>sunbath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121B41-115C-4C74-94EC-39843EB2A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4070350"/>
            <a:ext cx="26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00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EA8F2A-156A-49D8-9292-92B75679F11D}"/>
              </a:ext>
            </a:extLst>
          </p:cNvPr>
          <p:cNvSpPr/>
          <p:nvPr/>
        </p:nvSpPr>
        <p:spPr>
          <a:xfrm>
            <a:off x="7083425" y="4071938"/>
            <a:ext cx="711200" cy="4619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3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2A8BA0-FE1D-4818-B6E6-566CC8AA9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450" y="5173663"/>
            <a:ext cx="768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000">
                <a:solidFill>
                  <a:schemeClr val="tx1"/>
                </a:solidFill>
              </a:rPr>
              <a:t>sail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242467-198E-4F08-8F3A-388C77E0246F}"/>
              </a:ext>
            </a:extLst>
          </p:cNvPr>
          <p:cNvSpPr/>
          <p:nvPr/>
        </p:nvSpPr>
        <p:spPr>
          <a:xfrm>
            <a:off x="7123113" y="5173663"/>
            <a:ext cx="688975" cy="4603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3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314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12" grpId="0" animBg="1"/>
      <p:bldP spid="4" grpId="0" animBg="1"/>
      <p:bldP spid="5" grpId="0"/>
      <p:bldP spid="3" grpId="0"/>
      <p:bldP spid="6" grpId="0"/>
      <p:bldP spid="7" grpId="0"/>
      <p:bldP spid="10" grpId="0"/>
      <p:bldP spid="17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915A1A-C24E-46FF-B732-67840D744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325509"/>
              </p:ext>
            </p:extLst>
          </p:nvPr>
        </p:nvGraphicFramePr>
        <p:xfrm>
          <a:off x="996950" y="3200400"/>
          <a:ext cx="7221537" cy="2538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7179">
                  <a:extLst>
                    <a:ext uri="{9D8B030D-6E8A-4147-A177-3AD203B41FA5}">
                      <a16:colId xmlns:a16="http://schemas.microsoft.com/office/drawing/2014/main" val="3864790359"/>
                    </a:ext>
                  </a:extLst>
                </a:gridCol>
                <a:gridCol w="2407179">
                  <a:extLst>
                    <a:ext uri="{9D8B030D-6E8A-4147-A177-3AD203B41FA5}">
                      <a16:colId xmlns:a16="http://schemas.microsoft.com/office/drawing/2014/main" val="486472707"/>
                    </a:ext>
                  </a:extLst>
                </a:gridCol>
                <a:gridCol w="2407179">
                  <a:extLst>
                    <a:ext uri="{9D8B030D-6E8A-4147-A177-3AD203B41FA5}">
                      <a16:colId xmlns:a16="http://schemas.microsoft.com/office/drawing/2014/main" val="57687969"/>
                    </a:ext>
                  </a:extLst>
                </a:gridCol>
              </a:tblGrid>
              <a:tr h="64005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ysClr val="windowText" lastClr="000000"/>
                          </a:solidFill>
                        </a:rPr>
                        <a:t>Add </a:t>
                      </a:r>
                      <a:br>
                        <a:rPr lang="en-GB" sz="180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800" dirty="0">
                          <a:solidFill>
                            <a:sysClr val="windowText" lastClr="000000"/>
                          </a:solidFill>
                        </a:rPr>
                        <a:t>‘-</a:t>
                      </a:r>
                      <a:r>
                        <a:rPr lang="en-GB" sz="1800" dirty="0" err="1">
                          <a:solidFill>
                            <a:sysClr val="windowText" lastClr="000000"/>
                          </a:solidFill>
                        </a:rPr>
                        <a:t>ing</a:t>
                      </a:r>
                      <a:r>
                        <a:rPr lang="en-GB" sz="1800" dirty="0">
                          <a:solidFill>
                            <a:sysClr val="windowText" lastClr="000000"/>
                          </a:solidFill>
                        </a:rPr>
                        <a:t>’</a:t>
                      </a:r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ysClr val="windowText" lastClr="000000"/>
                          </a:solidFill>
                        </a:rPr>
                        <a:t>Double the consonant</a:t>
                      </a:r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ysClr val="windowText" lastClr="000000"/>
                          </a:solidFill>
                        </a:rPr>
                        <a:t>Drop the ‘e’ </a:t>
                      </a:r>
                      <a:br>
                        <a:rPr lang="en-GB" sz="180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800" dirty="0">
                          <a:solidFill>
                            <a:sysClr val="windowText" lastClr="000000"/>
                          </a:solidFill>
                        </a:rPr>
                        <a:t>and add ‘-</a:t>
                      </a:r>
                      <a:r>
                        <a:rPr lang="en-GB" sz="1800" dirty="0" err="1">
                          <a:solidFill>
                            <a:sysClr val="windowText" lastClr="000000"/>
                          </a:solidFill>
                        </a:rPr>
                        <a:t>ing</a:t>
                      </a:r>
                      <a:r>
                        <a:rPr lang="en-GB" sz="1800" dirty="0">
                          <a:solidFill>
                            <a:sysClr val="windowText" lastClr="000000"/>
                          </a:solidFill>
                        </a:rPr>
                        <a:t>’</a:t>
                      </a:r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796519"/>
                  </a:ext>
                </a:extLst>
              </a:tr>
              <a:tr h="1898354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8" marR="91438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600038"/>
                  </a:ext>
                </a:extLst>
              </a:tr>
            </a:tbl>
          </a:graphicData>
        </a:graphic>
      </p:graphicFrame>
      <p:sp>
        <p:nvSpPr>
          <p:cNvPr id="21" name="Title 20">
            <a:extLst>
              <a:ext uri="{FF2B5EF4-FFF2-40B4-BE49-F238E27FC236}">
                <a16:creationId xmlns:a16="http://schemas.microsoft.com/office/drawing/2014/main" id="{C380F2CF-D0FE-41B8-89FD-6D66D56A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sz="3600" dirty="0"/>
              <a:t>Sort these words </a:t>
            </a:r>
            <a:br>
              <a:rPr lang="en-GB" altLang="en-US" sz="3600" dirty="0"/>
            </a:br>
            <a:r>
              <a:rPr lang="en-GB" altLang="en-US" sz="3600" dirty="0"/>
              <a:t>into the grid below:</a:t>
            </a:r>
            <a:endParaRPr lang="en-GB" sz="3600" dirty="0">
              <a:latin typeface="+mn-lt"/>
            </a:endParaRPr>
          </a:p>
        </p:txBody>
      </p:sp>
      <p:sp>
        <p:nvSpPr>
          <p:cNvPr id="2" name="name">
            <a:extLst>
              <a:ext uri="{FF2B5EF4-FFF2-40B4-BE49-F238E27FC236}">
                <a16:creationId xmlns:a16="http://schemas.microsoft.com/office/drawing/2014/main" id="{25E6878E-7503-4D79-9B12-22076A4B1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1651000"/>
            <a:ext cx="744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name</a:t>
            </a:r>
          </a:p>
        </p:txBody>
      </p:sp>
      <p:sp>
        <p:nvSpPr>
          <p:cNvPr id="6" name="drink 5">
            <a:extLst>
              <a:ext uri="{FF2B5EF4-FFF2-40B4-BE49-F238E27FC236}">
                <a16:creationId xmlns:a16="http://schemas.microsoft.com/office/drawing/2014/main" id="{163FFAA7-11CE-41A1-9664-A43F55074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1651000"/>
            <a:ext cx="719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drink</a:t>
            </a:r>
          </a:p>
        </p:txBody>
      </p:sp>
      <p:sp>
        <p:nvSpPr>
          <p:cNvPr id="7" name="snow">
            <a:extLst>
              <a:ext uri="{FF2B5EF4-FFF2-40B4-BE49-F238E27FC236}">
                <a16:creationId xmlns:a16="http://schemas.microsoft.com/office/drawing/2014/main" id="{6FD9CA33-981E-42B5-814E-F4296A064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563" y="1651000"/>
            <a:ext cx="712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snow</a:t>
            </a:r>
          </a:p>
        </p:txBody>
      </p:sp>
      <p:sp>
        <p:nvSpPr>
          <p:cNvPr id="8" name="hit">
            <a:extLst>
              <a:ext uri="{FF2B5EF4-FFF2-40B4-BE49-F238E27FC236}">
                <a16:creationId xmlns:a16="http://schemas.microsoft.com/office/drawing/2014/main" id="{161B5C6D-90AB-41ED-95D5-F3A90DD44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050" y="1651000"/>
            <a:ext cx="468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hit</a:t>
            </a:r>
          </a:p>
        </p:txBody>
      </p:sp>
      <p:sp>
        <p:nvSpPr>
          <p:cNvPr id="10" name="skip">
            <a:extLst>
              <a:ext uri="{FF2B5EF4-FFF2-40B4-BE49-F238E27FC236}">
                <a16:creationId xmlns:a16="http://schemas.microsoft.com/office/drawing/2014/main" id="{B0FE899B-A164-475B-8E87-8236170FE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888" y="2082800"/>
            <a:ext cx="585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skip</a:t>
            </a:r>
          </a:p>
        </p:txBody>
      </p:sp>
      <p:sp>
        <p:nvSpPr>
          <p:cNvPr id="11" name="paint">
            <a:extLst>
              <a:ext uri="{FF2B5EF4-FFF2-40B4-BE49-F238E27FC236}">
                <a16:creationId xmlns:a16="http://schemas.microsoft.com/office/drawing/2014/main" id="{056797B7-E0B0-40E5-86DC-729116AF2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2082800"/>
            <a:ext cx="71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paint</a:t>
            </a:r>
          </a:p>
        </p:txBody>
      </p:sp>
      <p:sp>
        <p:nvSpPr>
          <p:cNvPr id="12" name="drive">
            <a:extLst>
              <a:ext uri="{FF2B5EF4-FFF2-40B4-BE49-F238E27FC236}">
                <a16:creationId xmlns:a16="http://schemas.microsoft.com/office/drawing/2014/main" id="{A9C0E792-B918-4812-99BD-9C75EF27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2082800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drive</a:t>
            </a:r>
          </a:p>
        </p:txBody>
      </p:sp>
      <p:sp>
        <p:nvSpPr>
          <p:cNvPr id="13" name="melt">
            <a:extLst>
              <a:ext uri="{FF2B5EF4-FFF2-40B4-BE49-F238E27FC236}">
                <a16:creationId xmlns:a16="http://schemas.microsoft.com/office/drawing/2014/main" id="{E76A556A-4894-4796-B688-519DE5227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0" y="2589213"/>
            <a:ext cx="63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melt</a:t>
            </a:r>
          </a:p>
        </p:txBody>
      </p:sp>
      <p:sp>
        <p:nvSpPr>
          <p:cNvPr id="14" name="wash">
            <a:extLst>
              <a:ext uri="{FF2B5EF4-FFF2-40B4-BE49-F238E27FC236}">
                <a16:creationId xmlns:a16="http://schemas.microsoft.com/office/drawing/2014/main" id="{F2AA5661-0E40-4EF5-8C04-625982487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3788" y="2589213"/>
            <a:ext cx="720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wash</a:t>
            </a:r>
          </a:p>
        </p:txBody>
      </p:sp>
      <p:sp>
        <p:nvSpPr>
          <p:cNvPr id="15" name="dive">
            <a:extLst>
              <a:ext uri="{FF2B5EF4-FFF2-40B4-BE49-F238E27FC236}">
                <a16:creationId xmlns:a16="http://schemas.microsoft.com/office/drawing/2014/main" id="{153D1169-9B23-4BE6-93D8-CA852502A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513" y="2589213"/>
            <a:ext cx="595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dive</a:t>
            </a:r>
          </a:p>
        </p:txBody>
      </p:sp>
      <p:sp>
        <p:nvSpPr>
          <p:cNvPr id="16" name="run">
            <a:extLst>
              <a:ext uri="{FF2B5EF4-FFF2-40B4-BE49-F238E27FC236}">
                <a16:creationId xmlns:a16="http://schemas.microsoft.com/office/drawing/2014/main" id="{FD27C035-1253-41AD-8B84-F3FBA70DF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13" y="2589213"/>
            <a:ext cx="544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run</a:t>
            </a:r>
          </a:p>
        </p:txBody>
      </p:sp>
      <p:sp>
        <p:nvSpPr>
          <p:cNvPr id="18" name="drinking">
            <a:extLst>
              <a:ext uri="{FF2B5EF4-FFF2-40B4-BE49-F238E27FC236}">
                <a16:creationId xmlns:a16="http://schemas.microsoft.com/office/drawing/2014/main" id="{B2F59C1B-9B40-4A2A-8A15-1726B16CE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63" y="3935413"/>
            <a:ext cx="1042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drinking</a:t>
            </a:r>
          </a:p>
        </p:txBody>
      </p:sp>
      <p:sp>
        <p:nvSpPr>
          <p:cNvPr id="19" name="snowing">
            <a:extLst>
              <a:ext uri="{FF2B5EF4-FFF2-40B4-BE49-F238E27FC236}">
                <a16:creationId xmlns:a16="http://schemas.microsoft.com/office/drawing/2014/main" id="{5EE2C06A-BDAF-4EA2-93DE-C10031DD8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850" y="4711700"/>
            <a:ext cx="103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snowing</a:t>
            </a:r>
          </a:p>
        </p:txBody>
      </p:sp>
      <p:sp>
        <p:nvSpPr>
          <p:cNvPr id="20" name="hitting">
            <a:extLst>
              <a:ext uri="{FF2B5EF4-FFF2-40B4-BE49-F238E27FC236}">
                <a16:creationId xmlns:a16="http://schemas.microsoft.com/office/drawing/2014/main" id="{AA173A4E-B3E3-4841-93D7-2F503C039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4681538"/>
            <a:ext cx="874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hitting</a:t>
            </a:r>
          </a:p>
        </p:txBody>
      </p:sp>
      <p:sp>
        <p:nvSpPr>
          <p:cNvPr id="23" name="skipping">
            <a:extLst>
              <a:ext uri="{FF2B5EF4-FFF2-40B4-BE49-F238E27FC236}">
                <a16:creationId xmlns:a16="http://schemas.microsoft.com/office/drawing/2014/main" id="{3DAC4168-58E1-422A-9D37-E07447687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988" y="4379913"/>
            <a:ext cx="103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skipping</a:t>
            </a:r>
          </a:p>
        </p:txBody>
      </p:sp>
      <p:sp>
        <p:nvSpPr>
          <p:cNvPr id="24" name="painting">
            <a:extLst>
              <a:ext uri="{FF2B5EF4-FFF2-40B4-BE49-F238E27FC236}">
                <a16:creationId xmlns:a16="http://schemas.microsoft.com/office/drawing/2014/main" id="{2141351E-D454-44E4-A843-D4144AFD8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63" y="4826000"/>
            <a:ext cx="1042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painting</a:t>
            </a:r>
          </a:p>
        </p:txBody>
      </p:sp>
      <p:sp>
        <p:nvSpPr>
          <p:cNvPr id="25" name="driving">
            <a:extLst>
              <a:ext uri="{FF2B5EF4-FFF2-40B4-BE49-F238E27FC236}">
                <a16:creationId xmlns:a16="http://schemas.microsoft.com/office/drawing/2014/main" id="{BF1E11C6-7B18-4963-9A77-C9B87650F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363" y="4579938"/>
            <a:ext cx="908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driving</a:t>
            </a:r>
          </a:p>
        </p:txBody>
      </p:sp>
      <p:sp>
        <p:nvSpPr>
          <p:cNvPr id="26" name="melting">
            <a:extLst>
              <a:ext uri="{FF2B5EF4-FFF2-40B4-BE49-F238E27FC236}">
                <a16:creationId xmlns:a16="http://schemas.microsoft.com/office/drawing/2014/main" id="{5A780DCC-09DB-4647-8CCC-A93BE6EA1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13" y="4214813"/>
            <a:ext cx="95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melting</a:t>
            </a:r>
          </a:p>
        </p:txBody>
      </p:sp>
      <p:sp>
        <p:nvSpPr>
          <p:cNvPr id="27" name="washing">
            <a:extLst>
              <a:ext uri="{FF2B5EF4-FFF2-40B4-BE49-F238E27FC236}">
                <a16:creationId xmlns:a16="http://schemas.microsoft.com/office/drawing/2014/main" id="{AF946357-DCC8-4E3B-86DA-AFE56B0F5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575" y="5254625"/>
            <a:ext cx="1042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washing</a:t>
            </a:r>
          </a:p>
        </p:txBody>
      </p:sp>
      <p:sp>
        <p:nvSpPr>
          <p:cNvPr id="28" name="driving">
            <a:extLst>
              <a:ext uri="{FF2B5EF4-FFF2-40B4-BE49-F238E27FC236}">
                <a16:creationId xmlns:a16="http://schemas.microsoft.com/office/drawing/2014/main" id="{BCEE70BA-DCB4-41B9-A93B-D79FCEAF7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563" y="5159375"/>
            <a:ext cx="81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diving</a:t>
            </a:r>
          </a:p>
        </p:txBody>
      </p:sp>
      <p:sp>
        <p:nvSpPr>
          <p:cNvPr id="29" name="running">
            <a:extLst>
              <a:ext uri="{FF2B5EF4-FFF2-40B4-BE49-F238E27FC236}">
                <a16:creationId xmlns:a16="http://schemas.microsoft.com/office/drawing/2014/main" id="{A870B43E-3048-44CC-822C-DF224A875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425" y="5249863"/>
            <a:ext cx="1000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running</a:t>
            </a:r>
          </a:p>
        </p:txBody>
      </p:sp>
      <p:pic>
        <p:nvPicPr>
          <p:cNvPr id="22570" name="Picture 4">
            <a:extLst>
              <a:ext uri="{FF2B5EF4-FFF2-40B4-BE49-F238E27FC236}">
                <a16:creationId xmlns:a16="http://schemas.microsoft.com/office/drawing/2014/main" id="{D6458DC9-A55D-492E-9F98-A2790B764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482600"/>
            <a:ext cx="1214437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D7BD03-1417-4CDB-AF3C-D09ED9651CBD}"/>
              </a:ext>
            </a:extLst>
          </p:cNvPr>
          <p:cNvSpPr/>
          <p:nvPr/>
        </p:nvSpPr>
        <p:spPr>
          <a:xfrm>
            <a:off x="608013" y="2589213"/>
            <a:ext cx="14097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Click on a word to check </a:t>
            </a:r>
          </a:p>
        </p:txBody>
      </p:sp>
    </p:spTree>
    <p:extLst>
      <p:ext uri="{BB962C8B-B14F-4D97-AF65-F5344CB8AC3E}">
        <p14:creationId xmlns:p14="http://schemas.microsoft.com/office/powerpoint/2010/main" val="34712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43542 0.36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3542 0.33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396 0.444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9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232 L -0.25104 0.438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52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8108 0.3372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0.00035 0.3620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2934 0.2342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24011 0.3888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4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13299 0.3745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9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-0.19132 0.3888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34323 0.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41A51DB0-738B-4A16-9D0E-4961D1402D97}"/>
              </a:ext>
            </a:extLst>
          </p:cNvPr>
          <p:cNvSpPr/>
          <p:nvPr/>
        </p:nvSpPr>
        <p:spPr>
          <a:xfrm>
            <a:off x="239694" y="178217"/>
            <a:ext cx="5344359" cy="1330985"/>
          </a:xfrm>
          <a:prstGeom prst="rect">
            <a:avLst/>
          </a:prstGeom>
          <a:solidFill>
            <a:schemeClr val="bg1"/>
          </a:solidFill>
          <a:ln w="57150">
            <a:solidFill>
              <a:srgbClr val="BC01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B3172B9-8145-4EA8-AC64-A759145FF98C}"/>
              </a:ext>
            </a:extLst>
          </p:cNvPr>
          <p:cNvSpPr txBox="1"/>
          <p:nvPr/>
        </p:nvSpPr>
        <p:spPr>
          <a:xfrm>
            <a:off x="-128729" y="458988"/>
            <a:ext cx="608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BC0105"/>
                </a:solidFill>
              </a:rPr>
              <a:t>Negative form</a:t>
            </a:r>
            <a:endParaRPr lang="th-TH" sz="4400" b="1" dirty="0">
              <a:solidFill>
                <a:srgbClr val="BC0105"/>
              </a:solidFill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526CEE9-FBC1-4037-A9F2-2AE9CF2169C0}"/>
              </a:ext>
            </a:extLst>
          </p:cNvPr>
          <p:cNvSpPr txBox="1"/>
          <p:nvPr/>
        </p:nvSpPr>
        <p:spPr>
          <a:xfrm>
            <a:off x="62144" y="1789973"/>
            <a:ext cx="853564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Subject pronoun/noun </a:t>
            </a:r>
            <a:r>
              <a:rPr lang="en-US" sz="2000" dirty="0"/>
              <a:t>+  </a:t>
            </a:r>
            <a:r>
              <a:rPr lang="en-US" sz="2000" b="1" dirty="0">
                <a:solidFill>
                  <a:srgbClr val="7030A0"/>
                </a:solidFill>
              </a:rPr>
              <a:t>is/am/are </a:t>
            </a: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+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not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+ </a:t>
            </a:r>
            <a:r>
              <a:rPr lang="en-US" sz="2000" b="1" dirty="0"/>
              <a:t>main verb</a:t>
            </a:r>
            <a:r>
              <a:rPr lang="en-US" sz="2000" dirty="0"/>
              <a:t>  +  </a:t>
            </a:r>
            <a:r>
              <a:rPr lang="en-US" sz="2000" b="1" dirty="0">
                <a:solidFill>
                  <a:srgbClr val="0070C0"/>
                </a:solidFill>
              </a:rPr>
              <a:t>- </a:t>
            </a:r>
            <a:r>
              <a:rPr lang="en-US" sz="2000" b="1" dirty="0" err="1">
                <a:solidFill>
                  <a:srgbClr val="0070C0"/>
                </a:solidFill>
              </a:rPr>
              <a:t>ing</a:t>
            </a:r>
            <a:endParaRPr lang="th-TH" sz="2400" b="1" dirty="0">
              <a:solidFill>
                <a:srgbClr val="0070C0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B414968-FCE0-4D42-8994-79695BD153F5}"/>
              </a:ext>
            </a:extLst>
          </p:cNvPr>
          <p:cNvSpPr txBox="1"/>
          <p:nvPr/>
        </p:nvSpPr>
        <p:spPr>
          <a:xfrm>
            <a:off x="3415567" y="2470854"/>
            <a:ext cx="163349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verb to be</a:t>
            </a:r>
            <a:endParaRPr lang="th-TH" sz="2400" b="1" dirty="0"/>
          </a:p>
        </p:txBody>
      </p:sp>
      <p:cxnSp>
        <p:nvCxnSpPr>
          <p:cNvPr id="9" name="ลูกศรเชื่อมต่อแบบตรง 8">
            <a:extLst>
              <a:ext uri="{FF2B5EF4-FFF2-40B4-BE49-F238E27FC236}">
                <a16:creationId xmlns:a16="http://schemas.microsoft.com/office/drawing/2014/main" id="{B1F1E2D8-CFAD-4597-9F82-023876661A24}"/>
              </a:ext>
            </a:extLst>
          </p:cNvPr>
          <p:cNvCxnSpPr>
            <a:stCxn id="6" idx="2"/>
          </p:cNvCxnSpPr>
          <p:nvPr/>
        </p:nvCxnSpPr>
        <p:spPr>
          <a:xfrm>
            <a:off x="4329967" y="2190083"/>
            <a:ext cx="0" cy="240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A53C9BB3-4C64-48F2-8E5D-0AADFBC8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74" y="257499"/>
            <a:ext cx="1215577" cy="121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74E968C5-A1C5-4103-A568-B43BDEF83F99}"/>
              </a:ext>
            </a:extLst>
          </p:cNvPr>
          <p:cNvSpPr txBox="1"/>
          <p:nvPr/>
        </p:nvSpPr>
        <p:spPr>
          <a:xfrm>
            <a:off x="62143" y="2991937"/>
            <a:ext cx="9161755" cy="175432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I’m </a:t>
            </a:r>
            <a:r>
              <a:rPr lang="en-US" sz="3600" b="1" dirty="0">
                <a:solidFill>
                  <a:srgbClr val="BC0105"/>
                </a:solidFill>
              </a:rPr>
              <a:t>not</a:t>
            </a:r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skiing</a:t>
            </a:r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in the winter.</a:t>
            </a:r>
          </a:p>
          <a:p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You </a:t>
            </a:r>
            <a:r>
              <a:rPr lang="en-US" sz="3600" b="1" dirty="0">
                <a:solidFill>
                  <a:srgbClr val="BC0105"/>
                </a:solidFill>
              </a:rPr>
              <a:t>aren’t</a:t>
            </a:r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3600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swimming</a:t>
            </a:r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at the sea.</a:t>
            </a:r>
          </a:p>
          <a:p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He/She/It </a:t>
            </a:r>
            <a:r>
              <a:rPr lang="en-US" sz="3600" b="1" dirty="0">
                <a:solidFill>
                  <a:srgbClr val="BC0105"/>
                </a:solidFill>
              </a:rPr>
              <a:t>isn’t</a:t>
            </a:r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walking a dog in a park. </a:t>
            </a:r>
            <a:endParaRPr lang="th-TH" sz="3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2" name="Picture 2" descr="Teach subject pronouns using our lesson content! - Off2Class">
            <a:extLst>
              <a:ext uri="{FF2B5EF4-FFF2-40B4-BE49-F238E27FC236}">
                <a16:creationId xmlns:a16="http://schemas.microsoft.com/office/drawing/2014/main" id="{8849C6DF-8403-4AED-B321-C26E58AB9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29492" r="36924" b="31429"/>
          <a:stretch/>
        </p:blipFill>
        <p:spPr bwMode="auto">
          <a:xfrm>
            <a:off x="6079390" y="5275393"/>
            <a:ext cx="3064610" cy="151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8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41A51DB0-738B-4A16-9D0E-4961D1402D97}"/>
              </a:ext>
            </a:extLst>
          </p:cNvPr>
          <p:cNvSpPr/>
          <p:nvPr/>
        </p:nvSpPr>
        <p:spPr>
          <a:xfrm>
            <a:off x="239694" y="178217"/>
            <a:ext cx="5344359" cy="1330985"/>
          </a:xfrm>
          <a:prstGeom prst="rect">
            <a:avLst/>
          </a:prstGeom>
          <a:solidFill>
            <a:schemeClr val="bg1"/>
          </a:solidFill>
          <a:ln w="57150">
            <a:solidFill>
              <a:srgbClr val="BC01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B3172B9-8145-4EA8-AC64-A759145FF98C}"/>
              </a:ext>
            </a:extLst>
          </p:cNvPr>
          <p:cNvSpPr txBox="1"/>
          <p:nvPr/>
        </p:nvSpPr>
        <p:spPr>
          <a:xfrm>
            <a:off x="-128729" y="458988"/>
            <a:ext cx="608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BC0105"/>
                </a:solidFill>
              </a:rPr>
              <a:t>Negative form</a:t>
            </a:r>
            <a:endParaRPr lang="th-TH" sz="4400" b="1" dirty="0">
              <a:solidFill>
                <a:srgbClr val="BC0105"/>
              </a:solidFill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526CEE9-FBC1-4037-A9F2-2AE9CF2169C0}"/>
              </a:ext>
            </a:extLst>
          </p:cNvPr>
          <p:cNvSpPr txBox="1"/>
          <p:nvPr/>
        </p:nvSpPr>
        <p:spPr>
          <a:xfrm>
            <a:off x="62144" y="1789973"/>
            <a:ext cx="853564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Subject pronoun/noun </a:t>
            </a:r>
            <a:r>
              <a:rPr lang="en-US" sz="2000" dirty="0"/>
              <a:t>+  </a:t>
            </a:r>
            <a:r>
              <a:rPr lang="en-US" sz="2000" b="1" dirty="0">
                <a:solidFill>
                  <a:srgbClr val="7030A0"/>
                </a:solidFill>
              </a:rPr>
              <a:t>is/am/are </a:t>
            </a: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+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not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+ </a:t>
            </a:r>
            <a:r>
              <a:rPr lang="en-US" sz="2000" b="1" dirty="0"/>
              <a:t>main verb</a:t>
            </a:r>
            <a:r>
              <a:rPr lang="en-US" sz="2000" dirty="0"/>
              <a:t>  +  </a:t>
            </a:r>
            <a:r>
              <a:rPr lang="en-US" sz="2000" b="1" dirty="0">
                <a:solidFill>
                  <a:srgbClr val="0070C0"/>
                </a:solidFill>
              </a:rPr>
              <a:t>- </a:t>
            </a:r>
            <a:r>
              <a:rPr lang="en-US" sz="2000" b="1" dirty="0" err="1">
                <a:solidFill>
                  <a:srgbClr val="0070C0"/>
                </a:solidFill>
              </a:rPr>
              <a:t>ing</a:t>
            </a:r>
            <a:endParaRPr lang="th-TH" sz="2400" b="1" dirty="0">
              <a:solidFill>
                <a:srgbClr val="0070C0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B414968-FCE0-4D42-8994-79695BD153F5}"/>
              </a:ext>
            </a:extLst>
          </p:cNvPr>
          <p:cNvSpPr txBox="1"/>
          <p:nvPr/>
        </p:nvSpPr>
        <p:spPr>
          <a:xfrm>
            <a:off x="3415567" y="2470854"/>
            <a:ext cx="163349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verb to be</a:t>
            </a:r>
            <a:endParaRPr lang="th-TH" sz="2400" b="1" dirty="0"/>
          </a:p>
        </p:txBody>
      </p:sp>
      <p:cxnSp>
        <p:nvCxnSpPr>
          <p:cNvPr id="9" name="ลูกศรเชื่อมต่อแบบตรง 8">
            <a:extLst>
              <a:ext uri="{FF2B5EF4-FFF2-40B4-BE49-F238E27FC236}">
                <a16:creationId xmlns:a16="http://schemas.microsoft.com/office/drawing/2014/main" id="{B1F1E2D8-CFAD-4597-9F82-023876661A24}"/>
              </a:ext>
            </a:extLst>
          </p:cNvPr>
          <p:cNvCxnSpPr>
            <a:stCxn id="6" idx="2"/>
          </p:cNvCxnSpPr>
          <p:nvPr/>
        </p:nvCxnSpPr>
        <p:spPr>
          <a:xfrm>
            <a:off x="4329967" y="2190083"/>
            <a:ext cx="0" cy="240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A53C9BB3-4C64-48F2-8E5D-0AADFBC8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74" y="257499"/>
            <a:ext cx="1215577" cy="121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74E968C5-A1C5-4103-A568-B43BDEF83F99}"/>
              </a:ext>
            </a:extLst>
          </p:cNvPr>
          <p:cNvSpPr txBox="1"/>
          <p:nvPr/>
        </p:nvSpPr>
        <p:spPr>
          <a:xfrm>
            <a:off x="0" y="2911130"/>
            <a:ext cx="9144000" cy="19578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We </a:t>
            </a:r>
            <a:r>
              <a:rPr lang="en-US" sz="2800" b="1" dirty="0">
                <a:solidFill>
                  <a:srgbClr val="BC0105"/>
                </a:solidFill>
              </a:rPr>
              <a:t>aren’t</a:t>
            </a: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making a snowman </a:t>
            </a: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with friends outside.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You </a:t>
            </a:r>
            <a:r>
              <a:rPr lang="en-US" sz="2800" b="1" dirty="0">
                <a:solidFill>
                  <a:srgbClr val="BC0105"/>
                </a:solidFill>
              </a:rPr>
              <a:t>aren’t</a:t>
            </a: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playing beach volleyball </a:t>
            </a: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because it’s so hot.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They </a:t>
            </a:r>
            <a:r>
              <a:rPr lang="en-US" sz="2800" b="1" dirty="0">
                <a:solidFill>
                  <a:srgbClr val="BC0105"/>
                </a:solidFill>
              </a:rPr>
              <a:t>aren’t </a:t>
            </a:r>
            <a:r>
              <a:rPr lang="en-US" sz="2800" u="sng" dirty="0"/>
              <a:t>reading comics </a:t>
            </a:r>
            <a:r>
              <a:rPr lang="en-US" sz="2800" dirty="0"/>
              <a:t>in the library right now.</a:t>
            </a:r>
            <a:endParaRPr lang="th-TH" sz="2800" dirty="0"/>
          </a:p>
        </p:txBody>
      </p:sp>
      <p:pic>
        <p:nvPicPr>
          <p:cNvPr id="22" name="Picture 2" descr="Teach subject pronouns using our lesson content! - Off2Class">
            <a:extLst>
              <a:ext uri="{FF2B5EF4-FFF2-40B4-BE49-F238E27FC236}">
                <a16:creationId xmlns:a16="http://schemas.microsoft.com/office/drawing/2014/main" id="{8849C6DF-8403-4AED-B321-C26E58AB9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67328" r="38120" b="6333"/>
          <a:stretch/>
        </p:blipFill>
        <p:spPr bwMode="auto">
          <a:xfrm>
            <a:off x="2940794" y="5835711"/>
            <a:ext cx="3064610" cy="10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34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41A51DB0-738B-4A16-9D0E-4961D1402D97}"/>
              </a:ext>
            </a:extLst>
          </p:cNvPr>
          <p:cNvSpPr/>
          <p:nvPr/>
        </p:nvSpPr>
        <p:spPr>
          <a:xfrm>
            <a:off x="239694" y="178217"/>
            <a:ext cx="5344359" cy="133098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B3172B9-8145-4EA8-AC64-A759145FF98C}"/>
              </a:ext>
            </a:extLst>
          </p:cNvPr>
          <p:cNvSpPr txBox="1"/>
          <p:nvPr/>
        </p:nvSpPr>
        <p:spPr>
          <a:xfrm>
            <a:off x="-128729" y="458988"/>
            <a:ext cx="608120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Question form ?</a:t>
            </a:r>
            <a:endParaRPr lang="th-TH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526CEE9-FBC1-4037-A9F2-2AE9CF2169C0}"/>
              </a:ext>
            </a:extLst>
          </p:cNvPr>
          <p:cNvSpPr txBox="1"/>
          <p:nvPr/>
        </p:nvSpPr>
        <p:spPr>
          <a:xfrm>
            <a:off x="62144" y="1789973"/>
            <a:ext cx="853564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Verb to be +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noun/ subject pronoun </a:t>
            </a:r>
            <a:r>
              <a:rPr lang="en-US" sz="2400" b="1" dirty="0"/>
              <a:t>+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verb –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</a:rPr>
              <a:t>ing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?</a:t>
            </a:r>
            <a:r>
              <a:rPr lang="en-US" sz="3200" b="1" dirty="0"/>
              <a:t> </a:t>
            </a:r>
            <a:endParaRPr lang="th-TH" sz="2800" b="1" dirty="0">
              <a:solidFill>
                <a:srgbClr val="0070C0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B414968-FCE0-4D42-8994-79695BD153F5}"/>
              </a:ext>
            </a:extLst>
          </p:cNvPr>
          <p:cNvSpPr txBox="1"/>
          <p:nvPr/>
        </p:nvSpPr>
        <p:spPr>
          <a:xfrm>
            <a:off x="922809" y="2655519"/>
            <a:ext cx="163349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is, am ,are</a:t>
            </a:r>
            <a:endParaRPr lang="th-TH" sz="2400" b="1" dirty="0">
              <a:solidFill>
                <a:srgbClr val="00B050"/>
              </a:solidFill>
            </a:endParaRPr>
          </a:p>
        </p:txBody>
      </p:sp>
      <p:cxnSp>
        <p:nvCxnSpPr>
          <p:cNvPr id="9" name="ลูกศรเชื่อมต่อแบบตรง 8">
            <a:extLst>
              <a:ext uri="{FF2B5EF4-FFF2-40B4-BE49-F238E27FC236}">
                <a16:creationId xmlns:a16="http://schemas.microsoft.com/office/drawing/2014/main" id="{B1F1E2D8-CFAD-4597-9F82-023876661A24}"/>
              </a:ext>
            </a:extLst>
          </p:cNvPr>
          <p:cNvCxnSpPr>
            <a:cxnSpLocks/>
          </p:cNvCxnSpPr>
          <p:nvPr/>
        </p:nvCxnSpPr>
        <p:spPr>
          <a:xfrm>
            <a:off x="1739555" y="2402718"/>
            <a:ext cx="0" cy="17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74E968C5-A1C5-4103-A568-B43BDEF83F99}"/>
              </a:ext>
            </a:extLst>
          </p:cNvPr>
          <p:cNvSpPr txBox="1"/>
          <p:nvPr/>
        </p:nvSpPr>
        <p:spPr>
          <a:xfrm>
            <a:off x="1" y="3145374"/>
            <a:ext cx="9144000" cy="76944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Is</a:t>
            </a:r>
            <a:r>
              <a:rPr lang="en-US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4400" dirty="0"/>
              <a:t>she</a:t>
            </a:r>
            <a:r>
              <a:rPr lang="en-US" sz="4400" dirty="0">
                <a:solidFill>
                  <a:srgbClr val="7F1349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visiting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 the floating market</a:t>
            </a:r>
            <a:r>
              <a:rPr lang="en-US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?</a:t>
            </a:r>
            <a:endParaRPr lang="th-TH" sz="4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Picture 2" descr="Checkmark Vector Icon Approved Symbol Vector Stock Vector (Royalty Free)  1275577681">
            <a:extLst>
              <a:ext uri="{FF2B5EF4-FFF2-40B4-BE49-F238E27FC236}">
                <a16:creationId xmlns:a16="http://schemas.microsoft.com/office/drawing/2014/main" id="{A7CAD358-FF92-4FAF-8124-2E6F3B637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32" b="82581" l="10460" r="61506">
                        <a14:foregroundMark x1="30962" y1="47742" x2="27615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r="50000" b="7858"/>
          <a:stretch/>
        </p:blipFill>
        <p:spPr bwMode="auto">
          <a:xfrm>
            <a:off x="922809" y="4867588"/>
            <a:ext cx="954585" cy="13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heckmark Vector Icon Approved Symbol Vector Stock Vector (Royalty Free)  1275577681">
            <a:extLst>
              <a:ext uri="{FF2B5EF4-FFF2-40B4-BE49-F238E27FC236}">
                <a16:creationId xmlns:a16="http://schemas.microsoft.com/office/drawing/2014/main" id="{BCBAAC7B-EC45-40BE-A8A1-E958817A2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32" b="82581" l="46025" r="92469">
                        <a14:foregroundMark x1="68619" y1="48387" x2="72385" y2="4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22" r="3028" b="7858"/>
          <a:stretch/>
        </p:blipFill>
        <p:spPr bwMode="auto">
          <a:xfrm>
            <a:off x="1116829" y="3931203"/>
            <a:ext cx="871300" cy="118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C00E467A-2359-474F-9B66-E141C5A50D2E}"/>
              </a:ext>
            </a:extLst>
          </p:cNvPr>
          <p:cNvSpPr txBox="1"/>
          <p:nvPr/>
        </p:nvSpPr>
        <p:spPr>
          <a:xfrm>
            <a:off x="2088701" y="4098532"/>
            <a:ext cx="298045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50000"/>
                  </a:schemeClr>
                </a:solidFill>
              </a:rPr>
              <a:t>Yes</a:t>
            </a:r>
            <a:r>
              <a:rPr lang="en-US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she is.</a:t>
            </a:r>
            <a:endParaRPr lang="th-TH" sz="4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96BD5A8B-65DF-474E-92A8-D013E38973FA}"/>
              </a:ext>
            </a:extLst>
          </p:cNvPr>
          <p:cNvSpPr txBox="1"/>
          <p:nvPr/>
        </p:nvSpPr>
        <p:spPr>
          <a:xfrm>
            <a:off x="2088701" y="5209720"/>
            <a:ext cx="4010258" cy="76944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No</a:t>
            </a:r>
            <a:r>
              <a:rPr lang="en-US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she isn’t.</a:t>
            </a:r>
            <a:endParaRPr lang="th-TH" sz="4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86B1F575-FDF7-42FF-AF31-53F3FF5FB41D}"/>
              </a:ext>
            </a:extLst>
          </p:cNvPr>
          <p:cNvSpPr txBox="1"/>
          <p:nvPr/>
        </p:nvSpPr>
        <p:spPr>
          <a:xfrm>
            <a:off x="2088700" y="5299976"/>
            <a:ext cx="6673560" cy="144655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No</a:t>
            </a:r>
            <a:r>
              <a:rPr lang="en-US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she is </a:t>
            </a:r>
            <a:r>
              <a:rPr lang="en-US" sz="4400" b="1" dirty="0">
                <a:solidFill>
                  <a:srgbClr val="FF0000"/>
                </a:solidFill>
              </a:rPr>
              <a:t>watching</a:t>
            </a:r>
            <a:r>
              <a:rPr lang="en-US" sz="4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TV at home.</a:t>
            </a:r>
            <a:endParaRPr lang="th-TH" sz="4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4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0" grpId="0" animBg="1"/>
      <p:bldP spid="15" grpId="0" animBg="1"/>
      <p:bldP spid="1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Game time neon signboard on brick wall">
            <a:extLst>
              <a:ext uri="{FF2B5EF4-FFF2-40B4-BE49-F238E27FC236}">
                <a16:creationId xmlns:a16="http://schemas.microsoft.com/office/drawing/2014/main" id="{318DAC0F-D16A-43F9-8992-7796BE2A7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78" y="447675"/>
            <a:ext cx="8272416" cy="596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6956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D412F6B-774D-48ED-B11A-05EE7E65E96A}"/>
              </a:ext>
            </a:extLst>
          </p:cNvPr>
          <p:cNvSpPr txBox="1"/>
          <p:nvPr/>
        </p:nvSpPr>
        <p:spPr>
          <a:xfrm>
            <a:off x="1185167" y="2824364"/>
            <a:ext cx="664937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f-ZA" sz="4400" b="1" dirty="0"/>
              <a:t>Dad/swim</a:t>
            </a:r>
            <a:endParaRPr lang="th-TH" sz="4400" b="1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87FE5DF-1768-42B0-BAE3-4E5123A199FD}"/>
              </a:ext>
            </a:extLst>
          </p:cNvPr>
          <p:cNvSpPr txBox="1"/>
          <p:nvPr/>
        </p:nvSpPr>
        <p:spPr>
          <a:xfrm>
            <a:off x="1578005" y="140264"/>
            <a:ext cx="598798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    Form complete sentences.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Use the present continuous.</a:t>
            </a:r>
            <a:endParaRPr lang="th-TH" sz="2800" b="1" dirty="0"/>
          </a:p>
        </p:txBody>
      </p:sp>
      <p:pic>
        <p:nvPicPr>
          <p:cNvPr id="4098" name="Picture 2" descr="Premium Vector | Colorful number collection with flat design">
            <a:extLst>
              <a:ext uri="{FF2B5EF4-FFF2-40B4-BE49-F238E27FC236}">
                <a16:creationId xmlns:a16="http://schemas.microsoft.com/office/drawing/2014/main" id="{A78D3061-DD09-4944-B1B8-24EE40EA6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157" b="47604" l="16454" r="384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24950" r="61613" b="51675"/>
          <a:stretch/>
        </p:blipFill>
        <p:spPr bwMode="auto">
          <a:xfrm>
            <a:off x="3675356" y="1296674"/>
            <a:ext cx="1376038" cy="13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id="{40152D1F-B51C-4786-8933-FB43667D0E55}"/>
              </a:ext>
            </a:extLst>
          </p:cNvPr>
          <p:cNvSpPr txBox="1">
            <a:spLocks/>
          </p:cNvSpPr>
          <p:nvPr/>
        </p:nvSpPr>
        <p:spPr>
          <a:xfrm>
            <a:off x="927715" y="3778669"/>
            <a:ext cx="2286002" cy="938118"/>
          </a:xfrm>
          <a:prstGeom prst="roundRect">
            <a:avLst>
              <a:gd name="adj" fmla="val 9641"/>
            </a:avLst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ANSWER</a:t>
            </a:r>
            <a:endParaRPr lang="th-TH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CA15E04-E23A-47AA-A3A9-5BE28764C1DD}"/>
              </a:ext>
            </a:extLst>
          </p:cNvPr>
          <p:cNvSpPr txBox="1"/>
          <p:nvPr/>
        </p:nvSpPr>
        <p:spPr>
          <a:xfrm>
            <a:off x="725747" y="4753475"/>
            <a:ext cx="7681406" cy="769441"/>
          </a:xfrm>
          <a:prstGeom prst="rect">
            <a:avLst/>
          </a:prstGeom>
          <a:ln w="19050">
            <a:solidFill>
              <a:srgbClr val="BC010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h-TH" sz="4400" dirty="0"/>
          </a:p>
        </p:txBody>
      </p:sp>
      <p:sp>
        <p:nvSpPr>
          <p:cNvPr id="8" name="ชื่อเรื่อง 3">
            <a:extLst>
              <a:ext uri="{FF2B5EF4-FFF2-40B4-BE49-F238E27FC236}">
                <a16:creationId xmlns:a16="http://schemas.microsoft.com/office/drawing/2014/main" id="{DCED71D8-84F7-49B9-B8F1-D4A309EEF31A}"/>
              </a:ext>
            </a:extLst>
          </p:cNvPr>
          <p:cNvSpPr txBox="1">
            <a:spLocks/>
          </p:cNvSpPr>
          <p:nvPr/>
        </p:nvSpPr>
        <p:spPr>
          <a:xfrm>
            <a:off x="882492" y="4774446"/>
            <a:ext cx="8178006" cy="1791549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th-TH" sz="3600" b="0" dirty="0">
              <a:latin typeface="Sitka Subheading" panose="02000505000000020004" pitchFamily="2" charset="0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023BCA7-C147-4AE8-862C-F95A091AC898}"/>
              </a:ext>
            </a:extLst>
          </p:cNvPr>
          <p:cNvSpPr txBox="1"/>
          <p:nvPr/>
        </p:nvSpPr>
        <p:spPr>
          <a:xfrm>
            <a:off x="385893" y="4691919"/>
            <a:ext cx="81780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Dad is swimming at the pool.</a:t>
            </a:r>
            <a:endParaRPr lang="th-TH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D412F6B-774D-48ED-B11A-05EE7E65E96A}"/>
              </a:ext>
            </a:extLst>
          </p:cNvPr>
          <p:cNvSpPr txBox="1"/>
          <p:nvPr/>
        </p:nvSpPr>
        <p:spPr>
          <a:xfrm>
            <a:off x="1185167" y="2824364"/>
            <a:ext cx="664937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f-ZA" sz="4400" b="1" dirty="0"/>
              <a:t>They/sunbathe</a:t>
            </a:r>
            <a:endParaRPr lang="th-TH" sz="4400" b="1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87FE5DF-1768-42B0-BAE3-4E5123A199FD}"/>
              </a:ext>
            </a:extLst>
          </p:cNvPr>
          <p:cNvSpPr txBox="1"/>
          <p:nvPr/>
        </p:nvSpPr>
        <p:spPr>
          <a:xfrm>
            <a:off x="1578005" y="140264"/>
            <a:ext cx="598798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    Form complete sentences.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Use the present continuous.</a:t>
            </a:r>
            <a:endParaRPr lang="th-TH" sz="2800" b="1" dirty="0"/>
          </a:p>
        </p:txBody>
      </p:sp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id="{40152D1F-B51C-4786-8933-FB43667D0E55}"/>
              </a:ext>
            </a:extLst>
          </p:cNvPr>
          <p:cNvSpPr txBox="1">
            <a:spLocks/>
          </p:cNvSpPr>
          <p:nvPr/>
        </p:nvSpPr>
        <p:spPr>
          <a:xfrm>
            <a:off x="927715" y="3778669"/>
            <a:ext cx="2286002" cy="938118"/>
          </a:xfrm>
          <a:prstGeom prst="roundRect">
            <a:avLst>
              <a:gd name="adj" fmla="val 9641"/>
            </a:avLst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ANSWER</a:t>
            </a:r>
            <a:endParaRPr lang="th-TH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CA15E04-E23A-47AA-A3A9-5BE28764C1DD}"/>
              </a:ext>
            </a:extLst>
          </p:cNvPr>
          <p:cNvSpPr txBox="1"/>
          <p:nvPr/>
        </p:nvSpPr>
        <p:spPr>
          <a:xfrm>
            <a:off x="725747" y="4753475"/>
            <a:ext cx="7681406" cy="769441"/>
          </a:xfrm>
          <a:prstGeom prst="rect">
            <a:avLst/>
          </a:prstGeom>
          <a:ln w="28575">
            <a:solidFill>
              <a:srgbClr val="BC010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h-TH" sz="4400" dirty="0"/>
          </a:p>
        </p:txBody>
      </p:sp>
      <p:sp>
        <p:nvSpPr>
          <p:cNvPr id="8" name="ชื่อเรื่อง 3">
            <a:extLst>
              <a:ext uri="{FF2B5EF4-FFF2-40B4-BE49-F238E27FC236}">
                <a16:creationId xmlns:a16="http://schemas.microsoft.com/office/drawing/2014/main" id="{DCED71D8-84F7-49B9-B8F1-D4A309EEF31A}"/>
              </a:ext>
            </a:extLst>
          </p:cNvPr>
          <p:cNvSpPr txBox="1">
            <a:spLocks/>
          </p:cNvSpPr>
          <p:nvPr/>
        </p:nvSpPr>
        <p:spPr>
          <a:xfrm>
            <a:off x="882492" y="4774446"/>
            <a:ext cx="8178006" cy="1791549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th-TH" sz="3600" b="0" dirty="0">
              <a:latin typeface="Sitka Subheading" panose="02000505000000020004" pitchFamily="2" charset="0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023BCA7-C147-4AE8-862C-F95A091AC898}"/>
              </a:ext>
            </a:extLst>
          </p:cNvPr>
          <p:cNvSpPr txBox="1"/>
          <p:nvPr/>
        </p:nvSpPr>
        <p:spPr>
          <a:xfrm>
            <a:off x="77952" y="4753475"/>
            <a:ext cx="8976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They are </a:t>
            </a:r>
            <a:r>
              <a:rPr lang="en-US" sz="3600" b="1" dirty="0">
                <a:solidFill>
                  <a:srgbClr val="1C1C1C"/>
                </a:solidFill>
                <a:latin typeface="Sitka Subheading" panose="02000505000000020004" pitchFamily="2" charset="0"/>
              </a:rPr>
              <a:t>sunbathing</a:t>
            </a:r>
            <a:r>
              <a:rPr lang="en-US" sz="36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 on the beach.</a:t>
            </a:r>
            <a:endParaRPr lang="th-TH" sz="3600" b="1" dirty="0">
              <a:solidFill>
                <a:srgbClr val="7030A0"/>
              </a:solidFill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429FAAE-9E30-4FF4-B3E6-397A3C11A5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38" b="47444" l="35463" r="62939"/>
                    </a14:imgEffect>
                  </a14:imgLayer>
                </a14:imgProps>
              </a:ext>
            </a:extLst>
          </a:blip>
          <a:srcRect l="39396" t="26290" r="38089" b="51675"/>
          <a:stretch/>
        </p:blipFill>
        <p:spPr>
          <a:xfrm>
            <a:off x="3700043" y="1348829"/>
            <a:ext cx="1271452" cy="124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7DD9780-C241-460E-B1C6-20F028F86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1828" cy="68580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4235915-490C-4C0F-A98D-7DA36330A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F7A0855-095C-4C9A-940F-FABD8652D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7485"/>
            <a:ext cx="4560203" cy="578560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4549E9A-1C40-4980-8D82-46DF09B6A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71" t="2313" r="17832" b="28178"/>
          <a:stretch/>
        </p:blipFill>
        <p:spPr>
          <a:xfrm>
            <a:off x="4705165" y="2459127"/>
            <a:ext cx="4438835" cy="2932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19FF7B8-B4A2-4D33-937A-86D326BB4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18" y="5156170"/>
            <a:ext cx="2780017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D412F6B-774D-48ED-B11A-05EE7E65E96A}"/>
              </a:ext>
            </a:extLst>
          </p:cNvPr>
          <p:cNvSpPr txBox="1"/>
          <p:nvPr/>
        </p:nvSpPr>
        <p:spPr>
          <a:xfrm>
            <a:off x="1158534" y="2824364"/>
            <a:ext cx="664937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f-ZA" sz="4400" b="1" dirty="0"/>
              <a:t>Tony/read </a:t>
            </a:r>
            <a:endParaRPr lang="th-TH" sz="4400" b="1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87FE5DF-1768-42B0-BAE3-4E5123A199FD}"/>
              </a:ext>
            </a:extLst>
          </p:cNvPr>
          <p:cNvSpPr txBox="1"/>
          <p:nvPr/>
        </p:nvSpPr>
        <p:spPr>
          <a:xfrm>
            <a:off x="1578005" y="140264"/>
            <a:ext cx="598798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    Form complete sentences.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Use the present continuous.</a:t>
            </a:r>
            <a:endParaRPr lang="th-TH" sz="2800" b="1" dirty="0"/>
          </a:p>
        </p:txBody>
      </p:sp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id="{40152D1F-B51C-4786-8933-FB43667D0E55}"/>
              </a:ext>
            </a:extLst>
          </p:cNvPr>
          <p:cNvSpPr txBox="1">
            <a:spLocks/>
          </p:cNvSpPr>
          <p:nvPr/>
        </p:nvSpPr>
        <p:spPr>
          <a:xfrm>
            <a:off x="927715" y="3778669"/>
            <a:ext cx="2286002" cy="938118"/>
          </a:xfrm>
          <a:prstGeom prst="roundRect">
            <a:avLst>
              <a:gd name="adj" fmla="val 9641"/>
            </a:avLst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ANSWER</a:t>
            </a:r>
            <a:endParaRPr lang="th-TH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CA15E04-E23A-47AA-A3A9-5BE28764C1DD}"/>
              </a:ext>
            </a:extLst>
          </p:cNvPr>
          <p:cNvSpPr txBox="1"/>
          <p:nvPr/>
        </p:nvSpPr>
        <p:spPr>
          <a:xfrm>
            <a:off x="725747" y="4753475"/>
            <a:ext cx="7681406" cy="769441"/>
          </a:xfrm>
          <a:prstGeom prst="rect">
            <a:avLst/>
          </a:prstGeom>
          <a:ln w="28575">
            <a:solidFill>
              <a:srgbClr val="BC010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h-TH" sz="4400" dirty="0"/>
          </a:p>
        </p:txBody>
      </p:sp>
      <p:sp>
        <p:nvSpPr>
          <p:cNvPr id="8" name="ชื่อเรื่อง 3">
            <a:extLst>
              <a:ext uri="{FF2B5EF4-FFF2-40B4-BE49-F238E27FC236}">
                <a16:creationId xmlns:a16="http://schemas.microsoft.com/office/drawing/2014/main" id="{DCED71D8-84F7-49B9-B8F1-D4A309EEF31A}"/>
              </a:ext>
            </a:extLst>
          </p:cNvPr>
          <p:cNvSpPr txBox="1">
            <a:spLocks/>
          </p:cNvSpPr>
          <p:nvPr/>
        </p:nvSpPr>
        <p:spPr>
          <a:xfrm>
            <a:off x="882492" y="4774446"/>
            <a:ext cx="8178006" cy="1791549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th-TH" sz="3600" b="0" dirty="0">
              <a:latin typeface="Sitka Subheading" panose="02000505000000020004" pitchFamily="2" charset="0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023BCA7-C147-4AE8-862C-F95A091AC898}"/>
              </a:ext>
            </a:extLst>
          </p:cNvPr>
          <p:cNvSpPr txBox="1"/>
          <p:nvPr/>
        </p:nvSpPr>
        <p:spPr>
          <a:xfrm>
            <a:off x="-112295" y="4691919"/>
            <a:ext cx="8519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Tony is </a:t>
            </a:r>
            <a:r>
              <a:rPr lang="en-US" sz="3600" b="1" dirty="0">
                <a:solidFill>
                  <a:srgbClr val="1C1C1C"/>
                </a:solidFill>
                <a:latin typeface="Sitka Subheading" panose="02000505000000020004" pitchFamily="2" charset="0"/>
              </a:rPr>
              <a:t>reading</a:t>
            </a:r>
            <a:r>
              <a:rPr lang="en-US" sz="36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 comics right now.</a:t>
            </a:r>
            <a:endParaRPr lang="th-TH" sz="3600" b="1" dirty="0">
              <a:solidFill>
                <a:srgbClr val="7030A0"/>
              </a:solidFill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D782054-9EA5-4982-A551-C58D2ECCE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01" b="49521" l="58466" r="88978"/>
                    </a14:imgEffect>
                  </a14:imgLayer>
                </a14:imgProps>
              </a:ext>
            </a:extLst>
          </a:blip>
          <a:srcRect l="59910" t="23530" r="10807" b="49847"/>
          <a:stretch/>
        </p:blipFill>
        <p:spPr>
          <a:xfrm>
            <a:off x="3501607" y="1189758"/>
            <a:ext cx="1692984" cy="15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1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D412F6B-774D-48ED-B11A-05EE7E65E96A}"/>
              </a:ext>
            </a:extLst>
          </p:cNvPr>
          <p:cNvSpPr txBox="1"/>
          <p:nvPr/>
        </p:nvSpPr>
        <p:spPr>
          <a:xfrm>
            <a:off x="1185167" y="2824364"/>
            <a:ext cx="664937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f-ZA" sz="4400" b="1" dirty="0"/>
              <a:t>Claire/take</a:t>
            </a:r>
            <a:endParaRPr lang="th-TH" sz="4400" b="1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87FE5DF-1768-42B0-BAE3-4E5123A199FD}"/>
              </a:ext>
            </a:extLst>
          </p:cNvPr>
          <p:cNvSpPr txBox="1"/>
          <p:nvPr/>
        </p:nvSpPr>
        <p:spPr>
          <a:xfrm>
            <a:off x="1578005" y="140264"/>
            <a:ext cx="598798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    Form complete sentences.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Use the present continuous.</a:t>
            </a:r>
            <a:endParaRPr lang="th-TH" sz="2800" b="1" dirty="0"/>
          </a:p>
        </p:txBody>
      </p:sp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id="{40152D1F-B51C-4786-8933-FB43667D0E55}"/>
              </a:ext>
            </a:extLst>
          </p:cNvPr>
          <p:cNvSpPr txBox="1">
            <a:spLocks/>
          </p:cNvSpPr>
          <p:nvPr/>
        </p:nvSpPr>
        <p:spPr>
          <a:xfrm>
            <a:off x="927715" y="3778669"/>
            <a:ext cx="2286002" cy="938118"/>
          </a:xfrm>
          <a:prstGeom prst="roundRect">
            <a:avLst>
              <a:gd name="adj" fmla="val 9641"/>
            </a:avLst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ANSWER</a:t>
            </a:r>
            <a:endParaRPr lang="th-TH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CA15E04-E23A-47AA-A3A9-5BE28764C1DD}"/>
              </a:ext>
            </a:extLst>
          </p:cNvPr>
          <p:cNvSpPr txBox="1"/>
          <p:nvPr/>
        </p:nvSpPr>
        <p:spPr>
          <a:xfrm>
            <a:off x="725747" y="4753475"/>
            <a:ext cx="7681406" cy="769441"/>
          </a:xfrm>
          <a:prstGeom prst="rect">
            <a:avLst/>
          </a:prstGeom>
          <a:ln w="28575">
            <a:solidFill>
              <a:srgbClr val="BC010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h-TH" sz="4400" dirty="0"/>
          </a:p>
        </p:txBody>
      </p:sp>
      <p:sp>
        <p:nvSpPr>
          <p:cNvPr id="8" name="ชื่อเรื่อง 3">
            <a:extLst>
              <a:ext uri="{FF2B5EF4-FFF2-40B4-BE49-F238E27FC236}">
                <a16:creationId xmlns:a16="http://schemas.microsoft.com/office/drawing/2014/main" id="{DCED71D8-84F7-49B9-B8F1-D4A309EEF31A}"/>
              </a:ext>
            </a:extLst>
          </p:cNvPr>
          <p:cNvSpPr txBox="1">
            <a:spLocks/>
          </p:cNvSpPr>
          <p:nvPr/>
        </p:nvSpPr>
        <p:spPr>
          <a:xfrm>
            <a:off x="882492" y="4774446"/>
            <a:ext cx="8178006" cy="1791549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th-TH" sz="3600" b="0" dirty="0">
              <a:latin typeface="Sitka Subheading" panose="02000505000000020004" pitchFamily="2" charset="0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023BCA7-C147-4AE8-862C-F95A091AC898}"/>
              </a:ext>
            </a:extLst>
          </p:cNvPr>
          <p:cNvSpPr txBox="1"/>
          <p:nvPr/>
        </p:nvSpPr>
        <p:spPr>
          <a:xfrm>
            <a:off x="-763479" y="4716787"/>
            <a:ext cx="8868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Claire is </a:t>
            </a:r>
            <a:r>
              <a:rPr lang="en-US" sz="4000" b="1" dirty="0">
                <a:solidFill>
                  <a:srgbClr val="1C1C1C"/>
                </a:solidFill>
                <a:latin typeface="Sitka Subheading" panose="02000505000000020004" pitchFamily="2" charset="0"/>
              </a:rPr>
              <a:t>taking</a:t>
            </a:r>
            <a:r>
              <a:rPr lang="en-US" sz="40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 photos people.</a:t>
            </a:r>
            <a:endParaRPr lang="th-TH" sz="4000" b="1" dirty="0">
              <a:solidFill>
                <a:srgbClr val="7030A0"/>
              </a:solidFill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C843D9E-FD22-4984-8944-39BFB4ACC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03" b="70927" l="12141" r="39617"/>
                    </a14:imgEffect>
                  </a14:imgLayer>
                </a14:imgProps>
              </a:ext>
            </a:extLst>
          </a:blip>
          <a:srcRect l="13162" t="47389" r="61873" b="27635"/>
          <a:stretch/>
        </p:blipFill>
        <p:spPr>
          <a:xfrm>
            <a:off x="3391270" y="1131059"/>
            <a:ext cx="1602568" cy="16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1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D412F6B-774D-48ED-B11A-05EE7E65E96A}"/>
              </a:ext>
            </a:extLst>
          </p:cNvPr>
          <p:cNvSpPr txBox="1"/>
          <p:nvPr/>
        </p:nvSpPr>
        <p:spPr>
          <a:xfrm>
            <a:off x="1185167" y="2824364"/>
            <a:ext cx="664937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Mum/have</a:t>
            </a:r>
            <a:endParaRPr lang="th-TH" sz="4400" b="1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87FE5DF-1768-42B0-BAE3-4E5123A199FD}"/>
              </a:ext>
            </a:extLst>
          </p:cNvPr>
          <p:cNvSpPr txBox="1"/>
          <p:nvPr/>
        </p:nvSpPr>
        <p:spPr>
          <a:xfrm>
            <a:off x="1578005" y="140264"/>
            <a:ext cx="598798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    Form complete sentences.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Use the present continuous.</a:t>
            </a:r>
            <a:endParaRPr lang="th-TH" sz="2800" b="1" dirty="0"/>
          </a:p>
        </p:txBody>
      </p:sp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id="{40152D1F-B51C-4786-8933-FB43667D0E55}"/>
              </a:ext>
            </a:extLst>
          </p:cNvPr>
          <p:cNvSpPr txBox="1">
            <a:spLocks/>
          </p:cNvSpPr>
          <p:nvPr/>
        </p:nvSpPr>
        <p:spPr>
          <a:xfrm>
            <a:off x="927715" y="3778669"/>
            <a:ext cx="2286002" cy="938118"/>
          </a:xfrm>
          <a:prstGeom prst="roundRect">
            <a:avLst>
              <a:gd name="adj" fmla="val 9641"/>
            </a:avLst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ANSWER</a:t>
            </a:r>
            <a:endParaRPr lang="th-TH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CA15E04-E23A-47AA-A3A9-5BE28764C1DD}"/>
              </a:ext>
            </a:extLst>
          </p:cNvPr>
          <p:cNvSpPr txBox="1"/>
          <p:nvPr/>
        </p:nvSpPr>
        <p:spPr>
          <a:xfrm>
            <a:off x="725747" y="4753475"/>
            <a:ext cx="7681406" cy="769441"/>
          </a:xfrm>
          <a:prstGeom prst="rect">
            <a:avLst/>
          </a:prstGeom>
          <a:ln w="28575">
            <a:solidFill>
              <a:srgbClr val="BC010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h-TH" sz="4400" dirty="0"/>
          </a:p>
        </p:txBody>
      </p:sp>
      <p:sp>
        <p:nvSpPr>
          <p:cNvPr id="8" name="ชื่อเรื่อง 3">
            <a:extLst>
              <a:ext uri="{FF2B5EF4-FFF2-40B4-BE49-F238E27FC236}">
                <a16:creationId xmlns:a16="http://schemas.microsoft.com/office/drawing/2014/main" id="{DCED71D8-84F7-49B9-B8F1-D4A309EEF31A}"/>
              </a:ext>
            </a:extLst>
          </p:cNvPr>
          <p:cNvSpPr txBox="1">
            <a:spLocks/>
          </p:cNvSpPr>
          <p:nvPr/>
        </p:nvSpPr>
        <p:spPr>
          <a:xfrm>
            <a:off x="882492" y="4774446"/>
            <a:ext cx="8178006" cy="1791549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th-TH" sz="3600" b="0" dirty="0">
              <a:latin typeface="Sitka Subheading" panose="02000505000000020004" pitchFamily="2" charset="0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023BCA7-C147-4AE8-862C-F95A091AC898}"/>
              </a:ext>
            </a:extLst>
          </p:cNvPr>
          <p:cNvSpPr txBox="1"/>
          <p:nvPr/>
        </p:nvSpPr>
        <p:spPr>
          <a:xfrm>
            <a:off x="-470517" y="4756219"/>
            <a:ext cx="8868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Mum is </a:t>
            </a:r>
            <a:r>
              <a:rPr lang="en-US" sz="4000" b="1" dirty="0">
                <a:solidFill>
                  <a:srgbClr val="1C1C1C"/>
                </a:solidFill>
                <a:latin typeface="Sitka Subheading" panose="02000505000000020004" pitchFamily="2" charset="0"/>
              </a:rPr>
              <a:t>having</a:t>
            </a:r>
            <a:r>
              <a:rPr lang="en-US" sz="40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 a hot chocolate.</a:t>
            </a:r>
            <a:endParaRPr lang="th-TH" sz="4000" b="1" dirty="0">
              <a:solidFill>
                <a:srgbClr val="7030A0"/>
              </a:solidFill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DCB4618-6704-4291-A3E6-2B54464D9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64" b="73482" l="36262" r="65335"/>
                    </a14:imgEffect>
                  </a14:imgLayer>
                </a14:imgProps>
              </a:ext>
            </a:extLst>
          </a:blip>
          <a:srcRect l="36600" t="46687" r="36749" b="28925"/>
          <a:stretch/>
        </p:blipFill>
        <p:spPr>
          <a:xfrm>
            <a:off x="3364637" y="1055409"/>
            <a:ext cx="1864311" cy="17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D412F6B-774D-48ED-B11A-05EE7E65E96A}"/>
              </a:ext>
            </a:extLst>
          </p:cNvPr>
          <p:cNvSpPr txBox="1"/>
          <p:nvPr/>
        </p:nvSpPr>
        <p:spPr>
          <a:xfrm>
            <a:off x="1241762" y="2890291"/>
            <a:ext cx="66493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Mary and Phil/play football</a:t>
            </a:r>
            <a:endParaRPr lang="th-TH" sz="3600" b="1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87FE5DF-1768-42B0-BAE3-4E5123A199FD}"/>
              </a:ext>
            </a:extLst>
          </p:cNvPr>
          <p:cNvSpPr txBox="1"/>
          <p:nvPr/>
        </p:nvSpPr>
        <p:spPr>
          <a:xfrm>
            <a:off x="1578005" y="140264"/>
            <a:ext cx="598798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    Form complete sentences.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Use the present continuous.</a:t>
            </a:r>
            <a:endParaRPr lang="th-TH" sz="2800" b="1" dirty="0"/>
          </a:p>
        </p:txBody>
      </p:sp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id="{40152D1F-B51C-4786-8933-FB43667D0E55}"/>
              </a:ext>
            </a:extLst>
          </p:cNvPr>
          <p:cNvSpPr txBox="1">
            <a:spLocks/>
          </p:cNvSpPr>
          <p:nvPr/>
        </p:nvSpPr>
        <p:spPr>
          <a:xfrm>
            <a:off x="927715" y="3778669"/>
            <a:ext cx="2286002" cy="938118"/>
          </a:xfrm>
          <a:prstGeom prst="roundRect">
            <a:avLst>
              <a:gd name="adj" fmla="val 9641"/>
            </a:avLst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ANSWER</a:t>
            </a:r>
            <a:endParaRPr lang="th-TH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CA15E04-E23A-47AA-A3A9-5BE28764C1DD}"/>
              </a:ext>
            </a:extLst>
          </p:cNvPr>
          <p:cNvSpPr txBox="1"/>
          <p:nvPr/>
        </p:nvSpPr>
        <p:spPr>
          <a:xfrm>
            <a:off x="725747" y="4753475"/>
            <a:ext cx="7681406" cy="769441"/>
          </a:xfrm>
          <a:prstGeom prst="rect">
            <a:avLst/>
          </a:prstGeom>
          <a:ln w="28575">
            <a:solidFill>
              <a:srgbClr val="BC010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h-TH" sz="4400" dirty="0"/>
          </a:p>
        </p:txBody>
      </p:sp>
      <p:sp>
        <p:nvSpPr>
          <p:cNvPr id="8" name="ชื่อเรื่อง 3">
            <a:extLst>
              <a:ext uri="{FF2B5EF4-FFF2-40B4-BE49-F238E27FC236}">
                <a16:creationId xmlns:a16="http://schemas.microsoft.com/office/drawing/2014/main" id="{DCED71D8-84F7-49B9-B8F1-D4A309EEF31A}"/>
              </a:ext>
            </a:extLst>
          </p:cNvPr>
          <p:cNvSpPr txBox="1">
            <a:spLocks/>
          </p:cNvSpPr>
          <p:nvPr/>
        </p:nvSpPr>
        <p:spPr>
          <a:xfrm>
            <a:off x="882492" y="4774446"/>
            <a:ext cx="8178006" cy="1791549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th-TH" sz="3600" b="0" dirty="0">
              <a:latin typeface="Sitka Subheading" panose="02000505000000020004" pitchFamily="2" charset="0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023BCA7-C147-4AE8-862C-F95A091AC898}"/>
              </a:ext>
            </a:extLst>
          </p:cNvPr>
          <p:cNvSpPr txBox="1"/>
          <p:nvPr/>
        </p:nvSpPr>
        <p:spPr>
          <a:xfrm>
            <a:off x="-461639" y="4774446"/>
            <a:ext cx="8868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Mary and Phil are playing football.</a:t>
            </a:r>
            <a:endParaRPr lang="th-TH" sz="3600" b="1" dirty="0">
              <a:solidFill>
                <a:srgbClr val="7030A0"/>
              </a:solidFill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CC83F69-6B36-41FB-BCBD-28799F9E83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36" b="69044" l="64038" r="83057">
                        <a14:foregroundMark x1="74760" y1="61182" x2="73802" y2="61022"/>
                      </a14:backgroundRemoval>
                    </a14:imgEffect>
                  </a14:imgLayer>
                </a14:imgProps>
              </a:ext>
            </a:extLst>
          </a:blip>
          <a:srcRect l="61661" t="46985" r="14565" b="28505"/>
          <a:stretch/>
        </p:blipFill>
        <p:spPr>
          <a:xfrm>
            <a:off x="3509543" y="1164613"/>
            <a:ext cx="1630627" cy="1681083"/>
          </a:xfrm>
          <a:prstGeom prst="rect">
            <a:avLst/>
          </a:prstGeom>
        </p:spPr>
      </p:pic>
      <p:pic>
        <p:nvPicPr>
          <p:cNvPr id="1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02595D1-24A1-4A83-B633-55795F2F9F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31796"/>
          <a:stretch/>
        </p:blipFill>
        <p:spPr>
          <a:xfrm>
            <a:off x="2624317" y="5764894"/>
            <a:ext cx="3267096" cy="9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D412F6B-774D-48ED-B11A-05EE7E65E96A}"/>
              </a:ext>
            </a:extLst>
          </p:cNvPr>
          <p:cNvSpPr txBox="1"/>
          <p:nvPr/>
        </p:nvSpPr>
        <p:spPr>
          <a:xfrm>
            <a:off x="1241762" y="2890291"/>
            <a:ext cx="66493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 Bill /shop /for souvenirs</a:t>
            </a:r>
            <a:endParaRPr lang="th-TH" sz="3600" b="1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87FE5DF-1768-42B0-BAE3-4E5123A199FD}"/>
              </a:ext>
            </a:extLst>
          </p:cNvPr>
          <p:cNvSpPr txBox="1"/>
          <p:nvPr/>
        </p:nvSpPr>
        <p:spPr>
          <a:xfrm>
            <a:off x="1578005" y="140264"/>
            <a:ext cx="598798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    Form complete sentences.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Use the present continuous.</a:t>
            </a:r>
            <a:endParaRPr lang="th-TH" sz="2800" b="1" dirty="0"/>
          </a:p>
        </p:txBody>
      </p:sp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id="{40152D1F-B51C-4786-8933-FB43667D0E55}"/>
              </a:ext>
            </a:extLst>
          </p:cNvPr>
          <p:cNvSpPr txBox="1">
            <a:spLocks/>
          </p:cNvSpPr>
          <p:nvPr/>
        </p:nvSpPr>
        <p:spPr>
          <a:xfrm>
            <a:off x="927715" y="3778669"/>
            <a:ext cx="2286002" cy="938118"/>
          </a:xfrm>
          <a:prstGeom prst="roundRect">
            <a:avLst>
              <a:gd name="adj" fmla="val 9641"/>
            </a:avLst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ANSWER</a:t>
            </a:r>
            <a:endParaRPr lang="th-TH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CA15E04-E23A-47AA-A3A9-5BE28764C1DD}"/>
              </a:ext>
            </a:extLst>
          </p:cNvPr>
          <p:cNvSpPr txBox="1"/>
          <p:nvPr/>
        </p:nvSpPr>
        <p:spPr>
          <a:xfrm>
            <a:off x="725747" y="4753475"/>
            <a:ext cx="7681406" cy="769441"/>
          </a:xfrm>
          <a:prstGeom prst="rect">
            <a:avLst/>
          </a:prstGeom>
          <a:ln w="28575">
            <a:solidFill>
              <a:srgbClr val="BC010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h-TH" sz="4400" dirty="0"/>
          </a:p>
        </p:txBody>
      </p:sp>
      <p:sp>
        <p:nvSpPr>
          <p:cNvPr id="8" name="ชื่อเรื่อง 3">
            <a:extLst>
              <a:ext uri="{FF2B5EF4-FFF2-40B4-BE49-F238E27FC236}">
                <a16:creationId xmlns:a16="http://schemas.microsoft.com/office/drawing/2014/main" id="{DCED71D8-84F7-49B9-B8F1-D4A309EEF31A}"/>
              </a:ext>
            </a:extLst>
          </p:cNvPr>
          <p:cNvSpPr txBox="1">
            <a:spLocks/>
          </p:cNvSpPr>
          <p:nvPr/>
        </p:nvSpPr>
        <p:spPr>
          <a:xfrm>
            <a:off x="882492" y="4774446"/>
            <a:ext cx="8178006" cy="1791549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th-TH" sz="3600" b="0" dirty="0">
              <a:latin typeface="Sitka Subheading" panose="02000505000000020004" pitchFamily="2" charset="0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023BCA7-C147-4AE8-862C-F95A091AC898}"/>
              </a:ext>
            </a:extLst>
          </p:cNvPr>
          <p:cNvSpPr txBox="1"/>
          <p:nvPr/>
        </p:nvSpPr>
        <p:spPr>
          <a:xfrm>
            <a:off x="-461639" y="4774446"/>
            <a:ext cx="8868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           Bill is shopping for souvenirs.</a:t>
            </a:r>
            <a:endParaRPr lang="th-TH" sz="3600" b="1" dirty="0">
              <a:solidFill>
                <a:srgbClr val="7030A0"/>
              </a:solidFill>
            </a:endParaRPr>
          </a:p>
        </p:txBody>
      </p:sp>
      <p:pic>
        <p:nvPicPr>
          <p:cNvPr id="1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02595D1-24A1-4A83-B633-55795F2F9F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31796"/>
          <a:stretch/>
        </p:blipFill>
        <p:spPr>
          <a:xfrm>
            <a:off x="2624317" y="5764894"/>
            <a:ext cx="3267096" cy="974875"/>
          </a:xfrm>
          <a:prstGeom prst="rect">
            <a:avLst/>
          </a:prstGeom>
        </p:spPr>
      </p:pic>
      <p:pic>
        <p:nvPicPr>
          <p:cNvPr id="5122" name="Picture 2" descr="Premium Vector | Colorful number collection with flat design">
            <a:extLst>
              <a:ext uri="{FF2B5EF4-FFF2-40B4-BE49-F238E27FC236}">
                <a16:creationId xmlns:a16="http://schemas.microsoft.com/office/drawing/2014/main" id="{4222AD2A-9935-4EAC-9509-370E34225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288" b="96965" l="15016" r="37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69954" r="59678"/>
          <a:stretch/>
        </p:blipFill>
        <p:spPr bwMode="auto">
          <a:xfrm>
            <a:off x="3630968" y="1131059"/>
            <a:ext cx="1669002" cy="179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he meaning of souvenir Cheaper Than Retail Price&gt; Buy Clothing,  Accessories and lifestyle products for women &amp; men -">
            <a:extLst>
              <a:ext uri="{FF2B5EF4-FFF2-40B4-BE49-F238E27FC236}">
                <a16:creationId xmlns:a16="http://schemas.microsoft.com/office/drawing/2014/main" id="{A4FA1063-100A-4858-8EB9-1EE9D689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90" y="3674315"/>
            <a:ext cx="1425702" cy="9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7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6D412F6B-774D-48ED-B11A-05EE7E65E96A}"/>
              </a:ext>
            </a:extLst>
          </p:cNvPr>
          <p:cNvSpPr txBox="1"/>
          <p:nvPr/>
        </p:nvSpPr>
        <p:spPr>
          <a:xfrm>
            <a:off x="1241762" y="2890291"/>
            <a:ext cx="664937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I/make/a sandcastle</a:t>
            </a:r>
            <a:endParaRPr lang="th-TH" sz="3600" b="1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87FE5DF-1768-42B0-BAE3-4E5123A199FD}"/>
              </a:ext>
            </a:extLst>
          </p:cNvPr>
          <p:cNvSpPr txBox="1"/>
          <p:nvPr/>
        </p:nvSpPr>
        <p:spPr>
          <a:xfrm>
            <a:off x="1578005" y="140264"/>
            <a:ext cx="598798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    Form complete sentences.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Use the present continuous.</a:t>
            </a:r>
            <a:endParaRPr lang="th-TH" sz="2800" b="1" dirty="0"/>
          </a:p>
        </p:txBody>
      </p:sp>
      <p:sp>
        <p:nvSpPr>
          <p:cNvPr id="5" name="ชื่อเรื่อง 3">
            <a:extLst>
              <a:ext uri="{FF2B5EF4-FFF2-40B4-BE49-F238E27FC236}">
                <a16:creationId xmlns:a16="http://schemas.microsoft.com/office/drawing/2014/main" id="{40152D1F-B51C-4786-8933-FB43667D0E55}"/>
              </a:ext>
            </a:extLst>
          </p:cNvPr>
          <p:cNvSpPr txBox="1">
            <a:spLocks/>
          </p:cNvSpPr>
          <p:nvPr/>
        </p:nvSpPr>
        <p:spPr>
          <a:xfrm>
            <a:off x="927715" y="3778669"/>
            <a:ext cx="2286002" cy="938118"/>
          </a:xfrm>
          <a:prstGeom prst="roundRect">
            <a:avLst>
              <a:gd name="adj" fmla="val 9641"/>
            </a:avLst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 Narrow" panose="020B0606020202030204" pitchFamily="34" charset="0"/>
              </a:rPr>
              <a:t>ANSWER</a:t>
            </a:r>
            <a:endParaRPr lang="th-TH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CA15E04-E23A-47AA-A3A9-5BE28764C1DD}"/>
              </a:ext>
            </a:extLst>
          </p:cNvPr>
          <p:cNvSpPr txBox="1"/>
          <p:nvPr/>
        </p:nvSpPr>
        <p:spPr>
          <a:xfrm>
            <a:off x="725747" y="4753475"/>
            <a:ext cx="7681406" cy="769441"/>
          </a:xfrm>
          <a:prstGeom prst="rect">
            <a:avLst/>
          </a:prstGeom>
          <a:ln w="28575">
            <a:solidFill>
              <a:srgbClr val="BC010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h-TH" sz="4400" dirty="0"/>
          </a:p>
        </p:txBody>
      </p:sp>
      <p:sp>
        <p:nvSpPr>
          <p:cNvPr id="8" name="ชื่อเรื่อง 3">
            <a:extLst>
              <a:ext uri="{FF2B5EF4-FFF2-40B4-BE49-F238E27FC236}">
                <a16:creationId xmlns:a16="http://schemas.microsoft.com/office/drawing/2014/main" id="{DCED71D8-84F7-49B9-B8F1-D4A309EEF31A}"/>
              </a:ext>
            </a:extLst>
          </p:cNvPr>
          <p:cNvSpPr txBox="1">
            <a:spLocks/>
          </p:cNvSpPr>
          <p:nvPr/>
        </p:nvSpPr>
        <p:spPr>
          <a:xfrm>
            <a:off x="882492" y="4774446"/>
            <a:ext cx="8178006" cy="1791549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th-TH" sz="3600" b="0" dirty="0">
              <a:latin typeface="Sitka Subheading" panose="02000505000000020004" pitchFamily="2" charset="0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023BCA7-C147-4AE8-862C-F95A091AC898}"/>
              </a:ext>
            </a:extLst>
          </p:cNvPr>
          <p:cNvSpPr txBox="1"/>
          <p:nvPr/>
        </p:nvSpPr>
        <p:spPr>
          <a:xfrm>
            <a:off x="-461639" y="4774446"/>
            <a:ext cx="8868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Sitka Subheading" panose="02000505000000020004" pitchFamily="2" charset="0"/>
              </a:rPr>
              <a:t>           I am making a sandcastle.</a:t>
            </a:r>
            <a:endParaRPr lang="th-TH" sz="3600" b="1" dirty="0">
              <a:solidFill>
                <a:srgbClr val="7030A0"/>
              </a:solidFill>
            </a:endParaRPr>
          </a:p>
        </p:txBody>
      </p:sp>
      <p:pic>
        <p:nvPicPr>
          <p:cNvPr id="1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02595D1-24A1-4A83-B633-55795F2F9F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31796"/>
          <a:stretch/>
        </p:blipFill>
        <p:spPr>
          <a:xfrm>
            <a:off x="2624317" y="5764894"/>
            <a:ext cx="3267096" cy="974875"/>
          </a:xfrm>
          <a:prstGeom prst="rect">
            <a:avLst/>
          </a:prstGeom>
        </p:spPr>
      </p:pic>
      <p:pic>
        <p:nvPicPr>
          <p:cNvPr id="6146" name="Picture 2" descr="Premium Vector | Colorful number collection with flat design">
            <a:extLst>
              <a:ext uri="{FF2B5EF4-FFF2-40B4-BE49-F238E27FC236}">
                <a16:creationId xmlns:a16="http://schemas.microsoft.com/office/drawing/2014/main" id="{7ED432CA-D01E-4543-8533-52945A022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4" t="69954" r="37791" b="8388"/>
          <a:stretch/>
        </p:blipFill>
        <p:spPr bwMode="auto">
          <a:xfrm>
            <a:off x="3972757" y="1131059"/>
            <a:ext cx="1482572" cy="128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A35EC53-7EBF-4C1B-A8FD-8DA189ACF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0" y="0"/>
            <a:ext cx="9136487" cy="685799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A7E0850-4110-4855-8EBF-04B0AAC8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8342">
            <a:off x="2462845" y="834501"/>
            <a:ext cx="4254396" cy="539762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CCEB353-CCD2-43BF-8919-62B5A2D3D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483" y="701336"/>
            <a:ext cx="2449716" cy="19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09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mmmh this is the life for me.......z.a | Cozy fireplace, Cozy house,  Winter cozy">
            <a:extLst>
              <a:ext uri="{FF2B5EF4-FFF2-40B4-BE49-F238E27FC236}">
                <a16:creationId xmlns:a16="http://schemas.microsoft.com/office/drawing/2014/main" id="{E39AC8FD-F0A4-4415-9C6F-2F57CDD50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3"/>
          <a:stretch/>
        </p:blipFill>
        <p:spPr bwMode="auto">
          <a:xfrm>
            <a:off x="4069825" y="887767"/>
            <a:ext cx="4500563" cy="56151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C1F24DE-FEF5-4D57-8FB6-330ABCFEB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8" y="887767"/>
            <a:ext cx="3565865" cy="2674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26EE4EA-6732-4C14-9F19-5E4DD9ED165A}"/>
              </a:ext>
            </a:extLst>
          </p:cNvPr>
          <p:cNvSpPr txBox="1"/>
          <p:nvPr/>
        </p:nvSpPr>
        <p:spPr>
          <a:xfrm>
            <a:off x="5571480" y="93497"/>
            <a:ext cx="217724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    activity</a:t>
            </a:r>
            <a:endParaRPr lang="th-TH" sz="2800" b="1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E44B8D8-751F-4A35-943A-2607ABFEBF9B}"/>
              </a:ext>
            </a:extLst>
          </p:cNvPr>
          <p:cNvSpPr txBox="1"/>
          <p:nvPr/>
        </p:nvSpPr>
        <p:spPr>
          <a:xfrm>
            <a:off x="3197442" y="93497"/>
            <a:ext cx="217724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weather</a:t>
            </a:r>
            <a:endParaRPr lang="th-TH" sz="2800" b="1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0FF0046-7776-447A-9FFD-C1055FD5356D}"/>
              </a:ext>
            </a:extLst>
          </p:cNvPr>
          <p:cNvSpPr txBox="1"/>
          <p:nvPr/>
        </p:nvSpPr>
        <p:spPr>
          <a:xfrm>
            <a:off x="823404" y="93497"/>
            <a:ext cx="217724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season</a:t>
            </a:r>
            <a:endParaRPr lang="th-TH" sz="2800" b="1" dirty="0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00F89BF-1960-4032-97CC-E3AEBFBF6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25" y="3917273"/>
            <a:ext cx="3515001" cy="2343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9C0B3C86-123F-41BD-B8D6-45954FACF82D}"/>
              </a:ext>
            </a:extLst>
          </p:cNvPr>
          <p:cNvSpPr txBox="1"/>
          <p:nvPr/>
        </p:nvSpPr>
        <p:spPr>
          <a:xfrm>
            <a:off x="453131" y="6170921"/>
            <a:ext cx="297475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playing computer games</a:t>
            </a:r>
            <a:endParaRPr lang="th-TH" dirty="0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3EC2B83A-C31D-4435-A710-8A1B6FF78754}"/>
              </a:ext>
            </a:extLst>
          </p:cNvPr>
          <p:cNvSpPr txBox="1"/>
          <p:nvPr/>
        </p:nvSpPr>
        <p:spPr>
          <a:xfrm>
            <a:off x="4293802" y="5829162"/>
            <a:ext cx="236630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reading a book</a:t>
            </a:r>
            <a:endParaRPr lang="th-TH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E92B5D46-92D6-4FBE-94FB-1E7FCAD0FA95}"/>
              </a:ext>
            </a:extLst>
          </p:cNvPr>
          <p:cNvSpPr txBox="1"/>
          <p:nvPr/>
        </p:nvSpPr>
        <p:spPr>
          <a:xfrm>
            <a:off x="6141837" y="3824288"/>
            <a:ext cx="236630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having a coffee</a:t>
            </a:r>
            <a:endParaRPr lang="th-TH" dirty="0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556F1001-2BDC-4B1E-9664-85AC0CE57B22}"/>
              </a:ext>
            </a:extLst>
          </p:cNvPr>
          <p:cNvSpPr txBox="1"/>
          <p:nvPr/>
        </p:nvSpPr>
        <p:spPr>
          <a:xfrm>
            <a:off x="6489173" y="4978924"/>
            <a:ext cx="236630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eating snacks</a:t>
            </a:r>
            <a:endParaRPr lang="th-TH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D44B63DD-000A-4B15-A756-1FF1E33D1030}"/>
              </a:ext>
            </a:extLst>
          </p:cNvPr>
          <p:cNvSpPr txBox="1"/>
          <p:nvPr/>
        </p:nvSpPr>
        <p:spPr>
          <a:xfrm>
            <a:off x="558646" y="3059668"/>
            <a:ext cx="297475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making a snowman</a:t>
            </a:r>
            <a:endParaRPr lang="th-TH" dirty="0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D9EA8C7A-08EC-439A-A439-6C8F22469106}"/>
              </a:ext>
            </a:extLst>
          </p:cNvPr>
          <p:cNvSpPr txBox="1"/>
          <p:nvPr/>
        </p:nvSpPr>
        <p:spPr>
          <a:xfrm>
            <a:off x="573612" y="2519895"/>
            <a:ext cx="297475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having  hot chocolate</a:t>
            </a:r>
            <a:endParaRPr lang="th-TH" dirty="0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EF42AE77-BD68-4532-90E3-F46767118890}"/>
              </a:ext>
            </a:extLst>
          </p:cNvPr>
          <p:cNvSpPr txBox="1"/>
          <p:nvPr/>
        </p:nvSpPr>
        <p:spPr>
          <a:xfrm>
            <a:off x="566584" y="966931"/>
            <a:ext cx="2974758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seeing a movie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295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B83939A-0F22-42FA-9952-329BD0D21899}"/>
              </a:ext>
            </a:extLst>
          </p:cNvPr>
          <p:cNvSpPr txBox="1"/>
          <p:nvPr/>
        </p:nvSpPr>
        <p:spPr>
          <a:xfrm>
            <a:off x="1495549" y="2304157"/>
            <a:ext cx="65872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Make your sentences by 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using present continuous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824BD90-AF71-4E3D-B220-24D066439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50" y="332766"/>
            <a:ext cx="2780017" cy="269466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5968824-2AE5-4C3E-B8EB-865530441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634" y="4128774"/>
            <a:ext cx="1688738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85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mmmh this is the life for me.......z.a | Cozy fireplace, Cozy house,  Winter cozy">
            <a:extLst>
              <a:ext uri="{FF2B5EF4-FFF2-40B4-BE49-F238E27FC236}">
                <a16:creationId xmlns:a16="http://schemas.microsoft.com/office/drawing/2014/main" id="{E39AC8FD-F0A4-4415-9C6F-2F57CDD50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3"/>
          <a:stretch/>
        </p:blipFill>
        <p:spPr bwMode="auto">
          <a:xfrm>
            <a:off x="4261718" y="294968"/>
            <a:ext cx="4500563" cy="56151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0FF0046-7776-447A-9FFD-C1055FD5356D}"/>
              </a:ext>
            </a:extLst>
          </p:cNvPr>
          <p:cNvSpPr txBox="1"/>
          <p:nvPr/>
        </p:nvSpPr>
        <p:spPr>
          <a:xfrm>
            <a:off x="198749" y="294968"/>
            <a:ext cx="362729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Season: In winter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3EC2B83A-C31D-4435-A710-8A1B6FF78754}"/>
              </a:ext>
            </a:extLst>
          </p:cNvPr>
          <p:cNvSpPr txBox="1"/>
          <p:nvPr/>
        </p:nvSpPr>
        <p:spPr>
          <a:xfrm>
            <a:off x="503036" y="4393914"/>
            <a:ext cx="536035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Are we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reading books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in the afternoon?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	- No, we aren’t.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E92B5D46-92D6-4FBE-94FB-1E7FCAD0FA95}"/>
              </a:ext>
            </a:extLst>
          </p:cNvPr>
          <p:cNvSpPr txBox="1"/>
          <p:nvPr/>
        </p:nvSpPr>
        <p:spPr>
          <a:xfrm>
            <a:off x="503036" y="1377867"/>
            <a:ext cx="5897764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We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having hot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 chocolate 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in the living room.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556F1001-2BDC-4B1E-9664-85AC0CE57B22}"/>
              </a:ext>
            </a:extLst>
          </p:cNvPr>
          <p:cNvSpPr txBox="1"/>
          <p:nvPr/>
        </p:nvSpPr>
        <p:spPr>
          <a:xfrm>
            <a:off x="503036" y="3028890"/>
            <a:ext cx="536035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C1C1C"/>
                </a:solidFill>
                <a:latin typeface="Twinkl"/>
              </a:rPr>
              <a:t>We aren’t </a:t>
            </a:r>
            <a:r>
              <a:rPr lang="en-US" sz="2000" b="1" dirty="0">
                <a:solidFill>
                  <a:srgbClr val="FF0000"/>
                </a:solidFill>
                <a:latin typeface="Twinkl"/>
              </a:rPr>
              <a:t>making a snowman </a:t>
            </a:r>
            <a:r>
              <a:rPr lang="en-US" sz="2000" b="1" dirty="0">
                <a:solidFill>
                  <a:srgbClr val="1C1C1C"/>
                </a:solidFill>
                <a:latin typeface="Twinkl"/>
              </a:rPr>
              <a:t>outside.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/>
            </a:endParaRPr>
          </a:p>
        </p:txBody>
      </p:sp>
    </p:spTree>
    <p:extLst>
      <p:ext uri="{BB962C8B-B14F-4D97-AF65-F5344CB8AC3E}">
        <p14:creationId xmlns:p14="http://schemas.microsoft.com/office/powerpoint/2010/main" val="34889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41A51DB0-738B-4A16-9D0E-4961D1402D97}"/>
              </a:ext>
            </a:extLst>
          </p:cNvPr>
          <p:cNvSpPr/>
          <p:nvPr/>
        </p:nvSpPr>
        <p:spPr>
          <a:xfrm>
            <a:off x="173114" y="710213"/>
            <a:ext cx="8797772" cy="174002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B3172B9-8145-4EA8-AC64-A759145FF98C}"/>
              </a:ext>
            </a:extLst>
          </p:cNvPr>
          <p:cNvSpPr txBox="1"/>
          <p:nvPr/>
        </p:nvSpPr>
        <p:spPr>
          <a:xfrm>
            <a:off x="474956" y="965771"/>
            <a:ext cx="8194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What are you doing? </a:t>
            </a:r>
            <a:endParaRPr lang="th-TH" sz="6600" b="1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0A3DC2F-3490-428B-8C5C-CF311305CAAD}"/>
              </a:ext>
            </a:extLst>
          </p:cNvPr>
          <p:cNvSpPr txBox="1"/>
          <p:nvPr/>
        </p:nvSpPr>
        <p:spPr>
          <a:xfrm>
            <a:off x="674702" y="2705795"/>
            <a:ext cx="688907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 am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u="sng" dirty="0">
                <a:solidFill>
                  <a:srgbClr val="FF0000"/>
                </a:solidFill>
              </a:rPr>
              <a:t>teaching</a:t>
            </a:r>
            <a:r>
              <a:rPr lang="th-TH" sz="4000" dirty="0">
                <a:solidFill>
                  <a:srgbClr val="FF0000"/>
                </a:solidFill>
              </a:rPr>
              <a:t> </a:t>
            </a:r>
            <a:r>
              <a:rPr lang="th-TH" sz="4000" dirty="0">
                <a:solidFill>
                  <a:srgbClr val="0070C0"/>
                </a:solidFill>
              </a:rPr>
              <a:t>1/</a:t>
            </a:r>
            <a:r>
              <a:rPr lang="en-US" sz="4000" dirty="0">
                <a:solidFill>
                  <a:srgbClr val="0070C0"/>
                </a:solidFill>
              </a:rPr>
              <a:t>10</a:t>
            </a:r>
            <a:r>
              <a:rPr lang="th-TH" sz="4000" dirty="0">
                <a:solidFill>
                  <a:srgbClr val="0070C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class.</a:t>
            </a:r>
            <a:endParaRPr lang="th-TH" sz="4400" b="1" dirty="0">
              <a:solidFill>
                <a:srgbClr val="0070C0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6784608-EBEA-4C12-BE3C-22CAD0162E2A}"/>
              </a:ext>
            </a:extLst>
          </p:cNvPr>
          <p:cNvSpPr txBox="1"/>
          <p:nvPr/>
        </p:nvSpPr>
        <p:spPr>
          <a:xfrm>
            <a:off x="674702" y="3557256"/>
            <a:ext cx="688907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I’m …………………………..</a:t>
            </a:r>
            <a:endParaRPr lang="th-TH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DD417A1-8D24-4D57-A04B-887FCB5CD5C4}"/>
              </a:ext>
            </a:extLst>
          </p:cNvPr>
          <p:cNvSpPr txBox="1"/>
          <p:nvPr/>
        </p:nvSpPr>
        <p:spPr>
          <a:xfrm>
            <a:off x="674702" y="4470272"/>
            <a:ext cx="688907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I’m …………………………..</a:t>
            </a:r>
            <a:endParaRPr lang="th-TH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EF95463-7729-4BCD-9985-D54CCC7AF165}"/>
              </a:ext>
            </a:extLst>
          </p:cNvPr>
          <p:cNvSpPr txBox="1"/>
          <p:nvPr/>
        </p:nvSpPr>
        <p:spPr>
          <a:xfrm>
            <a:off x="541537" y="5507508"/>
            <a:ext cx="792776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I’m </a:t>
            </a:r>
            <a:r>
              <a:rPr lang="en-US" sz="4400" u="sng" dirty="0">
                <a:solidFill>
                  <a:srgbClr val="FF0000"/>
                </a:solidFill>
              </a:rPr>
              <a:t>driving a car </a:t>
            </a:r>
            <a:r>
              <a:rPr lang="en-US" sz="4400" dirty="0">
                <a:solidFill>
                  <a:schemeClr val="accent4">
                    <a:lumMod val="50000"/>
                  </a:schemeClr>
                </a:solidFill>
              </a:rPr>
              <a:t>on the way .</a:t>
            </a:r>
            <a:endParaRPr lang="th-TH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AF67EE2-6D68-499C-A236-A14C09323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165" y="2670418"/>
            <a:ext cx="1694835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7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ild rumpus' play experience encourages teamwork, imagination | Local  Education | madison.com">
            <a:extLst>
              <a:ext uri="{FF2B5EF4-FFF2-40B4-BE49-F238E27FC236}">
                <a16:creationId xmlns:a16="http://schemas.microsoft.com/office/drawing/2014/main" id="{2659DD25-012A-43EC-AB92-F3D6F907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4" y="585556"/>
            <a:ext cx="8530331" cy="568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2705FD2-FF05-4350-8F53-12A24B24B2AB}"/>
              </a:ext>
            </a:extLst>
          </p:cNvPr>
          <p:cNvSpPr txBox="1"/>
          <p:nvPr/>
        </p:nvSpPr>
        <p:spPr>
          <a:xfrm>
            <a:off x="223342" y="137574"/>
            <a:ext cx="275947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    At the park</a:t>
            </a:r>
            <a:endParaRPr lang="th-TH" sz="2800" b="1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A6333D9-C229-41B7-AE05-7FE07F3068C2}"/>
              </a:ext>
            </a:extLst>
          </p:cNvPr>
          <p:cNvSpPr txBox="1"/>
          <p:nvPr/>
        </p:nvSpPr>
        <p:spPr>
          <a:xfrm>
            <a:off x="2982822" y="1378075"/>
            <a:ext cx="5738933" cy="4770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A little boy is</a:t>
            </a:r>
            <a:r>
              <a:rPr lang="en-US" sz="2500" b="1" dirty="0">
                <a:solidFill>
                  <a:srgbClr val="00B0F0"/>
                </a:solidFill>
              </a:rPr>
              <a:t> climbing </a:t>
            </a:r>
            <a:r>
              <a:rPr lang="en-US" sz="2500" b="1" dirty="0"/>
              <a:t>on the ladder.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18218D8-1E81-4864-8336-2767FFB118DF}"/>
              </a:ext>
            </a:extLst>
          </p:cNvPr>
          <p:cNvSpPr txBox="1"/>
          <p:nvPr/>
        </p:nvSpPr>
        <p:spPr>
          <a:xfrm>
            <a:off x="2982821" y="2053833"/>
            <a:ext cx="5508040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He </a:t>
            </a:r>
            <a:r>
              <a:rPr lang="en-US" sz="2800" b="1" dirty="0">
                <a:solidFill>
                  <a:srgbClr val="C00000"/>
                </a:solidFill>
              </a:rPr>
              <a:t>isn’t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B0F0"/>
                </a:solidFill>
              </a:rPr>
              <a:t>playing</a:t>
            </a:r>
            <a:r>
              <a:rPr lang="en-US" sz="2800" b="1" dirty="0"/>
              <a:t> the toys .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2E7A1E1E-402A-4327-BA1F-2DD3E0892559}"/>
              </a:ext>
            </a:extLst>
          </p:cNvPr>
          <p:cNvSpPr txBox="1"/>
          <p:nvPr/>
        </p:nvSpPr>
        <p:spPr>
          <a:xfrm>
            <a:off x="2982821" y="2846352"/>
            <a:ext cx="5508040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Is he </a:t>
            </a:r>
            <a:r>
              <a:rPr lang="en-US" sz="2800" b="1" dirty="0">
                <a:solidFill>
                  <a:srgbClr val="00B0F0"/>
                </a:solidFill>
              </a:rPr>
              <a:t>running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/>
              <a:t>with his </a:t>
            </a:r>
            <a:r>
              <a:rPr lang="en-US" sz="2800" b="1" dirty="0"/>
              <a:t>friends?</a:t>
            </a:r>
          </a:p>
          <a:p>
            <a:pPr algn="ctr"/>
            <a:r>
              <a:rPr lang="en-US" sz="2800" b="1" dirty="0"/>
              <a:t>- </a:t>
            </a:r>
            <a:r>
              <a:rPr lang="en-US" sz="2800" b="1" dirty="0">
                <a:solidFill>
                  <a:srgbClr val="FF0000"/>
                </a:solidFill>
              </a:rPr>
              <a:t>No, he isn't.</a:t>
            </a:r>
          </a:p>
        </p:txBody>
      </p:sp>
    </p:spTree>
    <p:extLst>
      <p:ext uri="{BB962C8B-B14F-4D97-AF65-F5344CB8AC3E}">
        <p14:creationId xmlns:p14="http://schemas.microsoft.com/office/powerpoint/2010/main" val="247644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47" y="530283"/>
            <a:ext cx="908785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winkl" pitchFamily="2" charset="0"/>
              </a:rPr>
              <a:t>Homework (10 points)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winkl" pitchFamily="2" charset="0"/>
              </a:rPr>
              <a:t>Wednesday 27</a:t>
            </a:r>
            <a:r>
              <a:rPr lang="en-US" altLang="en-US" sz="2400" b="1" baseline="30000" dirty="0">
                <a:latin typeface="Twinkl" pitchFamily="2" charset="0"/>
              </a:rPr>
              <a:t>th</a:t>
            </a:r>
            <a:r>
              <a:rPr lang="en-US" altLang="en-US" sz="2400" b="1" dirty="0">
                <a:latin typeface="Twinkl" pitchFamily="2" charset="0"/>
              </a:rPr>
              <a:t>  December 2023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latin typeface="Twinkl" pitchFamily="2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winkl" pitchFamily="2" charset="0"/>
              </a:rPr>
              <a:t>Make your sentences by using present continuous with </a:t>
            </a:r>
            <a:r>
              <a:rPr lang="en-US" altLang="en-US" sz="2400" b="1" dirty="0">
                <a:solidFill>
                  <a:srgbClr val="7030A0"/>
                </a:solidFill>
                <a:latin typeface="Twinkl" pitchFamily="2" charset="0"/>
              </a:rPr>
              <a:t>season</a:t>
            </a:r>
            <a:r>
              <a:rPr lang="en-US" altLang="en-US" sz="2400" dirty="0">
                <a:latin typeface="Twinkl" pitchFamily="2" charset="0"/>
              </a:rPr>
              <a:t> or 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  <a:t>activity</a:t>
            </a:r>
            <a:r>
              <a:rPr lang="en-US" altLang="en-US" sz="2400" dirty="0">
                <a:latin typeface="Twinkl" pitchFamily="2" charset="0"/>
              </a:rPr>
              <a:t> </a:t>
            </a:r>
            <a:r>
              <a:rPr lang="en-US" altLang="en-US" sz="2400" b="1" dirty="0">
                <a:latin typeface="Twinkl" pitchFamily="2" charset="0"/>
              </a:rPr>
              <a:t>in your notebook</a:t>
            </a:r>
            <a:r>
              <a:rPr lang="en-US" altLang="en-US" sz="2400" dirty="0">
                <a:latin typeface="Twinkl" pitchFamily="2" charset="0"/>
              </a:rPr>
              <a:t>. </a:t>
            </a:r>
            <a:r>
              <a:rPr lang="en-US" altLang="en-US" sz="2800" b="1" u="sng" dirty="0">
                <a:solidFill>
                  <a:srgbClr val="00B0F0"/>
                </a:solidFill>
                <a:latin typeface="Twinkl" pitchFamily="2" charset="0"/>
              </a:rPr>
              <a:t>(10 items)  </a:t>
            </a:r>
            <a:r>
              <a:rPr lang="en-US" altLang="en-US" sz="2800" b="1" u="sng" dirty="0">
                <a:solidFill>
                  <a:srgbClr val="C00000"/>
                </a:solidFill>
                <a:latin typeface="Twinkl" pitchFamily="2" charset="0"/>
              </a:rPr>
              <a:t>“in class”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Twinkl" pitchFamily="2" charset="0"/>
              </a:rPr>
              <a:t>*** Due Date : Thursday 28</a:t>
            </a:r>
            <a:r>
              <a:rPr lang="en-US" altLang="en-US" sz="2400" b="1" u="sng" baseline="30000" dirty="0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US" altLang="en-US" sz="2400" b="1" u="sng" dirty="0">
                <a:solidFill>
                  <a:srgbClr val="FF0000"/>
                </a:solidFill>
                <a:latin typeface="Twinkl" pitchFamily="2" charset="0"/>
              </a:rPr>
              <a:t>  2023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BC0105"/>
                </a:solidFill>
                <a:latin typeface="Twinkl" pitchFamily="2" charset="0"/>
              </a:rPr>
              <a:t>Ex.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BC0105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BC0105"/>
                </a:solidFill>
                <a:latin typeface="Twinkl" pitchFamily="2" charset="0"/>
              </a:rPr>
              <a:t>	</a:t>
            </a:r>
            <a:r>
              <a:rPr lang="en-US" altLang="en-US" sz="2400" dirty="0" err="1">
                <a:latin typeface="Twinkl" pitchFamily="2" charset="0"/>
              </a:rPr>
              <a:t>Massalin</a:t>
            </a:r>
            <a:r>
              <a:rPr lang="en-US" altLang="en-US" sz="2400" dirty="0">
                <a:latin typeface="Twinkl" pitchFamily="2" charset="0"/>
              </a:rPr>
              <a:t> is 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  <a:t>sunbathing</a:t>
            </a:r>
            <a:r>
              <a:rPr lang="en-US" altLang="en-US" sz="2400" dirty="0">
                <a:latin typeface="Twinkl" pitchFamily="2" charset="0"/>
              </a:rPr>
              <a:t> on the beach.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winkl" pitchFamily="2" charset="0"/>
              </a:rPr>
              <a:t>	She </a:t>
            </a:r>
            <a:r>
              <a:rPr lang="en-US" altLang="en-US" sz="2400" b="1" dirty="0">
                <a:solidFill>
                  <a:srgbClr val="C00000"/>
                </a:solidFill>
                <a:latin typeface="Twinkl" pitchFamily="2" charset="0"/>
              </a:rPr>
              <a:t>isn't</a:t>
            </a:r>
            <a:r>
              <a:rPr lang="en-US" altLang="en-US" sz="2400" dirty="0">
                <a:latin typeface="Twinkl" pitchFamily="2" charset="0"/>
              </a:rPr>
              <a:t> 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  <a:t>playing beach volleyball</a:t>
            </a:r>
            <a:b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</a:b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  <a:t>	</a:t>
            </a:r>
            <a:r>
              <a:rPr lang="en-US" altLang="en-US" sz="2400" dirty="0">
                <a:latin typeface="Twinkl" pitchFamily="2" charset="0"/>
              </a:rPr>
              <a:t>Is she 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  <a:t>swimming</a:t>
            </a:r>
            <a:r>
              <a:rPr lang="en-US" altLang="en-US" sz="2400" dirty="0">
                <a:latin typeface="Twinkl" pitchFamily="2" charset="0"/>
              </a:rPr>
              <a:t> with her family?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winkl" pitchFamily="2" charset="0"/>
              </a:rPr>
              <a:t>                      - Yes, she is.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winkl" pitchFamily="2" charset="0"/>
              </a:rPr>
              <a:t>		   - No, she isn't.</a:t>
            </a:r>
            <a:endParaRPr lang="en-GB" sz="2400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0C2433B6-6659-4665-8A8B-238E6C60DC66}"/>
              </a:ext>
            </a:extLst>
          </p:cNvPr>
          <p:cNvSpPr txBox="1"/>
          <p:nvPr/>
        </p:nvSpPr>
        <p:spPr>
          <a:xfrm>
            <a:off x="1238063" y="3053040"/>
            <a:ext cx="2828611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    At the beach</a:t>
            </a:r>
            <a:endParaRPr lang="th-TH" sz="2800" b="1" dirty="0"/>
          </a:p>
        </p:txBody>
      </p:sp>
      <p:pic>
        <p:nvPicPr>
          <p:cNvPr id="4098" name="Picture 2" descr="Checkmark Vector Icon Approved Symbol Vector Stock Vector (Royalty Free)  1275577681">
            <a:extLst>
              <a:ext uri="{FF2B5EF4-FFF2-40B4-BE49-F238E27FC236}">
                <a16:creationId xmlns:a16="http://schemas.microsoft.com/office/drawing/2014/main" id="{2047253B-4C2B-4AC7-93BD-880420D49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50000" b="7858"/>
          <a:stretch/>
        </p:blipFill>
        <p:spPr bwMode="auto">
          <a:xfrm>
            <a:off x="4722921" y="5570149"/>
            <a:ext cx="435005" cy="59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eckmark Vector Icon Approved Symbol Vector Stock Vector (Royalty Free)  1275577681">
            <a:extLst>
              <a:ext uri="{FF2B5EF4-FFF2-40B4-BE49-F238E27FC236}">
                <a16:creationId xmlns:a16="http://schemas.microsoft.com/office/drawing/2014/main" id="{57EC2E31-A448-401D-B0BF-05484C736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2" r="3028" b="7858"/>
          <a:stretch/>
        </p:blipFill>
        <p:spPr bwMode="auto">
          <a:xfrm>
            <a:off x="4514296" y="4977704"/>
            <a:ext cx="435005" cy="59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bathing (Prepositions to, of, and from) · English grammar exercise  (beginner level) | bitgab">
            <a:extLst>
              <a:ext uri="{FF2B5EF4-FFF2-40B4-BE49-F238E27FC236}">
                <a16:creationId xmlns:a16="http://schemas.microsoft.com/office/drawing/2014/main" id="{516334B4-D328-4039-9736-9041FB46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26" y="2826487"/>
            <a:ext cx="1398092" cy="947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7E9324A-2EBE-459B-9EC5-8DC866AF1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726" y="3923893"/>
            <a:ext cx="1398093" cy="74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Swimming Workouts for Beginners">
            <a:extLst>
              <a:ext uri="{FF2B5EF4-FFF2-40B4-BE49-F238E27FC236}">
                <a16:creationId xmlns:a16="http://schemas.microsoft.com/office/drawing/2014/main" id="{E19D9056-252D-4596-91C5-B2F00752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27" y="4855008"/>
            <a:ext cx="1398093" cy="1398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3E0C77F5-0A5C-8DD9-A300-D12D5D0FA150}"/>
              </a:ext>
            </a:extLst>
          </p:cNvPr>
          <p:cNvSpPr txBox="1"/>
          <p:nvPr/>
        </p:nvSpPr>
        <p:spPr>
          <a:xfrm>
            <a:off x="56147" y="530283"/>
            <a:ext cx="908785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winkl" pitchFamily="2" charset="0"/>
              </a:rPr>
              <a:t>Homework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30000" dirty="0">
                <a:latin typeface="Twinkl" pitchFamily="2" charset="0"/>
              </a:rPr>
              <a:t> </a:t>
            </a:r>
            <a:r>
              <a:rPr lang="en-US" altLang="en-US" sz="2400" b="1" dirty="0">
                <a:latin typeface="Twinkl" pitchFamily="2" charset="0"/>
              </a:rPr>
              <a:t>     Thursday 28</a:t>
            </a:r>
            <a:r>
              <a:rPr lang="en-US" altLang="en-US" sz="2400" b="1" baseline="30000" dirty="0">
                <a:latin typeface="Twinkl" pitchFamily="2" charset="0"/>
              </a:rPr>
              <a:t>th</a:t>
            </a:r>
            <a:r>
              <a:rPr lang="en-US" altLang="en-US" sz="2400" b="1" dirty="0">
                <a:latin typeface="Twinkl" pitchFamily="2" charset="0"/>
              </a:rPr>
              <a:t>  December 2023</a:t>
            </a:r>
          </a:p>
          <a:p>
            <a:pPr>
              <a:spcBef>
                <a:spcPct val="0"/>
              </a:spcBef>
            </a:pPr>
            <a:endParaRPr lang="en-US" altLang="en-US" b="1" dirty="0">
              <a:latin typeface="Twinkl" pitchFamily="2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70C0"/>
                </a:solidFill>
                <a:latin typeface="Twinkl" pitchFamily="2" charset="0"/>
              </a:rPr>
              <a:t>Prepare </a:t>
            </a:r>
            <a:r>
              <a:rPr lang="en-US" altLang="en-US" sz="2400" b="1" dirty="0">
                <a:solidFill>
                  <a:srgbClr val="0070C0"/>
                </a:solidFill>
                <a:latin typeface="Twinkl" pitchFamily="2" charset="0"/>
              </a:rPr>
              <a:t>a postcard to write on </a:t>
            </a:r>
            <a:r>
              <a:rPr lang="en-US" altLang="en-US" sz="2400" b="1">
                <a:solidFill>
                  <a:srgbClr val="0070C0"/>
                </a:solidFill>
                <a:latin typeface="Twinkl" pitchFamily="2" charset="0"/>
              </a:rPr>
              <a:t>Tuesday 3</a:t>
            </a:r>
            <a:r>
              <a:rPr lang="en-US" altLang="en-US" sz="2400" b="1" baseline="30000">
                <a:solidFill>
                  <a:srgbClr val="0070C0"/>
                </a:solidFill>
                <a:latin typeface="Twinkl" pitchFamily="2" charset="0"/>
              </a:rPr>
              <a:t>rd</a:t>
            </a:r>
            <a:r>
              <a:rPr lang="en-US" altLang="en-US" sz="2400" b="1">
                <a:solidFill>
                  <a:srgbClr val="0070C0"/>
                </a:solidFill>
                <a:latin typeface="Twinkl" pitchFamily="2" charset="0"/>
              </a:rPr>
              <a:t> January 2024.</a:t>
            </a:r>
            <a:endParaRPr lang="en-US" altLang="en-US" sz="2400" dirty="0">
              <a:solidFill>
                <a:srgbClr val="0070C0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70C0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BC0105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BC0105"/>
                </a:solidFill>
                <a:latin typeface="Twinkl" pitchFamily="2" charset="0"/>
              </a:rPr>
              <a:t>	</a:t>
            </a:r>
            <a:endParaRPr lang="en-GB" sz="2400" dirty="0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9BBA283-84FE-BC9C-2D11-DEA655C4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465" y="3209366"/>
            <a:ext cx="3406734" cy="226807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DC8B3A8-16C3-AAB7-5F28-C84F7A28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52" y="3209365"/>
            <a:ext cx="3623913" cy="22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4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47" y="530283"/>
            <a:ext cx="908785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winkl" pitchFamily="2" charset="0"/>
              </a:rPr>
              <a:t>Homework (10 points)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winkl" pitchFamily="2" charset="0"/>
              </a:rPr>
              <a:t>Thursday 28</a:t>
            </a:r>
            <a:r>
              <a:rPr lang="en-US" altLang="en-US" sz="2400" b="1" baseline="30000" dirty="0">
                <a:latin typeface="Twinkl" pitchFamily="2" charset="0"/>
              </a:rPr>
              <a:t>th</a:t>
            </a:r>
            <a:r>
              <a:rPr lang="en-US" altLang="en-US" sz="2400" b="1" dirty="0">
                <a:latin typeface="Twinkl" pitchFamily="2" charset="0"/>
              </a:rPr>
              <a:t> December 2023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latin typeface="Twinkl" pitchFamily="2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winkl" pitchFamily="2" charset="0"/>
              </a:rPr>
              <a:t>Make your sentences by using present continuous with </a:t>
            </a:r>
            <a:r>
              <a:rPr lang="en-US" altLang="en-US" sz="2400" b="1" dirty="0">
                <a:solidFill>
                  <a:srgbClr val="7030A0"/>
                </a:solidFill>
                <a:latin typeface="Twinkl" pitchFamily="2" charset="0"/>
              </a:rPr>
              <a:t>season</a:t>
            </a:r>
            <a:r>
              <a:rPr lang="en-US" altLang="en-US" sz="2400" dirty="0">
                <a:latin typeface="Twinkl" pitchFamily="2" charset="0"/>
              </a:rPr>
              <a:t> or 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  <a:t>activity</a:t>
            </a:r>
            <a:r>
              <a:rPr lang="en-US" altLang="en-US" sz="2400" dirty="0">
                <a:latin typeface="Twinkl" pitchFamily="2" charset="0"/>
              </a:rPr>
              <a:t> </a:t>
            </a:r>
            <a:r>
              <a:rPr lang="en-US" altLang="en-US" sz="2400" b="1" dirty="0">
                <a:latin typeface="Twinkl" pitchFamily="2" charset="0"/>
              </a:rPr>
              <a:t>in your notebook</a:t>
            </a:r>
            <a:r>
              <a:rPr lang="en-US" altLang="en-US" sz="2400" dirty="0">
                <a:latin typeface="Twinkl" pitchFamily="2" charset="0"/>
              </a:rPr>
              <a:t>. </a:t>
            </a:r>
            <a:r>
              <a:rPr lang="en-US" altLang="en-US" sz="2800" b="1" u="sng" dirty="0">
                <a:solidFill>
                  <a:srgbClr val="00B0F0"/>
                </a:solidFill>
                <a:latin typeface="Twinkl" pitchFamily="2" charset="0"/>
              </a:rPr>
              <a:t>(10 items) </a:t>
            </a:r>
            <a:endParaRPr lang="en-US" altLang="en-US" sz="2800" b="1" u="sng" dirty="0">
              <a:solidFill>
                <a:srgbClr val="C00000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Twinkl" pitchFamily="2" charset="0"/>
              </a:rPr>
              <a:t>*** Due Date : Thursday 28</a:t>
            </a:r>
            <a:r>
              <a:rPr lang="en-US" altLang="en-US" sz="2400" b="1" u="sng" baseline="30000" dirty="0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US" altLang="en-US" sz="2400" b="1" u="sng" dirty="0">
                <a:solidFill>
                  <a:srgbClr val="FF0000"/>
                </a:solidFill>
                <a:latin typeface="Twinkl" pitchFamily="2" charset="0"/>
              </a:rPr>
              <a:t>  2023 at the office room 331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BC0105"/>
                </a:solidFill>
                <a:latin typeface="Twinkl" pitchFamily="2" charset="0"/>
              </a:rPr>
              <a:t>Ex.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BC0105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BC0105"/>
                </a:solidFill>
                <a:latin typeface="Twinkl" pitchFamily="2" charset="0"/>
              </a:rPr>
              <a:t>	</a:t>
            </a:r>
            <a:r>
              <a:rPr lang="en-US" altLang="en-US" sz="2400" dirty="0" err="1">
                <a:latin typeface="Twinkl" pitchFamily="2" charset="0"/>
              </a:rPr>
              <a:t>Massalin</a:t>
            </a:r>
            <a:r>
              <a:rPr lang="en-US" altLang="en-US" sz="2400" dirty="0">
                <a:latin typeface="Twinkl" pitchFamily="2" charset="0"/>
              </a:rPr>
              <a:t> is 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  <a:t>sunbathing</a:t>
            </a:r>
            <a:r>
              <a:rPr lang="en-US" altLang="en-US" sz="2400" dirty="0">
                <a:latin typeface="Twinkl" pitchFamily="2" charset="0"/>
              </a:rPr>
              <a:t> on the beach.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winkl" pitchFamily="2" charset="0"/>
              </a:rPr>
              <a:t>	She </a:t>
            </a:r>
            <a:r>
              <a:rPr lang="en-US" altLang="en-US" sz="2400" b="1" dirty="0">
                <a:solidFill>
                  <a:srgbClr val="C00000"/>
                </a:solidFill>
                <a:latin typeface="Twinkl" pitchFamily="2" charset="0"/>
              </a:rPr>
              <a:t>isn't</a:t>
            </a:r>
            <a:r>
              <a:rPr lang="en-US" altLang="en-US" sz="2400" dirty="0">
                <a:latin typeface="Twinkl" pitchFamily="2" charset="0"/>
              </a:rPr>
              <a:t> 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  <a:t>playing beach volleyball</a:t>
            </a:r>
            <a:b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</a:b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  <a:t>	</a:t>
            </a:r>
            <a:r>
              <a:rPr lang="en-US" altLang="en-US" sz="2400" dirty="0">
                <a:latin typeface="Twinkl" pitchFamily="2" charset="0"/>
              </a:rPr>
              <a:t>Is she 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winkl" pitchFamily="2" charset="0"/>
              </a:rPr>
              <a:t>swimming</a:t>
            </a:r>
            <a:r>
              <a:rPr lang="en-US" altLang="en-US" sz="2400" dirty="0">
                <a:latin typeface="Twinkl" pitchFamily="2" charset="0"/>
              </a:rPr>
              <a:t> with her family?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winkl" pitchFamily="2" charset="0"/>
              </a:rPr>
              <a:t>                      - Yes, she is.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winkl" pitchFamily="2" charset="0"/>
              </a:rPr>
              <a:t>		   - No, she isn't.</a:t>
            </a:r>
            <a:endParaRPr lang="en-GB" sz="2400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0C2433B6-6659-4665-8A8B-238E6C60DC66}"/>
              </a:ext>
            </a:extLst>
          </p:cNvPr>
          <p:cNvSpPr txBox="1"/>
          <p:nvPr/>
        </p:nvSpPr>
        <p:spPr>
          <a:xfrm>
            <a:off x="1238063" y="3053040"/>
            <a:ext cx="2828611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    At the beach</a:t>
            </a:r>
            <a:endParaRPr lang="th-TH" sz="2800" b="1" dirty="0"/>
          </a:p>
        </p:txBody>
      </p:sp>
      <p:pic>
        <p:nvPicPr>
          <p:cNvPr id="4098" name="Picture 2" descr="Checkmark Vector Icon Approved Symbol Vector Stock Vector (Royalty Free)  1275577681">
            <a:extLst>
              <a:ext uri="{FF2B5EF4-FFF2-40B4-BE49-F238E27FC236}">
                <a16:creationId xmlns:a16="http://schemas.microsoft.com/office/drawing/2014/main" id="{2047253B-4C2B-4AC7-93BD-880420D49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50000" b="7858"/>
          <a:stretch/>
        </p:blipFill>
        <p:spPr bwMode="auto">
          <a:xfrm>
            <a:off x="4722921" y="5570149"/>
            <a:ext cx="435005" cy="59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eckmark Vector Icon Approved Symbol Vector Stock Vector (Royalty Free)  1275577681">
            <a:extLst>
              <a:ext uri="{FF2B5EF4-FFF2-40B4-BE49-F238E27FC236}">
                <a16:creationId xmlns:a16="http://schemas.microsoft.com/office/drawing/2014/main" id="{57EC2E31-A448-401D-B0BF-05484C736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2" r="3028" b="7858"/>
          <a:stretch/>
        </p:blipFill>
        <p:spPr bwMode="auto">
          <a:xfrm>
            <a:off x="4514296" y="4977704"/>
            <a:ext cx="435005" cy="59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bathing (Prepositions to, of, and from) · English grammar exercise  (beginner level) | bitgab">
            <a:extLst>
              <a:ext uri="{FF2B5EF4-FFF2-40B4-BE49-F238E27FC236}">
                <a16:creationId xmlns:a16="http://schemas.microsoft.com/office/drawing/2014/main" id="{516334B4-D328-4039-9736-9041FB46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26" y="2826487"/>
            <a:ext cx="1398092" cy="947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7E9324A-2EBE-459B-9EC5-8DC866AF1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726" y="3923893"/>
            <a:ext cx="1398093" cy="74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Swimming Workouts for Beginners">
            <a:extLst>
              <a:ext uri="{FF2B5EF4-FFF2-40B4-BE49-F238E27FC236}">
                <a16:creationId xmlns:a16="http://schemas.microsoft.com/office/drawing/2014/main" id="{E19D9056-252D-4596-91C5-B2F00752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727" y="4855008"/>
            <a:ext cx="1398093" cy="1398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42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27B8A26-3E88-904D-A5CC-A342BD236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0" t="13099" r="8710" b="14498"/>
          <a:stretch/>
        </p:blipFill>
        <p:spPr>
          <a:xfrm>
            <a:off x="685362" y="1122947"/>
            <a:ext cx="7773275" cy="4772526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E7D8977-1E91-1750-4A02-87127F9A7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2" t="9766" r="4687" b="62966"/>
          <a:stretch/>
        </p:blipFill>
        <p:spPr>
          <a:xfrm>
            <a:off x="5133473" y="304800"/>
            <a:ext cx="3569370" cy="81814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CA7F84D-3880-6A3D-CA35-DD929C63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779" y="1475873"/>
            <a:ext cx="1755471" cy="1155032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139A3C3A-B1EA-F3F3-1239-21CF492FBC7C}"/>
              </a:ext>
            </a:extLst>
          </p:cNvPr>
          <p:cNvSpPr/>
          <p:nvPr/>
        </p:nvSpPr>
        <p:spPr>
          <a:xfrm>
            <a:off x="1083103" y="1359916"/>
            <a:ext cx="3356986" cy="42985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Dear Teacher </a:t>
            </a:r>
            <a:r>
              <a:rPr lang="en-US" dirty="0" err="1">
                <a:solidFill>
                  <a:schemeClr val="tx1"/>
                </a:solidFill>
              </a:rPr>
              <a:t>Massalin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Greeting from Phuket. </a:t>
            </a:r>
            <a:r>
              <a:rPr lang="en-US" dirty="0">
                <a:solidFill>
                  <a:srgbClr val="FF0000"/>
                </a:solidFill>
              </a:rPr>
              <a:t>I’m staying</a:t>
            </a:r>
            <a:r>
              <a:rPr lang="en-US" dirty="0">
                <a:solidFill>
                  <a:schemeClr val="tx1"/>
                </a:solidFill>
              </a:rPr>
              <a:t> in 5 stars hotel with family. It’s a wonderful holiday. The weather is </a:t>
            </a:r>
            <a:r>
              <a:rPr lang="en-US" dirty="0">
                <a:solidFill>
                  <a:srgbClr val="00B050"/>
                </a:solidFill>
              </a:rPr>
              <a:t>sunny with clear sky</a:t>
            </a:r>
            <a:r>
              <a:rPr lang="en-US" dirty="0">
                <a:solidFill>
                  <a:schemeClr val="tx1"/>
                </a:solidFill>
              </a:rPr>
              <a:t>, it’s </a:t>
            </a:r>
            <a:r>
              <a:rPr lang="en-US" dirty="0">
                <a:solidFill>
                  <a:srgbClr val="00B050"/>
                </a:solidFill>
              </a:rPr>
              <a:t>pretty day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Mom and dad are exercising </a:t>
            </a:r>
            <a:r>
              <a:rPr lang="en-US" dirty="0">
                <a:solidFill>
                  <a:schemeClr val="tx1"/>
                </a:solidFill>
              </a:rPr>
              <a:t>at a gym and </a:t>
            </a:r>
            <a:r>
              <a:rPr lang="en-US" dirty="0">
                <a:solidFill>
                  <a:srgbClr val="FF0000"/>
                </a:solidFill>
              </a:rPr>
              <a:t>my sisters are taking photos </a:t>
            </a:r>
            <a:r>
              <a:rPr lang="en-US" dirty="0">
                <a:solidFill>
                  <a:schemeClr val="tx1"/>
                </a:solidFill>
              </a:rPr>
              <a:t>at the old town. I </a:t>
            </a:r>
            <a:r>
              <a:rPr lang="en-US" dirty="0">
                <a:solidFill>
                  <a:srgbClr val="18A0DB"/>
                </a:solidFill>
              </a:rPr>
              <a:t>always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go shopping </a:t>
            </a:r>
            <a:r>
              <a:rPr lang="en-US" dirty="0">
                <a:solidFill>
                  <a:schemeClr val="tx1"/>
                </a:solidFill>
              </a:rPr>
              <a:t>at the cafe. Tomorrow, </a:t>
            </a:r>
            <a:r>
              <a:rPr lang="en-US" dirty="0">
                <a:solidFill>
                  <a:srgbClr val="FF0000"/>
                </a:solidFill>
              </a:rPr>
              <a:t>we’re buying for souvenirs</a:t>
            </a:r>
            <a:r>
              <a:rPr lang="en-US" dirty="0">
                <a:solidFill>
                  <a:schemeClr val="tx1"/>
                </a:solidFill>
              </a:rPr>
              <a:t> at Central. We love it.</a:t>
            </a:r>
          </a:p>
          <a:p>
            <a:r>
              <a:rPr lang="en-US" dirty="0">
                <a:solidFill>
                  <a:schemeClr val="tx1"/>
                </a:solidFill>
              </a:rPr>
              <a:t>Talk to you soon. 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Jida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81B008D1-9E9A-9637-084E-A9D05CA08190}"/>
              </a:ext>
            </a:extLst>
          </p:cNvPr>
          <p:cNvSpPr/>
          <p:nvPr/>
        </p:nvSpPr>
        <p:spPr>
          <a:xfrm>
            <a:off x="4684295" y="2983832"/>
            <a:ext cx="3416968" cy="9304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/>
                </a:solidFill>
              </a:rPr>
              <a:t>Mrs.Massalin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Makkasin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388 </a:t>
            </a:r>
            <a:r>
              <a:rPr lang="en-US" sz="1600" dirty="0" err="1">
                <a:solidFill>
                  <a:schemeClr val="tx1"/>
                </a:solidFill>
              </a:rPr>
              <a:t>Taladmai</a:t>
            </a:r>
            <a:r>
              <a:rPr lang="en-US" sz="1600" dirty="0">
                <a:solidFill>
                  <a:schemeClr val="tx1"/>
                </a:solidFill>
              </a:rPr>
              <a:t> Road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Suratthani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Thailand 84000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D8922D2-C16D-3D0E-08C2-745D82591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0538">
            <a:off x="3221994" y="4744931"/>
            <a:ext cx="2436190" cy="18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93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3E0C77F5-0A5C-8DD9-A300-D12D5D0FA150}"/>
              </a:ext>
            </a:extLst>
          </p:cNvPr>
          <p:cNvSpPr txBox="1"/>
          <p:nvPr/>
        </p:nvSpPr>
        <p:spPr>
          <a:xfrm>
            <a:off x="56147" y="530283"/>
            <a:ext cx="9087853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winkl" pitchFamily="2" charset="0"/>
              </a:rPr>
              <a:t>Homework (10 points)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30000" dirty="0">
                <a:latin typeface="Twinkl" pitchFamily="2" charset="0"/>
              </a:rPr>
              <a:t> </a:t>
            </a:r>
            <a:r>
              <a:rPr lang="en-US" altLang="en-US" sz="2400" b="1" dirty="0">
                <a:latin typeface="Twinkl" pitchFamily="2" charset="0"/>
              </a:rPr>
              <a:t>     Wednesday 3</a:t>
            </a:r>
            <a:r>
              <a:rPr lang="en-US" altLang="en-US" sz="2400" b="1" baseline="30000" dirty="0">
                <a:latin typeface="Twinkl" pitchFamily="2" charset="0"/>
              </a:rPr>
              <a:t>rd</a:t>
            </a:r>
            <a:r>
              <a:rPr lang="en-US" altLang="en-US" sz="2400" b="1" dirty="0">
                <a:latin typeface="Twinkl" pitchFamily="2" charset="0"/>
              </a:rPr>
              <a:t>   January 2024</a:t>
            </a:r>
          </a:p>
          <a:p>
            <a:pPr>
              <a:spcBef>
                <a:spcPct val="0"/>
              </a:spcBef>
            </a:pPr>
            <a:endParaRPr lang="en-US" altLang="en-US" b="1" dirty="0">
              <a:latin typeface="Twinkl" pitchFamily="2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winkl" pitchFamily="2" charset="0"/>
              </a:rPr>
              <a:t>	</a:t>
            </a:r>
            <a:r>
              <a:rPr lang="en-US" altLang="en-US" sz="2400" dirty="0">
                <a:latin typeface="Twinkl" pitchFamily="2" charset="0"/>
              </a:rPr>
              <a:t>-Imagine you and your family are on a holiday.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winkl" pitchFamily="2" charset="0"/>
              </a:rPr>
              <a:t>	-Write a postcard to your teacher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Twinkl" pitchFamily="2" charset="0"/>
              </a:rPr>
              <a:t>	-Use the plan 50-60 words. </a:t>
            </a:r>
            <a:endParaRPr lang="en-US" altLang="en-US" sz="2800" dirty="0">
              <a:solidFill>
                <a:srgbClr val="FF0000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rgbClr val="FF0000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u="sng" dirty="0">
                <a:latin typeface="Twinkl" pitchFamily="2" charset="0"/>
              </a:rPr>
              <a:t>Focus on : </a:t>
            </a:r>
            <a:r>
              <a:rPr lang="en-US" altLang="en-US" sz="2400" dirty="0">
                <a:solidFill>
                  <a:srgbClr val="FF0000"/>
                </a:solidFill>
                <a:latin typeface="Twinkl" pitchFamily="2" charset="0"/>
              </a:rPr>
              <a:t>	1. Weathers / Season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winkl" pitchFamily="2" charset="0"/>
              </a:rPr>
              <a:t>		2. Activities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winkl" pitchFamily="2" charset="0"/>
              </a:rPr>
              <a:t>		3. Using Present Continuous Tense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winkl" pitchFamily="2" charset="0"/>
              </a:rPr>
              <a:t>		</a:t>
            </a:r>
            <a:r>
              <a:rPr lang="en-US" altLang="en-US" sz="2400" dirty="0">
                <a:solidFill>
                  <a:srgbClr val="FF0000"/>
                </a:solidFill>
                <a:latin typeface="Twinkl" pitchFamily="2" charset="0"/>
              </a:rPr>
              <a:t>4.Adverb of frequency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Twinkl" pitchFamily="2" charset="0"/>
              </a:rPr>
              <a:t>***Due Date </a:t>
            </a:r>
            <a:r>
              <a:rPr lang="en-US" altLang="en-US" sz="2400" b="1" u="sng">
                <a:solidFill>
                  <a:srgbClr val="FF0000"/>
                </a:solidFill>
                <a:latin typeface="Twinkl" pitchFamily="2" charset="0"/>
              </a:rPr>
              <a:t>: Thursday </a:t>
            </a:r>
            <a:r>
              <a:rPr lang="en-US" altLang="en-US" sz="2400" b="1" u="sng" dirty="0">
                <a:solidFill>
                  <a:srgbClr val="FF0000"/>
                </a:solidFill>
                <a:latin typeface="Twinkl" pitchFamily="2" charset="0"/>
              </a:rPr>
              <a:t>4</a:t>
            </a:r>
            <a:r>
              <a:rPr lang="en-US" altLang="en-US" sz="2400" b="1" u="sng" baseline="30000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US" altLang="en-US" sz="2400" b="1" u="sng">
                <a:solidFill>
                  <a:srgbClr val="FF0000"/>
                </a:solidFill>
                <a:latin typeface="Twinkl" pitchFamily="2" charset="0"/>
              </a:rPr>
              <a:t>   </a:t>
            </a:r>
            <a:r>
              <a:rPr lang="en-US" altLang="en-US" sz="2400" b="1" u="sng" dirty="0">
                <a:solidFill>
                  <a:srgbClr val="FF0000"/>
                </a:solidFill>
                <a:latin typeface="Twinkl" pitchFamily="2" charset="0"/>
              </a:rPr>
              <a:t>January 2024 “in class”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BC0105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BC0105"/>
              </a:solidFill>
              <a:latin typeface="Twinkl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BC0105"/>
                </a:solidFill>
                <a:latin typeface="Twinkl" pitchFamily="2" charset="0"/>
              </a:rPr>
              <a:t>	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868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41A51DB0-738B-4A16-9D0E-4961D1402D97}"/>
              </a:ext>
            </a:extLst>
          </p:cNvPr>
          <p:cNvSpPr/>
          <p:nvPr/>
        </p:nvSpPr>
        <p:spPr>
          <a:xfrm>
            <a:off x="239694" y="178217"/>
            <a:ext cx="6551723" cy="133098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B3172B9-8145-4EA8-AC64-A759145FF98C}"/>
              </a:ext>
            </a:extLst>
          </p:cNvPr>
          <p:cNvSpPr txBox="1"/>
          <p:nvPr/>
        </p:nvSpPr>
        <p:spPr>
          <a:xfrm>
            <a:off x="363984" y="385818"/>
            <a:ext cx="608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Subject pronoun</a:t>
            </a:r>
            <a:endParaRPr lang="th-TH" sz="4400" b="1" dirty="0"/>
          </a:p>
        </p:txBody>
      </p:sp>
      <p:cxnSp>
        <p:nvCxnSpPr>
          <p:cNvPr id="9" name="ลูกศรเชื่อมต่อแบบตรง 8">
            <a:extLst>
              <a:ext uri="{FF2B5EF4-FFF2-40B4-BE49-F238E27FC236}">
                <a16:creationId xmlns:a16="http://schemas.microsoft.com/office/drawing/2014/main" id="{B1F1E2D8-CFAD-4597-9F82-023876661A24}"/>
              </a:ext>
            </a:extLst>
          </p:cNvPr>
          <p:cNvCxnSpPr>
            <a:cxnSpLocks/>
          </p:cNvCxnSpPr>
          <p:nvPr/>
        </p:nvCxnSpPr>
        <p:spPr>
          <a:xfrm>
            <a:off x="4365478" y="5041021"/>
            <a:ext cx="0" cy="179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each subject pronouns using our lesson content! - Off2Class">
            <a:extLst>
              <a:ext uri="{FF2B5EF4-FFF2-40B4-BE49-F238E27FC236}">
                <a16:creationId xmlns:a16="http://schemas.microsoft.com/office/drawing/2014/main" id="{1F3BFD8A-5285-4C65-BE40-3B0440969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29492" r="36924" b="7502"/>
          <a:stretch/>
        </p:blipFill>
        <p:spPr bwMode="auto">
          <a:xfrm>
            <a:off x="970058" y="1721013"/>
            <a:ext cx="5974094" cy="475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ingular and Plural for Android - APK Download">
            <a:extLst>
              <a:ext uri="{FF2B5EF4-FFF2-40B4-BE49-F238E27FC236}">
                <a16:creationId xmlns:a16="http://schemas.microsoft.com/office/drawing/2014/main" id="{7D86652A-650B-499D-BF5F-80F4A8DC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28" y="3421771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Colorful number collection with flat design">
            <a:extLst>
              <a:ext uri="{FF2B5EF4-FFF2-40B4-BE49-F238E27FC236}">
                <a16:creationId xmlns:a16="http://schemas.microsoft.com/office/drawing/2014/main" id="{E8CC27A3-E7EB-4B5A-A56D-B254E04CA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57" b="47604" l="16454" r="384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24950" r="61613" b="51675"/>
          <a:stretch/>
        </p:blipFill>
        <p:spPr bwMode="auto">
          <a:xfrm>
            <a:off x="6990633" y="-41847"/>
            <a:ext cx="1242855" cy="11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12CA43E-251A-4633-810F-12E97C712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916" y="4096597"/>
            <a:ext cx="1694835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0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9453BD5-A96C-4418-BF0A-AAB018275270}"/>
              </a:ext>
            </a:extLst>
          </p:cNvPr>
          <p:cNvSpPr/>
          <p:nvPr/>
        </p:nvSpPr>
        <p:spPr>
          <a:xfrm>
            <a:off x="4074850" y="5504155"/>
            <a:ext cx="967667" cy="79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6E21F63-5B9C-4DA9-A6E4-6A0511C3B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03" b="70927" l="12141" r="39617"/>
                    </a14:imgEffect>
                  </a14:imgLayer>
                </a14:imgProps>
              </a:ext>
            </a:extLst>
          </a:blip>
          <a:srcRect l="13162" t="47389" r="61873" b="27635"/>
          <a:stretch/>
        </p:blipFill>
        <p:spPr>
          <a:xfrm>
            <a:off x="3586579" y="5020828"/>
            <a:ext cx="1752072" cy="175283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1A312D5-65E6-426A-87A6-CA352A417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808FB4F-5E69-41B2-B186-850168373C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60" r="20714" b="25049"/>
          <a:stretch/>
        </p:blipFill>
        <p:spPr>
          <a:xfrm>
            <a:off x="428324" y="981382"/>
            <a:ext cx="3381856" cy="4895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9DB0DEA-8350-4A22-AED8-7B16B765FA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11" t="1089" r="7062" b="87312"/>
          <a:stretch/>
        </p:blipFill>
        <p:spPr>
          <a:xfrm>
            <a:off x="4074839" y="3930393"/>
            <a:ext cx="4983480" cy="10060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A87F53-1F90-4ABF-8909-3B34676AE5FE}"/>
              </a:ext>
            </a:extLst>
          </p:cNvPr>
          <p:cNvSpPr/>
          <p:nvPr/>
        </p:nvSpPr>
        <p:spPr>
          <a:xfrm>
            <a:off x="755650" y="3686175"/>
            <a:ext cx="7448550" cy="2312988"/>
          </a:xfrm>
          <a:prstGeom prst="roundRect">
            <a:avLst>
              <a:gd name="adj" fmla="val 966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90B6A30-5B82-448A-9B96-756B9DCF852C}"/>
              </a:ext>
            </a:extLst>
          </p:cNvPr>
          <p:cNvSpPr/>
          <p:nvPr/>
        </p:nvSpPr>
        <p:spPr>
          <a:xfrm>
            <a:off x="755650" y="1473200"/>
            <a:ext cx="7448550" cy="2098675"/>
          </a:xfrm>
          <a:prstGeom prst="roundRect">
            <a:avLst>
              <a:gd name="adj" fmla="val 966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12A3B66-18A0-4119-A26E-4C6D99BCB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latin typeface="+mn-lt"/>
              </a:rPr>
              <a:t>Consonants and Vowels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6B286-4F7A-48A9-BD5B-83FBC4AAD2B2}"/>
              </a:ext>
            </a:extLst>
          </p:cNvPr>
          <p:cNvSpPr/>
          <p:nvPr/>
        </p:nvSpPr>
        <p:spPr>
          <a:xfrm>
            <a:off x="755650" y="1695450"/>
            <a:ext cx="7632700" cy="13096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Vowels</a:t>
            </a:r>
            <a:r>
              <a:rPr lang="en-GB" sz="2400" dirty="0">
                <a:latin typeface="+mn-lt"/>
              </a:rPr>
              <a:t> are the letters: </a:t>
            </a:r>
            <a:r>
              <a:rPr lang="en-GB" sz="2400" b="1" dirty="0">
                <a:latin typeface="+mn-lt"/>
              </a:rPr>
              <a:t>a</a:t>
            </a:r>
            <a:r>
              <a:rPr lang="en-GB" sz="2400" dirty="0">
                <a:latin typeface="+mn-lt"/>
              </a:rPr>
              <a:t>, </a:t>
            </a:r>
            <a:r>
              <a:rPr lang="en-GB" sz="2400" b="1" dirty="0">
                <a:latin typeface="+mn-lt"/>
              </a:rPr>
              <a:t>e</a:t>
            </a:r>
            <a:r>
              <a:rPr lang="en-GB" sz="2400" dirty="0">
                <a:latin typeface="+mn-lt"/>
              </a:rPr>
              <a:t>, </a:t>
            </a:r>
            <a:r>
              <a:rPr lang="en-GB" sz="2400" b="1" dirty="0" err="1">
                <a:latin typeface="+mn-lt"/>
              </a:rPr>
              <a:t>i</a:t>
            </a:r>
            <a:r>
              <a:rPr lang="en-GB" sz="2400" dirty="0">
                <a:latin typeface="+mn-lt"/>
              </a:rPr>
              <a:t>, </a:t>
            </a:r>
            <a:r>
              <a:rPr lang="en-GB" sz="2400" b="1" dirty="0">
                <a:latin typeface="+mn-lt"/>
              </a:rPr>
              <a:t>o</a:t>
            </a:r>
            <a:r>
              <a:rPr lang="en-GB" sz="2400" dirty="0">
                <a:latin typeface="+mn-lt"/>
              </a:rPr>
              <a:t>, </a:t>
            </a:r>
            <a:r>
              <a:rPr lang="en-GB" sz="2400" b="1" dirty="0">
                <a:latin typeface="+mn-lt"/>
              </a:rPr>
              <a:t>u</a:t>
            </a:r>
            <a:r>
              <a:rPr lang="en-GB" sz="2400" dirty="0">
                <a:latin typeface="+mn-lt"/>
              </a:rPr>
              <a:t> </a:t>
            </a: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and sometimes </a:t>
            </a:r>
            <a:r>
              <a:rPr lang="en-GB" sz="2400" b="1" dirty="0">
                <a:latin typeface="+mn-lt"/>
              </a:rPr>
              <a:t>y</a:t>
            </a:r>
            <a:r>
              <a:rPr lang="en-GB" sz="2400" dirty="0">
                <a:latin typeface="+mn-lt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C5CEA1-DEB1-4B28-A863-80E0692E4AF7}"/>
              </a:ext>
            </a:extLst>
          </p:cNvPr>
          <p:cNvSpPr/>
          <p:nvPr/>
        </p:nvSpPr>
        <p:spPr>
          <a:xfrm>
            <a:off x="755650" y="4094163"/>
            <a:ext cx="7632700" cy="7381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Consonants</a:t>
            </a:r>
            <a:r>
              <a:rPr lang="en-GB" sz="2400" dirty="0">
                <a:latin typeface="+mn-lt"/>
              </a:rPr>
              <a:t> are all the other letters, </a:t>
            </a: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such as: </a:t>
            </a:r>
            <a:r>
              <a:rPr lang="en-GB" sz="2400" b="1" dirty="0">
                <a:latin typeface="+mn-lt"/>
              </a:rPr>
              <a:t>b</a:t>
            </a:r>
            <a:r>
              <a:rPr lang="en-GB" sz="2400" dirty="0">
                <a:latin typeface="+mn-lt"/>
              </a:rPr>
              <a:t>, </a:t>
            </a:r>
            <a:r>
              <a:rPr lang="en-GB" sz="2400" b="1" dirty="0">
                <a:latin typeface="+mn-lt"/>
              </a:rPr>
              <a:t>d</a:t>
            </a:r>
            <a:r>
              <a:rPr lang="en-GB" sz="2400" dirty="0">
                <a:latin typeface="+mn-lt"/>
              </a:rPr>
              <a:t>, </a:t>
            </a:r>
            <a:r>
              <a:rPr lang="en-GB" sz="2400" b="1" dirty="0">
                <a:latin typeface="+mn-lt"/>
              </a:rPr>
              <a:t>t</a:t>
            </a:r>
            <a:r>
              <a:rPr lang="en-GB" sz="2400" dirty="0">
                <a:latin typeface="+mn-lt"/>
              </a:rPr>
              <a:t>, </a:t>
            </a:r>
            <a:r>
              <a:rPr lang="en-GB" sz="2400" b="1" dirty="0">
                <a:latin typeface="+mn-lt"/>
              </a:rPr>
              <a:t>s</a:t>
            </a:r>
            <a:r>
              <a:rPr lang="en-GB" sz="2400" dirty="0">
                <a:latin typeface="+mn-lt"/>
              </a:rPr>
              <a:t>, etc.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10FDFA-90F5-4F8C-94DD-26AFD7C0479F}"/>
              </a:ext>
            </a:extLst>
          </p:cNvPr>
          <p:cNvSpPr/>
          <p:nvPr/>
        </p:nvSpPr>
        <p:spPr>
          <a:xfrm>
            <a:off x="2755900" y="2670175"/>
            <a:ext cx="4762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487AF6-46BF-4D46-B866-BCF032A2DAA3}"/>
              </a:ext>
            </a:extLst>
          </p:cNvPr>
          <p:cNvSpPr/>
          <p:nvPr/>
        </p:nvSpPr>
        <p:spPr>
          <a:xfrm>
            <a:off x="3640138" y="2670175"/>
            <a:ext cx="4286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8C88F1-714B-4736-BF7D-ED7F3A8C2B27}"/>
              </a:ext>
            </a:extLst>
          </p:cNvPr>
          <p:cNvSpPr/>
          <p:nvPr/>
        </p:nvSpPr>
        <p:spPr>
          <a:xfrm>
            <a:off x="4487863" y="2670175"/>
            <a:ext cx="34448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i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CCA8D8-91A7-4C4E-8B28-373864367C76}"/>
              </a:ext>
            </a:extLst>
          </p:cNvPr>
          <p:cNvSpPr/>
          <p:nvPr/>
        </p:nvSpPr>
        <p:spPr>
          <a:xfrm>
            <a:off x="5273675" y="2670175"/>
            <a:ext cx="45561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A42700-3BCC-4853-B1E4-D76F29D16181}"/>
              </a:ext>
            </a:extLst>
          </p:cNvPr>
          <p:cNvSpPr/>
          <p:nvPr/>
        </p:nvSpPr>
        <p:spPr>
          <a:xfrm>
            <a:off x="6142038" y="2670175"/>
            <a:ext cx="48101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F04E9E-8901-4209-A14A-B3C90C804143}"/>
              </a:ext>
            </a:extLst>
          </p:cNvPr>
          <p:cNvSpPr/>
          <p:nvPr/>
        </p:nvSpPr>
        <p:spPr>
          <a:xfrm>
            <a:off x="661988" y="5122863"/>
            <a:ext cx="7632700" cy="431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</a:t>
            </a:r>
            <a:r>
              <a:rPr lang="en-GB" sz="2700" dirty="0">
                <a:latin typeface="+mn-lt"/>
              </a:rPr>
              <a:t> </a:t>
            </a:r>
            <a:r>
              <a:rPr lang="en-GB" sz="27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b c d</a:t>
            </a:r>
            <a:r>
              <a:rPr lang="en-GB" sz="2700" dirty="0">
                <a:latin typeface="+mn-lt"/>
              </a:rPr>
              <a:t> </a:t>
            </a:r>
            <a:r>
              <a:rPr lang="en-GB" sz="2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</a:t>
            </a:r>
            <a:r>
              <a:rPr lang="en-GB" sz="2700" dirty="0">
                <a:latin typeface="+mn-lt"/>
              </a:rPr>
              <a:t> </a:t>
            </a:r>
            <a:r>
              <a:rPr lang="en-GB" sz="27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f g h </a:t>
            </a:r>
            <a:r>
              <a:rPr lang="en-GB" sz="2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</a:t>
            </a:r>
            <a:r>
              <a:rPr lang="en-GB" sz="2700" dirty="0">
                <a:latin typeface="+mn-lt"/>
              </a:rPr>
              <a:t> </a:t>
            </a:r>
            <a:r>
              <a:rPr lang="en-GB" sz="27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j k l m n </a:t>
            </a:r>
            <a:r>
              <a:rPr lang="en-GB" sz="2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</a:t>
            </a:r>
            <a:r>
              <a:rPr lang="en-GB" sz="2700" dirty="0">
                <a:latin typeface="+mn-lt"/>
              </a:rPr>
              <a:t> </a:t>
            </a:r>
            <a:r>
              <a:rPr lang="en-GB" sz="27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 q r s t </a:t>
            </a:r>
            <a:r>
              <a:rPr lang="en-GB" sz="2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u</a:t>
            </a:r>
            <a:r>
              <a:rPr lang="en-GB" sz="2700" dirty="0">
                <a:latin typeface="+mn-lt"/>
              </a:rPr>
              <a:t> </a:t>
            </a:r>
            <a:r>
              <a:rPr lang="en-GB" sz="27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v w x y z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5BEECC6-7A9B-4DE3-ADD9-29D762502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320" y="2140671"/>
            <a:ext cx="1694835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5" grpId="0"/>
      <p:bldP spid="6" grpId="0"/>
      <p:bldP spid="2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4006F69-D4B2-4BA7-BB4C-24371128E43B}"/>
              </a:ext>
            </a:extLst>
          </p:cNvPr>
          <p:cNvSpPr/>
          <p:nvPr/>
        </p:nvSpPr>
        <p:spPr>
          <a:xfrm>
            <a:off x="755650" y="1308100"/>
            <a:ext cx="7448550" cy="2698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75FA1D-3DEF-40B1-ADFA-87FFD0209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latin typeface="+mn-lt"/>
              </a:rPr>
              <a:t>Rule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6118FD27-4C40-417D-8880-3568F3EE1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536700"/>
            <a:ext cx="4521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000" dirty="0">
                <a:solidFill>
                  <a:schemeClr val="tx1"/>
                </a:solidFill>
              </a:rPr>
              <a:t>If the vowel is a short sound with </a:t>
            </a:r>
            <a:r>
              <a:rPr lang="en-GB" altLang="en-US" sz="3000" b="1" dirty="0">
                <a:solidFill>
                  <a:schemeClr val="tx1"/>
                </a:solidFill>
              </a:rPr>
              <a:t>only one consonant</a:t>
            </a:r>
            <a:r>
              <a:rPr lang="en-GB" altLang="en-US" sz="3000" dirty="0">
                <a:solidFill>
                  <a:schemeClr val="tx1"/>
                </a:solidFill>
              </a:rPr>
              <a:t> after it, then double the consonant in the spelling.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99913E5-086B-43EB-B1DF-6E9082B9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628" y="1285920"/>
            <a:ext cx="1688772" cy="280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76F08FA-19A9-4404-8569-2BB5AF245636}"/>
              </a:ext>
            </a:extLst>
          </p:cNvPr>
          <p:cNvSpPr/>
          <p:nvPr/>
        </p:nvSpPr>
        <p:spPr>
          <a:xfrm>
            <a:off x="755650" y="1384300"/>
            <a:ext cx="7448550" cy="4216400"/>
          </a:xfrm>
          <a:prstGeom prst="roundRect">
            <a:avLst>
              <a:gd name="adj" fmla="val 966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1488FEF3-E28B-401E-AC63-F3652A054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latin typeface="+mn-lt"/>
              </a:rPr>
              <a:t>Short Vowel Sounds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6DCF47-BEB0-424B-9280-D47EA5656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995" y="1674813"/>
            <a:ext cx="9525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nap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10405-C072-4314-B5D1-57716D0E7552}"/>
              </a:ext>
            </a:extLst>
          </p:cNvPr>
          <p:cNvSpPr/>
          <p:nvPr/>
        </p:nvSpPr>
        <p:spPr>
          <a:xfrm>
            <a:off x="4294188" y="1674813"/>
            <a:ext cx="83185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8FE39A-9934-4CB0-8C1D-5900002040F1}"/>
              </a:ext>
            </a:extLst>
          </p:cNvPr>
          <p:cNvSpPr/>
          <p:nvPr/>
        </p:nvSpPr>
        <p:spPr>
          <a:xfrm>
            <a:off x="4038600" y="1674813"/>
            <a:ext cx="43180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D9EF20-20AC-40C4-8CFB-ED859B32E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2400300"/>
            <a:ext cx="8842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beg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AC42E8-453A-41A8-B979-C7C487FED254}"/>
              </a:ext>
            </a:extLst>
          </p:cNvPr>
          <p:cNvSpPr/>
          <p:nvPr/>
        </p:nvSpPr>
        <p:spPr>
          <a:xfrm>
            <a:off x="4094163" y="2400300"/>
            <a:ext cx="433387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F05FFD-302D-4E66-A138-076E3B1968D8}"/>
              </a:ext>
            </a:extLst>
          </p:cNvPr>
          <p:cNvSpPr/>
          <p:nvPr/>
        </p:nvSpPr>
        <p:spPr>
          <a:xfrm>
            <a:off x="4338638" y="2400300"/>
            <a:ext cx="831850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B54247-5EF5-4275-A522-9C7FD9B45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3090863"/>
            <a:ext cx="754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1"/>
                </a:solidFill>
              </a:rPr>
              <a:t>hit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8EDEEE-9752-41E3-A13D-13B329F64883}"/>
              </a:ext>
            </a:extLst>
          </p:cNvPr>
          <p:cNvSpPr/>
          <p:nvPr/>
        </p:nvSpPr>
        <p:spPr>
          <a:xfrm>
            <a:off x="4017963" y="3090863"/>
            <a:ext cx="35083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175D29-0709-42A4-93BF-1637F9DE7EFE}"/>
              </a:ext>
            </a:extLst>
          </p:cNvPr>
          <p:cNvSpPr/>
          <p:nvPr/>
        </p:nvSpPr>
        <p:spPr>
          <a:xfrm>
            <a:off x="4217988" y="3090863"/>
            <a:ext cx="83185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29B50B-80D0-40A2-9514-08BB2B5C3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4" y="3749259"/>
            <a:ext cx="86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put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DAB13C-0C06-4E4B-8174-092B58935D73}"/>
              </a:ext>
            </a:extLst>
          </p:cNvPr>
          <p:cNvSpPr/>
          <p:nvPr/>
        </p:nvSpPr>
        <p:spPr>
          <a:xfrm>
            <a:off x="4113213" y="3749259"/>
            <a:ext cx="35242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EDFD41-FA98-49D8-875C-BA57149EB065}"/>
              </a:ext>
            </a:extLst>
          </p:cNvPr>
          <p:cNvSpPr/>
          <p:nvPr/>
        </p:nvSpPr>
        <p:spPr>
          <a:xfrm>
            <a:off x="4289426" y="3749259"/>
            <a:ext cx="83185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ing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E22F00-27F5-4C27-9CC3-1B928FD71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363" y="1739900"/>
            <a:ext cx="18319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na</a:t>
            </a:r>
            <a:r>
              <a:rPr lang="en-GB" altLang="en-US" sz="3600" b="1" dirty="0">
                <a:solidFill>
                  <a:schemeClr val="tx1"/>
                </a:solidFill>
              </a:rPr>
              <a:t>pp</a:t>
            </a:r>
            <a:r>
              <a:rPr lang="en-GB" altLang="en-US" sz="3600" dirty="0">
                <a:solidFill>
                  <a:schemeClr val="tx1"/>
                </a:solidFill>
              </a:rPr>
              <a:t>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be</a:t>
            </a:r>
            <a:r>
              <a:rPr lang="en-GB" altLang="en-US" sz="3600" b="1" dirty="0">
                <a:solidFill>
                  <a:schemeClr val="tx1"/>
                </a:solidFill>
              </a:rPr>
              <a:t>gg</a:t>
            </a:r>
            <a:r>
              <a:rPr lang="en-GB" altLang="en-US" sz="3600" dirty="0">
                <a:solidFill>
                  <a:schemeClr val="tx1"/>
                </a:solidFill>
              </a:rPr>
              <a:t>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hi</a:t>
            </a:r>
            <a:r>
              <a:rPr lang="en-GB" altLang="en-US" sz="3600" b="1" dirty="0">
                <a:solidFill>
                  <a:schemeClr val="tx1"/>
                </a:solidFill>
              </a:rPr>
              <a:t>tt</a:t>
            </a:r>
            <a:r>
              <a:rPr lang="en-GB" altLang="en-US" sz="3600" dirty="0">
                <a:solidFill>
                  <a:schemeClr val="tx1"/>
                </a:solidFill>
              </a:rPr>
              <a:t>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pu</a:t>
            </a:r>
            <a:r>
              <a:rPr lang="en-GB" altLang="en-US" sz="3600" b="1" dirty="0">
                <a:solidFill>
                  <a:schemeClr val="tx1"/>
                </a:solidFill>
              </a:rPr>
              <a:t>tt</a:t>
            </a:r>
            <a:r>
              <a:rPr lang="en-GB" altLang="en-US" sz="3600" dirty="0">
                <a:solidFill>
                  <a:schemeClr val="tx1"/>
                </a:solidFill>
              </a:rPr>
              <a:t>ing</a:t>
            </a:r>
          </a:p>
        </p:txBody>
      </p:sp>
      <p:sp>
        <p:nvSpPr>
          <p:cNvPr id="11284" name="Rectangle 22">
            <a:extLst>
              <a:ext uri="{FF2B5EF4-FFF2-40B4-BE49-F238E27FC236}">
                <a16:creationId xmlns:a16="http://schemas.microsoft.com/office/drawing/2014/main" id="{1671B7AF-BDD4-42D2-B057-B3392A730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25" y="1739900"/>
            <a:ext cx="120491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nap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beg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hit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600" dirty="0">
                <a:solidFill>
                  <a:schemeClr val="tx1"/>
                </a:solidFill>
              </a:rPr>
              <a:t>put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3CBDA69-0186-414F-A4AE-ED407FF62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488" y="3695075"/>
            <a:ext cx="1688738" cy="281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A412B3-0B6C-4F91-BA35-47140569672D}"/>
              </a:ext>
            </a:extLst>
          </p:cNvPr>
          <p:cNvSpPr/>
          <p:nvPr/>
        </p:nvSpPr>
        <p:spPr>
          <a:xfrm>
            <a:off x="755650" y="1279525"/>
            <a:ext cx="7448550" cy="4451350"/>
          </a:xfrm>
          <a:prstGeom prst="roundRect">
            <a:avLst>
              <a:gd name="adj" fmla="val 966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2F5649E-BBD7-4D83-BD31-2CABCF9F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600" dirty="0">
                <a:latin typeface="+mn-lt"/>
              </a:rPr>
              <a:t>Rule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7A2E7-7876-48F7-9F66-AC9DAF73856A}"/>
              </a:ext>
            </a:extLst>
          </p:cNvPr>
          <p:cNvSpPr/>
          <p:nvPr/>
        </p:nvSpPr>
        <p:spPr>
          <a:xfrm>
            <a:off x="1743075" y="1582738"/>
            <a:ext cx="5172075" cy="1970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3200" dirty="0">
                <a:latin typeface="Twinkl" pitchFamily="2" charset="0"/>
              </a:rPr>
              <a:t>If the vowel is a short sound but has </a:t>
            </a:r>
            <a:r>
              <a:rPr lang="en-GB" sz="3200" b="1" dirty="0">
                <a:latin typeface="Twinkl" pitchFamily="2" charset="0"/>
              </a:rPr>
              <a:t>more than one consonant</a:t>
            </a:r>
            <a:r>
              <a:rPr lang="en-GB" sz="3200" dirty="0">
                <a:latin typeface="Twinkl" pitchFamily="2" charset="0"/>
              </a:rPr>
              <a:t> after it, </a:t>
            </a:r>
            <a:br>
              <a:rPr lang="en-GB" sz="3200" dirty="0">
                <a:latin typeface="Twinkl" pitchFamily="2" charset="0"/>
              </a:rPr>
            </a:br>
            <a:r>
              <a:rPr lang="en-GB" sz="3200" dirty="0">
                <a:latin typeface="Twinkl" pitchFamily="2" charset="0"/>
              </a:rPr>
              <a:t>then add ‘-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Twinkl" pitchFamily="2" charset="0"/>
              </a:rPr>
              <a:t>ing</a:t>
            </a:r>
            <a:r>
              <a:rPr lang="en-GB" sz="3200" dirty="0">
                <a:latin typeface="Twinkl" pitchFamily="2" charset="0"/>
              </a:rPr>
              <a:t>’.</a:t>
            </a:r>
            <a:endParaRPr lang="en-GB" sz="3000" dirty="0">
              <a:latin typeface="+mn-lt"/>
            </a:endParaRPr>
          </a:p>
        </p:txBody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8BF529C0-3C58-4D25-A554-A03E74BC3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871913"/>
            <a:ext cx="44275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charset="0"/>
                <a:cs typeface="Twinkl" panose="020B060402020202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3000" dirty="0">
                <a:solidFill>
                  <a:schemeClr val="tx1"/>
                </a:solidFill>
              </a:rPr>
              <a:t>Can you think of any more words like these?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943A0ED-9A2C-46FF-9911-6EF2D39D3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162" y="2899653"/>
            <a:ext cx="1688772" cy="280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2420</TotalTime>
  <Words>1158</Words>
  <Application>Microsoft Office PowerPoint</Application>
  <PresentationFormat>นำเสนอทางหน้าจอ (4:3)</PresentationFormat>
  <Paragraphs>277</Paragraphs>
  <Slides>35</Slides>
  <Notes>0</Notes>
  <HiddenSlides>0</HiddenSlides>
  <MMClips>3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35</vt:i4>
      </vt:variant>
    </vt:vector>
  </HeadingPairs>
  <TitlesOfParts>
    <vt:vector size="43" baseType="lpstr">
      <vt:lpstr>Sitka Subheading</vt:lpstr>
      <vt:lpstr>Arial</vt:lpstr>
      <vt:lpstr>Imprint MT Shadow</vt:lpstr>
      <vt:lpstr>Calibri</vt:lpstr>
      <vt:lpstr>Twinkl SemiBold</vt:lpstr>
      <vt:lpstr>Twinkl</vt:lpstr>
      <vt:lpstr>Arial Narrow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Consonants and Vowels</vt:lpstr>
      <vt:lpstr>Rule</vt:lpstr>
      <vt:lpstr>Short Vowel Sounds</vt:lpstr>
      <vt:lpstr>Rule</vt:lpstr>
      <vt:lpstr>How Many Consonants Are  after the Short Vowel? </vt:lpstr>
      <vt:lpstr>Look…</vt:lpstr>
      <vt:lpstr>Rules for Adding ‘-ing’</vt:lpstr>
      <vt:lpstr>Sort these words  into the grid below: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Beard</dc:creator>
  <cp:lastModifiedBy>Asus</cp:lastModifiedBy>
  <cp:revision>211</cp:revision>
  <dcterms:created xsi:type="dcterms:W3CDTF">2017-11-22T14:45:17Z</dcterms:created>
  <dcterms:modified xsi:type="dcterms:W3CDTF">2024-01-03T05:42:54Z</dcterms:modified>
</cp:coreProperties>
</file>