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257" r:id="rId2"/>
    <p:sldId id="312" r:id="rId3"/>
    <p:sldId id="375" r:id="rId4"/>
    <p:sldId id="322" r:id="rId5"/>
    <p:sldId id="376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403" r:id="rId16"/>
    <p:sldId id="387" r:id="rId17"/>
    <p:sldId id="388" r:id="rId18"/>
    <p:sldId id="389" r:id="rId19"/>
    <p:sldId id="390" r:id="rId20"/>
    <p:sldId id="391" r:id="rId21"/>
    <p:sldId id="392" r:id="rId22"/>
    <p:sldId id="393" r:id="rId23"/>
    <p:sldId id="394" r:id="rId24"/>
    <p:sldId id="404" r:id="rId25"/>
    <p:sldId id="405" r:id="rId26"/>
    <p:sldId id="406" r:id="rId27"/>
    <p:sldId id="395" r:id="rId28"/>
    <p:sldId id="396" r:id="rId29"/>
    <p:sldId id="397" r:id="rId30"/>
    <p:sldId id="398" r:id="rId31"/>
  </p:sldIdLst>
  <p:sldSz cx="12192000" cy="6858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TH Sarabun New" panose="020B0500040200020003" pitchFamily="34" charset="-34"/>
      <p:regular r:id="rId37"/>
      <p:bold r:id="rId38"/>
      <p:italic r:id="rId39"/>
      <p:boldItalic r:id="rId40"/>
    </p:embeddedFont>
    <p:embeddedFont>
      <p:font typeface="TH SarabunPSK" panose="020B0500040200020003" pitchFamily="34" charset="-34"/>
      <p:regular r:id="rId41"/>
      <p:bold r:id="rId42"/>
      <p:italic r:id="rId43"/>
      <p:boldItalic r:id="rId44"/>
    </p:embeddedFont>
    <p:embeddedFont>
      <p:font typeface="Wingdings 2" panose="05020102010507070707" pitchFamily="18" charset="2"/>
      <p:regular r:id="rId45"/>
    </p:embeddedFont>
    <p:embeddedFont>
      <p:font typeface="Cordia New" panose="020B0304020202020204" pitchFamily="34" charset="-34"/>
      <p:regular r:id="rId46"/>
      <p:bold r:id="rId47"/>
      <p:italic r:id="rId48"/>
      <p:boldItalic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ttigar Ngamkitpinyo" initials="NN" lastIdx="1" clrIdx="0">
    <p:extLst>
      <p:ext uri="{19B8F6BF-5375-455C-9EA6-DF929625EA0E}">
        <p15:presenceInfo xmlns:p15="http://schemas.microsoft.com/office/powerpoint/2012/main" userId="S-1-5-21-1862214254-68184406-774723137-11542" providerId="AD"/>
      </p:ext>
    </p:extLst>
  </p:cmAuthor>
  <p:cmAuthor id="2" name="Sirirat  Phriksee" initials="SP" lastIdx="26" clrIdx="1">
    <p:extLst>
      <p:ext uri="{19B8F6BF-5375-455C-9EA6-DF929625EA0E}">
        <p15:presenceInfo xmlns:p15="http://schemas.microsoft.com/office/powerpoint/2012/main" userId="S-1-5-21-1862214254-68184406-774723137-15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55F93"/>
    <a:srgbClr val="557FC8"/>
    <a:srgbClr val="CFD5EA"/>
    <a:srgbClr val="F4B592"/>
    <a:srgbClr val="F8D7CD"/>
    <a:srgbClr val="A9CE91"/>
    <a:srgbClr val="E2EFDA"/>
    <a:srgbClr val="009900"/>
    <a:srgbClr val="37D537"/>
    <a:srgbClr val="517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25" autoAdjust="0"/>
    <p:restoredTop sz="92430" autoAdjust="0"/>
  </p:normalViewPr>
  <p:slideViewPr>
    <p:cSldViewPr snapToGrid="0">
      <p:cViewPr varScale="1">
        <p:scale>
          <a:sx n="79" d="100"/>
          <a:sy n="79" d="100"/>
        </p:scale>
        <p:origin x="134" y="139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55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8FF6A-411F-4524-BB35-299496434CA0}" type="datetimeFigureOut">
              <a:rPr lang="th-TH" smtClean="0"/>
              <a:t>26/10/64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CC139-2196-4081-8DDD-6AEECA114EA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1719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สไลด์ชื่อเรื่อง">
    <p:bg>
      <p:bgPr>
        <a:solidFill>
          <a:srgbClr val="0061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1857372"/>
            <a:ext cx="12192000" cy="1285885"/>
          </a:xfrm>
          <a:solidFill>
            <a:schemeClr val="dk2">
              <a:alpha val="48000"/>
            </a:schemeClr>
          </a:solidFill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>
            <a:lvl1pPr algn="ctr">
              <a:defRPr sz="6000" b="1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r>
              <a:rPr lang="en-US" smtClean="0"/>
              <a:t>Click to edit Master title style</a:t>
            </a:r>
            <a:endParaRPr lang="th-TH" dirty="0"/>
          </a:p>
        </p:txBody>
      </p:sp>
      <p:sp>
        <p:nvSpPr>
          <p:cNvPr id="8" name="สี่เหลี่ยมผืนผ้า 7"/>
          <p:cNvSpPr/>
          <p:nvPr userDrawn="1"/>
        </p:nvSpPr>
        <p:spPr>
          <a:xfrm>
            <a:off x="1" y="3143247"/>
            <a:ext cx="7844709" cy="1021557"/>
          </a:xfrm>
          <a:prstGeom prst="rect">
            <a:avLst/>
          </a:prstGeom>
          <a:solidFill>
            <a:srgbClr val="E70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/>
          </a:p>
        </p:txBody>
      </p:sp>
      <p:sp>
        <p:nvSpPr>
          <p:cNvPr id="9" name="เครื่องหมายบั้ง 8"/>
          <p:cNvSpPr/>
          <p:nvPr userDrawn="1"/>
        </p:nvSpPr>
        <p:spPr>
          <a:xfrm rot="18957933">
            <a:off x="436103" y="5293896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0" name="เครื่องหมายบั้ง 9"/>
          <p:cNvSpPr/>
          <p:nvPr userDrawn="1"/>
        </p:nvSpPr>
        <p:spPr>
          <a:xfrm rot="18957933">
            <a:off x="936169" y="4793830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1" name="วงรี 10"/>
          <p:cNvSpPr/>
          <p:nvPr userDrawn="1"/>
        </p:nvSpPr>
        <p:spPr>
          <a:xfrm>
            <a:off x="1928794" y="4429132"/>
            <a:ext cx="428628" cy="428628"/>
          </a:xfrm>
          <a:prstGeom prst="ellipse">
            <a:avLst/>
          </a:prstGeom>
          <a:noFill/>
          <a:ln w="158750" cap="rnd" cmpd="dbl">
            <a:solidFill>
              <a:schemeClr val="accent5">
                <a:lumMod val="40000"/>
                <a:lumOff val="60000"/>
                <a:alpha val="11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th-TH" sz="2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รูปภาพ 11" descr="Asset 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7293" y="6351549"/>
            <a:ext cx="1600565" cy="2921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กลุ่ม 12"/>
          <p:cNvGrpSpPr/>
          <p:nvPr userDrawn="1"/>
        </p:nvGrpSpPr>
        <p:grpSpPr>
          <a:xfrm rot="167987">
            <a:off x="7750074" y="2613665"/>
            <a:ext cx="1714512" cy="1714512"/>
            <a:chOff x="5582394" y="2367692"/>
            <a:chExt cx="1989223" cy="1989223"/>
          </a:xfrm>
        </p:grpSpPr>
        <p:sp>
          <p:nvSpPr>
            <p:cNvPr id="14" name="สี่เหลี่ยมผืนผ้า 13"/>
            <p:cNvSpPr/>
            <p:nvPr userDrawn="1"/>
          </p:nvSpPr>
          <p:spPr>
            <a:xfrm rot="18768870">
              <a:off x="5582394" y="2367692"/>
              <a:ext cx="1989223" cy="1989223"/>
            </a:xfrm>
            <a:prstGeom prst="rect">
              <a:avLst/>
            </a:prstGeom>
            <a:noFill/>
            <a:ln w="28575" cmpd="sng">
              <a:solidFill>
                <a:schemeClr val="accent5">
                  <a:lumMod val="40000"/>
                  <a:lumOff val="60000"/>
                  <a:alpha val="1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15" name="สี่เหลี่ยมผืนผ้า 14"/>
            <p:cNvSpPr/>
            <p:nvPr userDrawn="1"/>
          </p:nvSpPr>
          <p:spPr>
            <a:xfrm rot="18768870">
              <a:off x="5711782" y="2492660"/>
              <a:ext cx="1730970" cy="1730970"/>
            </a:xfrm>
            <a:prstGeom prst="rect">
              <a:avLst/>
            </a:prstGeom>
            <a:noFill/>
            <a:ln w="28575" cmpd="sng">
              <a:solidFill>
                <a:schemeClr val="accent5">
                  <a:lumMod val="40000"/>
                  <a:lumOff val="60000"/>
                  <a:alpha val="1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16" name="สี่เหลี่ยมผืนผ้า 15"/>
            <p:cNvSpPr/>
            <p:nvPr userDrawn="1"/>
          </p:nvSpPr>
          <p:spPr>
            <a:xfrm rot="18768870">
              <a:off x="5880081" y="2636533"/>
              <a:ext cx="1432522" cy="1432522"/>
            </a:xfrm>
            <a:prstGeom prst="rect">
              <a:avLst/>
            </a:prstGeom>
            <a:noFill/>
            <a:ln w="28575" cmpd="sng">
              <a:solidFill>
                <a:schemeClr val="accent5">
                  <a:lumMod val="40000"/>
                  <a:lumOff val="60000"/>
                  <a:alpha val="1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17" name="สี่เหลี่ยมผืนผ้า 16"/>
            <p:cNvSpPr/>
            <p:nvPr userDrawn="1"/>
          </p:nvSpPr>
          <p:spPr>
            <a:xfrm rot="18768870">
              <a:off x="6047026" y="2801829"/>
              <a:ext cx="1129193" cy="1129193"/>
            </a:xfrm>
            <a:prstGeom prst="rect">
              <a:avLst/>
            </a:prstGeom>
            <a:noFill/>
            <a:ln w="28575" cmpd="sng">
              <a:solidFill>
                <a:schemeClr val="accent5">
                  <a:lumMod val="40000"/>
                  <a:lumOff val="60000"/>
                  <a:alpha val="1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18" name="สี่เหลี่ยมผืนผ้า 17"/>
            <p:cNvSpPr/>
            <p:nvPr userDrawn="1"/>
          </p:nvSpPr>
          <p:spPr>
            <a:xfrm rot="18768870">
              <a:off x="6226179" y="2956885"/>
              <a:ext cx="811402" cy="811402"/>
            </a:xfrm>
            <a:prstGeom prst="rect">
              <a:avLst/>
            </a:prstGeom>
            <a:noFill/>
            <a:ln w="28575" cmpd="sng">
              <a:solidFill>
                <a:schemeClr val="accent5">
                  <a:lumMod val="40000"/>
                  <a:lumOff val="60000"/>
                  <a:alpha val="1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19" name="สี่เหลี่ยมผืนผ้า 18"/>
            <p:cNvSpPr/>
            <p:nvPr userDrawn="1"/>
          </p:nvSpPr>
          <p:spPr>
            <a:xfrm rot="18768870">
              <a:off x="6387501" y="3127243"/>
              <a:ext cx="501961" cy="501961"/>
            </a:xfrm>
            <a:prstGeom prst="rect">
              <a:avLst/>
            </a:prstGeom>
            <a:noFill/>
            <a:ln w="28575" cmpd="sng">
              <a:solidFill>
                <a:schemeClr val="accent5">
                  <a:lumMod val="40000"/>
                  <a:lumOff val="60000"/>
                  <a:alpha val="1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20" name="สี่เหลี่ยมผืนผ้า 19"/>
            <p:cNvSpPr/>
            <p:nvPr userDrawn="1"/>
          </p:nvSpPr>
          <p:spPr>
            <a:xfrm rot="18768870">
              <a:off x="6542623" y="3281691"/>
              <a:ext cx="207688" cy="207688"/>
            </a:xfrm>
            <a:prstGeom prst="rect">
              <a:avLst/>
            </a:prstGeom>
            <a:noFill/>
            <a:ln w="28575" cmpd="sng">
              <a:solidFill>
                <a:schemeClr val="accent5">
                  <a:lumMod val="40000"/>
                  <a:lumOff val="60000"/>
                  <a:alpha val="1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</p:grpSp>
      <p:pic>
        <p:nvPicPr>
          <p:cNvPr id="22" name="รูปภาพ 21"/>
          <p:cNvPicPr>
            <a:picLocks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208" y="352508"/>
            <a:ext cx="1050591" cy="1177200"/>
          </a:xfrm>
          <a:prstGeom prst="rect">
            <a:avLst/>
          </a:prstGeom>
        </p:spPr>
      </p:pic>
      <p:sp>
        <p:nvSpPr>
          <p:cNvPr id="23" name="รูปแบบอิสระ 22"/>
          <p:cNvSpPr/>
          <p:nvPr userDrawn="1"/>
        </p:nvSpPr>
        <p:spPr>
          <a:xfrm>
            <a:off x="0" y="5944560"/>
            <a:ext cx="857010" cy="913440"/>
          </a:xfrm>
          <a:custGeom>
            <a:avLst/>
            <a:gdLst>
              <a:gd name="connsiteX0" fmla="*/ 99403 w 857010"/>
              <a:gd name="connsiteY0" fmla="*/ 0 h 913440"/>
              <a:gd name="connsiteX1" fmla="*/ 857010 w 857010"/>
              <a:gd name="connsiteY1" fmla="*/ 12768 h 913440"/>
              <a:gd name="connsiteX2" fmla="*/ 844241 w 857010"/>
              <a:gd name="connsiteY2" fmla="*/ 770375 h 913440"/>
              <a:gd name="connsiteX3" fmla="*/ 696271 w 857010"/>
              <a:gd name="connsiteY3" fmla="*/ 913440 h 913440"/>
              <a:gd name="connsiteX4" fmla="*/ 462919 w 857010"/>
              <a:gd name="connsiteY4" fmla="*/ 913440 h 913440"/>
              <a:gd name="connsiteX5" fmla="*/ 471822 w 857010"/>
              <a:gd name="connsiteY5" fmla="*/ 385187 h 913440"/>
              <a:gd name="connsiteX6" fmla="*/ 0 w 857010"/>
              <a:gd name="connsiteY6" fmla="*/ 377236 h 913440"/>
              <a:gd name="connsiteX7" fmla="*/ 0 w 857010"/>
              <a:gd name="connsiteY7" fmla="*/ 96108 h 913440"/>
              <a:gd name="connsiteX8" fmla="*/ 99403 w 857010"/>
              <a:gd name="connsiteY8" fmla="*/ 0 h 91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40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1" y="913440"/>
                </a:lnTo>
                <a:lnTo>
                  <a:pt x="462919" y="913440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4" name="รูปแบบอิสระ 23"/>
          <p:cNvSpPr/>
          <p:nvPr userDrawn="1"/>
        </p:nvSpPr>
        <p:spPr>
          <a:xfrm rot="2655654">
            <a:off x="2716594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sz="2800"/>
          </a:p>
        </p:txBody>
      </p:sp>
      <p:sp>
        <p:nvSpPr>
          <p:cNvPr id="25" name="รูปแบบอิสระ 24"/>
          <p:cNvSpPr/>
          <p:nvPr userDrawn="1"/>
        </p:nvSpPr>
        <p:spPr>
          <a:xfrm>
            <a:off x="2186956" y="5911352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/>
          </a:p>
        </p:txBody>
      </p:sp>
      <p:sp>
        <p:nvSpPr>
          <p:cNvPr id="26" name="ชื่อเรื่องรอง 2"/>
          <p:cNvSpPr>
            <a:spLocks noGrp="1"/>
          </p:cNvSpPr>
          <p:nvPr>
            <p:ph type="subTitle" idx="1" hasCustomPrompt="1"/>
          </p:nvPr>
        </p:nvSpPr>
        <p:spPr>
          <a:xfrm>
            <a:off x="0" y="3429564"/>
            <a:ext cx="7844710" cy="614370"/>
          </a:xfrm>
        </p:spPr>
        <p:txBody>
          <a:bodyPr>
            <a:no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 smtClean="0"/>
              <a:t>ชื่อวิทยากร</a:t>
            </a:r>
            <a:endParaRPr lang="th-TH" dirty="0"/>
          </a:p>
        </p:txBody>
      </p:sp>
      <p:pic>
        <p:nvPicPr>
          <p:cNvPr id="27" name="รูปภาพ 26" descr="Asset 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8012121">
            <a:off x="-698659" y="2531113"/>
            <a:ext cx="1397318" cy="1308398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88027" y="5878523"/>
            <a:ext cx="11012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4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ลิขสิทธิ์ของ สสวท. ใช้เพื่อการศึกษาเท่านั้นโดยอ้างอิงผู้จัดทำ ห้ามนำส่วนหนึ่งส่วนใดของไฟล์นำเสนอนี้ไปใช้เพื่อการพาณิชย์ โดยเด็ดขาด</a:t>
            </a:r>
          </a:p>
        </p:txBody>
      </p:sp>
    </p:spTree>
    <p:extLst>
      <p:ext uri="{BB962C8B-B14F-4D97-AF65-F5344CB8AC3E}">
        <p14:creationId xmlns:p14="http://schemas.microsoft.com/office/powerpoint/2010/main" val="2775579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 descr="Asset 5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7975125">
            <a:off x="-651742" y="2517188"/>
            <a:ext cx="1397318" cy="1308398"/>
          </a:xfrm>
          <a:prstGeom prst="rect">
            <a:avLst/>
          </a:prstGeom>
        </p:spPr>
      </p:pic>
      <p:sp>
        <p:nvSpPr>
          <p:cNvPr id="7" name="รูปแบบอิสระ 6"/>
          <p:cNvSpPr/>
          <p:nvPr userDrawn="1"/>
        </p:nvSpPr>
        <p:spPr>
          <a:xfrm>
            <a:off x="-1" y="5953270"/>
            <a:ext cx="857010" cy="913438"/>
          </a:xfrm>
          <a:custGeom>
            <a:avLst/>
            <a:gdLst>
              <a:gd name="connsiteX0" fmla="*/ 99403 w 857010"/>
              <a:gd name="connsiteY0" fmla="*/ 0 h 913438"/>
              <a:gd name="connsiteX1" fmla="*/ 857010 w 857010"/>
              <a:gd name="connsiteY1" fmla="*/ 12768 h 913438"/>
              <a:gd name="connsiteX2" fmla="*/ 844241 w 857010"/>
              <a:gd name="connsiteY2" fmla="*/ 770375 h 913438"/>
              <a:gd name="connsiteX3" fmla="*/ 696273 w 857010"/>
              <a:gd name="connsiteY3" fmla="*/ 913438 h 913438"/>
              <a:gd name="connsiteX4" fmla="*/ 462919 w 857010"/>
              <a:gd name="connsiteY4" fmla="*/ 913438 h 913438"/>
              <a:gd name="connsiteX5" fmla="*/ 471822 w 857010"/>
              <a:gd name="connsiteY5" fmla="*/ 385187 h 913438"/>
              <a:gd name="connsiteX6" fmla="*/ 0 w 857010"/>
              <a:gd name="connsiteY6" fmla="*/ 377236 h 913438"/>
              <a:gd name="connsiteX7" fmla="*/ 0 w 857010"/>
              <a:gd name="connsiteY7" fmla="*/ 96108 h 913438"/>
              <a:gd name="connsiteX8" fmla="*/ 99403 w 857010"/>
              <a:gd name="connsiteY8" fmla="*/ 0 h 91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38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3" y="913438"/>
                </a:lnTo>
                <a:lnTo>
                  <a:pt x="462919" y="913438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rgbClr val="0061AF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8" name="วงรี 7"/>
          <p:cNvSpPr/>
          <p:nvPr userDrawn="1"/>
        </p:nvSpPr>
        <p:spPr>
          <a:xfrm>
            <a:off x="1928794" y="4429134"/>
            <a:ext cx="428628" cy="428628"/>
          </a:xfrm>
          <a:prstGeom prst="ellipse">
            <a:avLst/>
          </a:prstGeom>
          <a:noFill/>
          <a:ln w="158750" cap="rnd" cmpd="dbl">
            <a:solidFill>
              <a:srgbClr val="0061AF">
                <a:alpha val="11000"/>
              </a:srgb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th-TH" sz="2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รูปภาพ 9" descr="ipstlogo blu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8598" y="6286520"/>
            <a:ext cx="436804" cy="436804"/>
          </a:xfrm>
          <a:prstGeom prst="rect">
            <a:avLst/>
          </a:prstGeom>
        </p:spPr>
      </p:pic>
      <p:sp>
        <p:nvSpPr>
          <p:cNvPr id="11" name="TextBox 4"/>
          <p:cNvSpPr txBox="1"/>
          <p:nvPr userDrawn="1"/>
        </p:nvSpPr>
        <p:spPr>
          <a:xfrm>
            <a:off x="857224" y="6304867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>
                <a:solidFill>
                  <a:srgbClr val="0061A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  <a:endParaRPr lang="th-TH" sz="2000" dirty="0">
              <a:solidFill>
                <a:srgbClr val="0061AF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เครื่องหมายบั้ง 11"/>
          <p:cNvSpPr/>
          <p:nvPr userDrawn="1"/>
        </p:nvSpPr>
        <p:spPr>
          <a:xfrm rot="18957933">
            <a:off x="436103" y="5293898"/>
            <a:ext cx="1071570" cy="1071570"/>
          </a:xfrm>
          <a:prstGeom prst="chevron">
            <a:avLst/>
          </a:prstGeom>
          <a:solidFill>
            <a:srgbClr val="0061A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3" name="เครื่องหมายบั้ง 12"/>
          <p:cNvSpPr/>
          <p:nvPr userDrawn="1"/>
        </p:nvSpPr>
        <p:spPr>
          <a:xfrm rot="18957933">
            <a:off x="936169" y="4793832"/>
            <a:ext cx="1071570" cy="1071570"/>
          </a:xfrm>
          <a:prstGeom prst="chevron">
            <a:avLst/>
          </a:prstGeom>
          <a:solidFill>
            <a:srgbClr val="0061AF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4" name="รูปแบบอิสระ 13"/>
          <p:cNvSpPr/>
          <p:nvPr userDrawn="1"/>
        </p:nvSpPr>
        <p:spPr>
          <a:xfrm>
            <a:off x="2186956" y="5911352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/>
          </a:p>
        </p:txBody>
      </p:sp>
      <p:sp>
        <p:nvSpPr>
          <p:cNvPr id="15" name="รูปแบบอิสระ 14"/>
          <p:cNvSpPr/>
          <p:nvPr userDrawn="1"/>
        </p:nvSpPr>
        <p:spPr>
          <a:xfrm rot="2655654">
            <a:off x="2716594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sz="2800"/>
          </a:p>
        </p:txBody>
      </p:sp>
      <p:sp>
        <p:nvSpPr>
          <p:cNvPr id="6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143135"/>
          </a:xfr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th-TH" sz="320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lang="th-TH" sz="280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2pPr>
            <a:lvl3pPr>
              <a:defRPr lang="th-TH" sz="240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3pPr>
          </a:lstStyle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mtClean="0"/>
              <a:t>Edit Master text styles</a:t>
            </a:r>
          </a:p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mtClean="0"/>
              <a:t>Second level</a:t>
            </a:r>
          </a:p>
          <a:p>
            <a:pPr marL="342900" lvl="2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43849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เค้าโครงแบบกำหนดเอง">
    <p:bg>
      <p:bgPr>
        <a:solidFill>
          <a:srgbClr val="0061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รูปภาพ 16" descr="Asset 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012121">
            <a:off x="-698659" y="2531113"/>
            <a:ext cx="1397318" cy="1308398"/>
          </a:xfrm>
          <a:prstGeom prst="rect">
            <a:avLst/>
          </a:prstGeom>
        </p:spPr>
      </p:pic>
      <p:sp>
        <p:nvSpPr>
          <p:cNvPr id="16" name="รูปแบบอิสระ 15"/>
          <p:cNvSpPr/>
          <p:nvPr userDrawn="1"/>
        </p:nvSpPr>
        <p:spPr>
          <a:xfrm>
            <a:off x="0" y="5944560"/>
            <a:ext cx="857010" cy="913440"/>
          </a:xfrm>
          <a:custGeom>
            <a:avLst/>
            <a:gdLst>
              <a:gd name="connsiteX0" fmla="*/ 99403 w 857010"/>
              <a:gd name="connsiteY0" fmla="*/ 0 h 913440"/>
              <a:gd name="connsiteX1" fmla="*/ 857010 w 857010"/>
              <a:gd name="connsiteY1" fmla="*/ 12768 h 913440"/>
              <a:gd name="connsiteX2" fmla="*/ 844241 w 857010"/>
              <a:gd name="connsiteY2" fmla="*/ 770375 h 913440"/>
              <a:gd name="connsiteX3" fmla="*/ 696271 w 857010"/>
              <a:gd name="connsiteY3" fmla="*/ 913440 h 913440"/>
              <a:gd name="connsiteX4" fmla="*/ 462919 w 857010"/>
              <a:gd name="connsiteY4" fmla="*/ 913440 h 913440"/>
              <a:gd name="connsiteX5" fmla="*/ 471822 w 857010"/>
              <a:gd name="connsiteY5" fmla="*/ 385187 h 913440"/>
              <a:gd name="connsiteX6" fmla="*/ 0 w 857010"/>
              <a:gd name="connsiteY6" fmla="*/ 377236 h 913440"/>
              <a:gd name="connsiteX7" fmla="*/ 0 w 857010"/>
              <a:gd name="connsiteY7" fmla="*/ 96108 h 913440"/>
              <a:gd name="connsiteX8" fmla="*/ 99403 w 857010"/>
              <a:gd name="connsiteY8" fmla="*/ 0 h 91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40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1" y="913440"/>
                </a:lnTo>
                <a:lnTo>
                  <a:pt x="462919" y="913440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8" name="TextBox 4"/>
          <p:cNvSpPr txBox="1"/>
          <p:nvPr userDrawn="1"/>
        </p:nvSpPr>
        <p:spPr>
          <a:xfrm>
            <a:off x="857224" y="6323646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  <a:endParaRPr lang="th-TH" sz="2000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9" name="เครื่องหมายบั้ง 18"/>
          <p:cNvSpPr/>
          <p:nvPr userDrawn="1"/>
        </p:nvSpPr>
        <p:spPr>
          <a:xfrm rot="18957933">
            <a:off x="436103" y="5293896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20" name="เครื่องหมายบั้ง 19"/>
          <p:cNvSpPr/>
          <p:nvPr userDrawn="1"/>
        </p:nvSpPr>
        <p:spPr>
          <a:xfrm rot="18957933">
            <a:off x="936169" y="4793830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pic>
        <p:nvPicPr>
          <p:cNvPr id="21" name="รูปภาพ 20"/>
          <p:cNvPicPr>
            <a:picLocks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89" y="6328920"/>
            <a:ext cx="375919" cy="421222"/>
          </a:xfrm>
          <a:prstGeom prst="rect">
            <a:avLst/>
          </a:prstGeom>
        </p:spPr>
      </p:pic>
      <p:sp>
        <p:nvSpPr>
          <p:cNvPr id="22" name="รูปแบบอิสระ 21"/>
          <p:cNvSpPr/>
          <p:nvPr userDrawn="1"/>
        </p:nvSpPr>
        <p:spPr>
          <a:xfrm rot="2655654">
            <a:off x="2716594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sz="2800"/>
          </a:p>
        </p:txBody>
      </p:sp>
      <p:sp>
        <p:nvSpPr>
          <p:cNvPr id="23" name="รูปแบบอิสระ 22"/>
          <p:cNvSpPr/>
          <p:nvPr userDrawn="1"/>
        </p:nvSpPr>
        <p:spPr>
          <a:xfrm>
            <a:off x="2186956" y="5911352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/>
          </a:p>
        </p:txBody>
      </p:sp>
      <p:sp>
        <p:nvSpPr>
          <p:cNvPr id="24" name="วงรี 23"/>
          <p:cNvSpPr/>
          <p:nvPr userDrawn="1"/>
        </p:nvSpPr>
        <p:spPr>
          <a:xfrm>
            <a:off x="1928794" y="4429132"/>
            <a:ext cx="428628" cy="428628"/>
          </a:xfrm>
          <a:prstGeom prst="ellipse">
            <a:avLst/>
          </a:prstGeom>
          <a:noFill/>
          <a:ln w="158750" cap="rnd" cmpd="dbl">
            <a:solidFill>
              <a:schemeClr val="accent5">
                <a:lumMod val="40000"/>
                <a:lumOff val="60000"/>
                <a:alpha val="11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th-TH" sz="2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143135"/>
          </a:xfr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th-TH" sz="320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lang="th-TH" sz="280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2pPr>
            <a:lvl3pPr>
              <a:defRPr lang="th-TH" sz="240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3pPr>
          </a:lstStyle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mtClean="0"/>
              <a:t>Edit Master text styles</a:t>
            </a:r>
          </a:p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mtClean="0"/>
              <a:t>Second level</a:t>
            </a:r>
          </a:p>
          <a:p>
            <a:pPr marL="342900" lvl="2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68992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รูปแบบอิสระ 5"/>
          <p:cNvSpPr/>
          <p:nvPr userDrawn="1"/>
        </p:nvSpPr>
        <p:spPr>
          <a:xfrm>
            <a:off x="-1" y="5944561"/>
            <a:ext cx="857010" cy="913438"/>
          </a:xfrm>
          <a:custGeom>
            <a:avLst/>
            <a:gdLst>
              <a:gd name="connsiteX0" fmla="*/ 99403 w 857010"/>
              <a:gd name="connsiteY0" fmla="*/ 0 h 913438"/>
              <a:gd name="connsiteX1" fmla="*/ 857010 w 857010"/>
              <a:gd name="connsiteY1" fmla="*/ 12768 h 913438"/>
              <a:gd name="connsiteX2" fmla="*/ 844241 w 857010"/>
              <a:gd name="connsiteY2" fmla="*/ 770375 h 913438"/>
              <a:gd name="connsiteX3" fmla="*/ 696273 w 857010"/>
              <a:gd name="connsiteY3" fmla="*/ 913438 h 913438"/>
              <a:gd name="connsiteX4" fmla="*/ 462919 w 857010"/>
              <a:gd name="connsiteY4" fmla="*/ 913438 h 913438"/>
              <a:gd name="connsiteX5" fmla="*/ 471822 w 857010"/>
              <a:gd name="connsiteY5" fmla="*/ 385187 h 913438"/>
              <a:gd name="connsiteX6" fmla="*/ 0 w 857010"/>
              <a:gd name="connsiteY6" fmla="*/ 377236 h 913438"/>
              <a:gd name="connsiteX7" fmla="*/ 0 w 857010"/>
              <a:gd name="connsiteY7" fmla="*/ 96108 h 913438"/>
              <a:gd name="connsiteX8" fmla="*/ 99403 w 857010"/>
              <a:gd name="connsiteY8" fmla="*/ 0 h 91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38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3" y="913438"/>
                </a:lnTo>
                <a:lnTo>
                  <a:pt x="462919" y="913438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rgbClr val="0061AF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1072856" y="1864508"/>
            <a:ext cx="3035609" cy="1162050"/>
          </a:xfrm>
        </p:spPr>
        <p:txBody>
          <a:bodyPr anchor="ctr">
            <a:normAutofit/>
          </a:bodyPr>
          <a:lstStyle>
            <a:lvl1pPr algn="ctr">
              <a:defRPr sz="4400" b="1">
                <a:solidFill>
                  <a:srgbClr val="0061AF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r>
              <a:rPr lang="th-TH" dirty="0" smtClean="0"/>
              <a:t>ข้อความ</a:t>
            </a:r>
            <a:endParaRPr lang="th-TH" dirty="0"/>
          </a:p>
        </p:txBody>
      </p:sp>
      <p:sp>
        <p:nvSpPr>
          <p:cNvPr id="8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46498" y="318442"/>
            <a:ext cx="6866426" cy="5853113"/>
          </a:xfrm>
        </p:spPr>
        <p:txBody>
          <a:bodyPr/>
          <a:lstStyle>
            <a:lvl1pPr>
              <a:defRPr sz="320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sz="2800">
                <a:latin typeface="TH Sarabun New" panose="020B0500040200020003" pitchFamily="34" charset="-34"/>
                <a:cs typeface="TH Sarabun New" panose="020B0500040200020003" pitchFamily="34" charset="-34"/>
              </a:defRPr>
            </a:lvl2pPr>
            <a:lvl3pPr>
              <a:defRPr sz="2400">
                <a:latin typeface="TH Sarabun New" panose="020B0500040200020003" pitchFamily="34" charset="-34"/>
                <a:cs typeface="TH Sarabun New" panose="020B0500040200020003" pitchFamily="34" charset="-34"/>
              </a:defRPr>
            </a:lvl3pPr>
            <a:lvl4pPr>
              <a:buNone/>
              <a:defRPr sz="2000"/>
            </a:lvl4pPr>
            <a:lvl5pPr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072856" y="3098003"/>
            <a:ext cx="3036917" cy="785819"/>
          </a:xfrm>
        </p:spPr>
        <p:txBody>
          <a:bodyPr/>
          <a:lstStyle>
            <a:lvl1pPr marL="0" indent="0">
              <a:buNone/>
              <a:defRPr sz="240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0" name="รูปภาพ 9" descr="ipstlogo 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8598" y="6286520"/>
            <a:ext cx="436804" cy="436804"/>
          </a:xfrm>
          <a:prstGeom prst="rect">
            <a:avLst/>
          </a:prstGeom>
        </p:spPr>
      </p:pic>
      <p:sp>
        <p:nvSpPr>
          <p:cNvPr id="11" name="เครื่องหมายบั้ง 10"/>
          <p:cNvSpPr/>
          <p:nvPr userDrawn="1"/>
        </p:nvSpPr>
        <p:spPr>
          <a:xfrm rot="18957933">
            <a:off x="436103" y="5293896"/>
            <a:ext cx="1071570" cy="1071570"/>
          </a:xfrm>
          <a:prstGeom prst="chevron">
            <a:avLst/>
          </a:prstGeom>
          <a:solidFill>
            <a:srgbClr val="0061A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2" name="เครื่องหมายบั้ง 11"/>
          <p:cNvSpPr/>
          <p:nvPr userDrawn="1"/>
        </p:nvSpPr>
        <p:spPr>
          <a:xfrm rot="18957933">
            <a:off x="936169" y="4793830"/>
            <a:ext cx="1071570" cy="1071570"/>
          </a:xfrm>
          <a:prstGeom prst="chevron">
            <a:avLst/>
          </a:prstGeom>
          <a:solidFill>
            <a:srgbClr val="0061AF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3" name="วงรี 12"/>
          <p:cNvSpPr/>
          <p:nvPr userDrawn="1"/>
        </p:nvSpPr>
        <p:spPr>
          <a:xfrm>
            <a:off x="1928794" y="4429132"/>
            <a:ext cx="428628" cy="428628"/>
          </a:xfrm>
          <a:prstGeom prst="ellipse">
            <a:avLst/>
          </a:prstGeom>
          <a:noFill/>
          <a:ln w="158750" cap="rnd" cmpd="dbl">
            <a:solidFill>
              <a:srgbClr val="0061AF">
                <a:alpha val="11000"/>
              </a:srgb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th-TH" sz="2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รูปภาพ 13" descr="Asset 5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7975125">
            <a:off x="-651742" y="2517187"/>
            <a:ext cx="1397318" cy="1308398"/>
          </a:xfrm>
          <a:prstGeom prst="rect">
            <a:avLst/>
          </a:prstGeom>
        </p:spPr>
      </p:pic>
      <p:sp>
        <p:nvSpPr>
          <p:cNvPr id="15" name="TextBox 21"/>
          <p:cNvSpPr txBox="1"/>
          <p:nvPr userDrawn="1"/>
        </p:nvSpPr>
        <p:spPr>
          <a:xfrm>
            <a:off x="857224" y="6304867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>
                <a:solidFill>
                  <a:srgbClr val="0061A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  <a:endParaRPr lang="th-TH" sz="2000" dirty="0">
              <a:solidFill>
                <a:srgbClr val="0061AF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" name="รูปแบบอิสระ 15"/>
          <p:cNvSpPr/>
          <p:nvPr userDrawn="1"/>
        </p:nvSpPr>
        <p:spPr>
          <a:xfrm rot="2655654">
            <a:off x="2716594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sz="2800"/>
          </a:p>
        </p:txBody>
      </p:sp>
      <p:sp>
        <p:nvSpPr>
          <p:cNvPr id="17" name="รูปแบบอิสระ 16"/>
          <p:cNvSpPr/>
          <p:nvPr userDrawn="1"/>
        </p:nvSpPr>
        <p:spPr>
          <a:xfrm>
            <a:off x="2186956" y="5911352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93035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เค้าโครงแบบกำหนดเอง">
    <p:bg>
      <p:bgPr>
        <a:solidFill>
          <a:srgbClr val="005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1072856" y="1864508"/>
            <a:ext cx="3035609" cy="1162050"/>
          </a:xfrm>
        </p:spPr>
        <p:txBody>
          <a:bodyPr anchor="ctr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r>
              <a:rPr lang="th-TH" dirty="0" smtClean="0"/>
              <a:t>ข้อความ</a:t>
            </a:r>
            <a:endParaRPr lang="th-TH" dirty="0"/>
          </a:p>
        </p:txBody>
      </p:sp>
      <p:sp>
        <p:nvSpPr>
          <p:cNvPr id="8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46498" y="318442"/>
            <a:ext cx="6866426" cy="5853113"/>
          </a:xfrm>
        </p:spPr>
        <p:txBody>
          <a:bodyPr/>
          <a:lstStyle>
            <a:lvl1pPr>
              <a:defRPr sz="320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sz="2800">
                <a:latin typeface="TH Sarabun New" panose="020B0500040200020003" pitchFamily="34" charset="-34"/>
                <a:cs typeface="TH Sarabun New" panose="020B0500040200020003" pitchFamily="34" charset="-34"/>
              </a:defRPr>
            </a:lvl2pPr>
            <a:lvl3pPr>
              <a:defRPr sz="2400">
                <a:latin typeface="TH Sarabun New" panose="020B0500040200020003" pitchFamily="34" charset="-34"/>
                <a:cs typeface="TH Sarabun New" panose="020B0500040200020003" pitchFamily="34" charset="-34"/>
              </a:defRPr>
            </a:lvl3pPr>
            <a:lvl4pPr>
              <a:buNone/>
              <a:defRPr sz="2000"/>
            </a:lvl4pPr>
            <a:lvl5pPr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072856" y="3098003"/>
            <a:ext cx="3036917" cy="785819"/>
          </a:xfrm>
        </p:spPr>
        <p:txBody>
          <a:bodyPr/>
          <a:lstStyle>
            <a:lvl1pPr marL="0" indent="0">
              <a:buNone/>
              <a:defRPr sz="240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8" name="รูปภาพ 17" descr="Asset 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012121">
            <a:off x="-698659" y="2531113"/>
            <a:ext cx="1397318" cy="1308398"/>
          </a:xfrm>
          <a:prstGeom prst="rect">
            <a:avLst/>
          </a:prstGeom>
        </p:spPr>
      </p:pic>
      <p:sp>
        <p:nvSpPr>
          <p:cNvPr id="19" name="รูปแบบอิสระ 18"/>
          <p:cNvSpPr/>
          <p:nvPr userDrawn="1"/>
        </p:nvSpPr>
        <p:spPr>
          <a:xfrm>
            <a:off x="0" y="5944560"/>
            <a:ext cx="857010" cy="913440"/>
          </a:xfrm>
          <a:custGeom>
            <a:avLst/>
            <a:gdLst>
              <a:gd name="connsiteX0" fmla="*/ 99403 w 857010"/>
              <a:gd name="connsiteY0" fmla="*/ 0 h 913440"/>
              <a:gd name="connsiteX1" fmla="*/ 857010 w 857010"/>
              <a:gd name="connsiteY1" fmla="*/ 12768 h 913440"/>
              <a:gd name="connsiteX2" fmla="*/ 844241 w 857010"/>
              <a:gd name="connsiteY2" fmla="*/ 770375 h 913440"/>
              <a:gd name="connsiteX3" fmla="*/ 696271 w 857010"/>
              <a:gd name="connsiteY3" fmla="*/ 913440 h 913440"/>
              <a:gd name="connsiteX4" fmla="*/ 462919 w 857010"/>
              <a:gd name="connsiteY4" fmla="*/ 913440 h 913440"/>
              <a:gd name="connsiteX5" fmla="*/ 471822 w 857010"/>
              <a:gd name="connsiteY5" fmla="*/ 385187 h 913440"/>
              <a:gd name="connsiteX6" fmla="*/ 0 w 857010"/>
              <a:gd name="connsiteY6" fmla="*/ 377236 h 913440"/>
              <a:gd name="connsiteX7" fmla="*/ 0 w 857010"/>
              <a:gd name="connsiteY7" fmla="*/ 96108 h 913440"/>
              <a:gd name="connsiteX8" fmla="*/ 99403 w 857010"/>
              <a:gd name="connsiteY8" fmla="*/ 0 h 91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40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1" y="913440"/>
                </a:lnTo>
                <a:lnTo>
                  <a:pt x="462919" y="913440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0" name="TextBox 4"/>
          <p:cNvSpPr txBox="1"/>
          <p:nvPr userDrawn="1"/>
        </p:nvSpPr>
        <p:spPr>
          <a:xfrm>
            <a:off x="857224" y="6323646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  <a:endParaRPr lang="th-TH" sz="2000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1" name="เครื่องหมายบั้ง 20"/>
          <p:cNvSpPr/>
          <p:nvPr userDrawn="1"/>
        </p:nvSpPr>
        <p:spPr>
          <a:xfrm rot="18957933">
            <a:off x="436103" y="5293896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22" name="เครื่องหมายบั้ง 21"/>
          <p:cNvSpPr/>
          <p:nvPr userDrawn="1"/>
        </p:nvSpPr>
        <p:spPr>
          <a:xfrm rot="18957933">
            <a:off x="936169" y="4793830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pic>
        <p:nvPicPr>
          <p:cNvPr id="23" name="รูปภาพ 22"/>
          <p:cNvPicPr>
            <a:picLocks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89" y="6328920"/>
            <a:ext cx="375919" cy="421222"/>
          </a:xfrm>
          <a:prstGeom prst="rect">
            <a:avLst/>
          </a:prstGeom>
        </p:spPr>
      </p:pic>
      <p:sp>
        <p:nvSpPr>
          <p:cNvPr id="24" name="รูปแบบอิสระ 23"/>
          <p:cNvSpPr/>
          <p:nvPr userDrawn="1"/>
        </p:nvSpPr>
        <p:spPr>
          <a:xfrm rot="2655654">
            <a:off x="2716594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sz="2800"/>
          </a:p>
        </p:txBody>
      </p:sp>
      <p:sp>
        <p:nvSpPr>
          <p:cNvPr id="25" name="รูปแบบอิสระ 24"/>
          <p:cNvSpPr/>
          <p:nvPr userDrawn="1"/>
        </p:nvSpPr>
        <p:spPr>
          <a:xfrm>
            <a:off x="2186956" y="5911352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/>
          </a:p>
        </p:txBody>
      </p:sp>
      <p:sp>
        <p:nvSpPr>
          <p:cNvPr id="26" name="วงรี 25"/>
          <p:cNvSpPr/>
          <p:nvPr userDrawn="1"/>
        </p:nvSpPr>
        <p:spPr>
          <a:xfrm>
            <a:off x="1928794" y="4429132"/>
            <a:ext cx="428628" cy="428628"/>
          </a:xfrm>
          <a:prstGeom prst="ellipse">
            <a:avLst/>
          </a:prstGeom>
          <a:noFill/>
          <a:ln w="158750" cap="rnd" cmpd="dbl">
            <a:solidFill>
              <a:schemeClr val="accent5">
                <a:lumMod val="40000"/>
                <a:lumOff val="60000"/>
                <a:alpha val="11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th-TH" sz="2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67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รูปแบบอิสระ 6"/>
          <p:cNvSpPr/>
          <p:nvPr userDrawn="1"/>
        </p:nvSpPr>
        <p:spPr>
          <a:xfrm>
            <a:off x="-1" y="5953270"/>
            <a:ext cx="857010" cy="913438"/>
          </a:xfrm>
          <a:custGeom>
            <a:avLst/>
            <a:gdLst>
              <a:gd name="connsiteX0" fmla="*/ 99403 w 857010"/>
              <a:gd name="connsiteY0" fmla="*/ 0 h 913438"/>
              <a:gd name="connsiteX1" fmla="*/ 857010 w 857010"/>
              <a:gd name="connsiteY1" fmla="*/ 12768 h 913438"/>
              <a:gd name="connsiteX2" fmla="*/ 844241 w 857010"/>
              <a:gd name="connsiteY2" fmla="*/ 770375 h 913438"/>
              <a:gd name="connsiteX3" fmla="*/ 696273 w 857010"/>
              <a:gd name="connsiteY3" fmla="*/ 913438 h 913438"/>
              <a:gd name="connsiteX4" fmla="*/ 462919 w 857010"/>
              <a:gd name="connsiteY4" fmla="*/ 913438 h 913438"/>
              <a:gd name="connsiteX5" fmla="*/ 471822 w 857010"/>
              <a:gd name="connsiteY5" fmla="*/ 385187 h 913438"/>
              <a:gd name="connsiteX6" fmla="*/ 0 w 857010"/>
              <a:gd name="connsiteY6" fmla="*/ 377236 h 913438"/>
              <a:gd name="connsiteX7" fmla="*/ 0 w 857010"/>
              <a:gd name="connsiteY7" fmla="*/ 96108 h 913438"/>
              <a:gd name="connsiteX8" fmla="*/ 99403 w 857010"/>
              <a:gd name="connsiteY8" fmla="*/ 0 h 91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38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3" y="913438"/>
                </a:lnTo>
                <a:lnTo>
                  <a:pt x="462919" y="913438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rgbClr val="0061AF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8" name="วงรี 7"/>
          <p:cNvSpPr/>
          <p:nvPr userDrawn="1"/>
        </p:nvSpPr>
        <p:spPr>
          <a:xfrm>
            <a:off x="1928794" y="4429134"/>
            <a:ext cx="428628" cy="428628"/>
          </a:xfrm>
          <a:prstGeom prst="ellipse">
            <a:avLst/>
          </a:prstGeom>
          <a:noFill/>
          <a:ln w="158750" cap="rnd" cmpd="dbl">
            <a:solidFill>
              <a:srgbClr val="0061AF">
                <a:alpha val="11000"/>
              </a:srgb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th-TH" sz="2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รูปภาพ 8" descr="Asset 5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7975125">
            <a:off x="-651742" y="2517188"/>
            <a:ext cx="1397318" cy="1308398"/>
          </a:xfrm>
          <a:prstGeom prst="rect">
            <a:avLst/>
          </a:prstGeom>
        </p:spPr>
      </p:pic>
      <p:pic>
        <p:nvPicPr>
          <p:cNvPr id="10" name="รูปภาพ 9" descr="ipstlogo blu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8598" y="6286520"/>
            <a:ext cx="436804" cy="436804"/>
          </a:xfrm>
          <a:prstGeom prst="rect">
            <a:avLst/>
          </a:prstGeom>
        </p:spPr>
      </p:pic>
      <p:sp>
        <p:nvSpPr>
          <p:cNvPr id="11" name="TextBox 4"/>
          <p:cNvSpPr txBox="1"/>
          <p:nvPr userDrawn="1"/>
        </p:nvSpPr>
        <p:spPr>
          <a:xfrm>
            <a:off x="857224" y="6304867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>
                <a:solidFill>
                  <a:srgbClr val="0061A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  <a:endParaRPr lang="th-TH" sz="2000" dirty="0">
              <a:solidFill>
                <a:srgbClr val="0061AF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เครื่องหมายบั้ง 11"/>
          <p:cNvSpPr/>
          <p:nvPr userDrawn="1"/>
        </p:nvSpPr>
        <p:spPr>
          <a:xfrm rot="18957933">
            <a:off x="436103" y="5293898"/>
            <a:ext cx="1071570" cy="1071570"/>
          </a:xfrm>
          <a:prstGeom prst="chevron">
            <a:avLst/>
          </a:prstGeom>
          <a:solidFill>
            <a:srgbClr val="0061A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3" name="เครื่องหมายบั้ง 12"/>
          <p:cNvSpPr/>
          <p:nvPr userDrawn="1"/>
        </p:nvSpPr>
        <p:spPr>
          <a:xfrm rot="18957933">
            <a:off x="936169" y="4793832"/>
            <a:ext cx="1071570" cy="1071570"/>
          </a:xfrm>
          <a:prstGeom prst="chevron">
            <a:avLst/>
          </a:prstGeom>
          <a:solidFill>
            <a:srgbClr val="0061AF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4" name="รูปแบบอิสระ 13"/>
          <p:cNvSpPr/>
          <p:nvPr userDrawn="1"/>
        </p:nvSpPr>
        <p:spPr>
          <a:xfrm rot="2655654">
            <a:off x="2716594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sz="2800"/>
          </a:p>
        </p:txBody>
      </p:sp>
      <p:sp>
        <p:nvSpPr>
          <p:cNvPr id="15" name="รูปแบบอิสระ 14"/>
          <p:cNvSpPr/>
          <p:nvPr userDrawn="1"/>
        </p:nvSpPr>
        <p:spPr>
          <a:xfrm>
            <a:off x="2186956" y="5911352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/>
          </a:p>
        </p:txBody>
      </p:sp>
      <p:sp>
        <p:nvSpPr>
          <p:cNvPr id="16" name="ตัวยึดเนื้อหา 2"/>
          <p:cNvSpPr>
            <a:spLocks noGrp="1"/>
          </p:cNvSpPr>
          <p:nvPr>
            <p:ph idx="10"/>
          </p:nvPr>
        </p:nvSpPr>
        <p:spPr>
          <a:xfrm>
            <a:off x="831849" y="357174"/>
            <a:ext cx="10515602" cy="4551349"/>
          </a:xfr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th-TH" sz="3200" smtClean="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lang="th-TH" sz="2800" smtClean="0">
                <a:latin typeface="TH Sarabun New" panose="020B0500040200020003" pitchFamily="34" charset="-34"/>
                <a:cs typeface="TH Sarabun New" panose="020B0500040200020003" pitchFamily="34" charset="-34"/>
              </a:defRPr>
            </a:lvl2pPr>
            <a:lvl3pPr>
              <a:defRPr lang="th-TH" sz="2400" smtClean="0">
                <a:latin typeface="TH Sarabun New" panose="020B0500040200020003" pitchFamily="34" charset="-34"/>
                <a:cs typeface="TH Sarabun New" panose="020B0500040200020003" pitchFamily="34" charset="-34"/>
              </a:defRPr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831849" y="5080830"/>
            <a:ext cx="10515600" cy="9446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>
              <a:defRPr lang="en-US" sz="4400" b="1">
                <a:solidFill>
                  <a:srgbClr val="0061AF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lvl="0" algn="ctr" fontAlgn="base">
              <a:spcAft>
                <a:spcPct val="0"/>
              </a:spcAft>
            </a:pPr>
            <a:r>
              <a:rPr lang="th-TH" dirty="0" smtClean="0"/>
              <a:t>คำอธิบายภาพ</a:t>
            </a:r>
            <a:endParaRPr lang="en-US" dirty="0"/>
          </a:p>
        </p:txBody>
      </p:sp>
      <p:sp>
        <p:nvSpPr>
          <p:cNvPr id="17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938846" y="63048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D1E24-00A2-4544-8861-F6BFC29008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16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ส่วนหัวของส่วน">
    <p:bg>
      <p:bgPr>
        <a:solidFill>
          <a:srgbClr val="0061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Asset 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012121">
            <a:off x="-698659" y="2531113"/>
            <a:ext cx="1397318" cy="1308398"/>
          </a:xfrm>
          <a:prstGeom prst="rect">
            <a:avLst/>
          </a:prstGeom>
        </p:spPr>
      </p:pic>
      <p:sp>
        <p:nvSpPr>
          <p:cNvPr id="7" name="รูปแบบอิสระ 6"/>
          <p:cNvSpPr/>
          <p:nvPr userDrawn="1"/>
        </p:nvSpPr>
        <p:spPr>
          <a:xfrm>
            <a:off x="0" y="5944560"/>
            <a:ext cx="857010" cy="913440"/>
          </a:xfrm>
          <a:custGeom>
            <a:avLst/>
            <a:gdLst>
              <a:gd name="connsiteX0" fmla="*/ 99403 w 857010"/>
              <a:gd name="connsiteY0" fmla="*/ 0 h 913440"/>
              <a:gd name="connsiteX1" fmla="*/ 857010 w 857010"/>
              <a:gd name="connsiteY1" fmla="*/ 12768 h 913440"/>
              <a:gd name="connsiteX2" fmla="*/ 844241 w 857010"/>
              <a:gd name="connsiteY2" fmla="*/ 770375 h 913440"/>
              <a:gd name="connsiteX3" fmla="*/ 696271 w 857010"/>
              <a:gd name="connsiteY3" fmla="*/ 913440 h 913440"/>
              <a:gd name="connsiteX4" fmla="*/ 462919 w 857010"/>
              <a:gd name="connsiteY4" fmla="*/ 913440 h 913440"/>
              <a:gd name="connsiteX5" fmla="*/ 471822 w 857010"/>
              <a:gd name="connsiteY5" fmla="*/ 385187 h 913440"/>
              <a:gd name="connsiteX6" fmla="*/ 0 w 857010"/>
              <a:gd name="connsiteY6" fmla="*/ 377236 h 913440"/>
              <a:gd name="connsiteX7" fmla="*/ 0 w 857010"/>
              <a:gd name="connsiteY7" fmla="*/ 96108 h 913440"/>
              <a:gd name="connsiteX8" fmla="*/ 99403 w 857010"/>
              <a:gd name="connsiteY8" fmla="*/ 0 h 91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40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1" y="913440"/>
                </a:lnTo>
                <a:lnTo>
                  <a:pt x="462919" y="913440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9" name="ชื่อเรื่อง 1"/>
          <p:cNvSpPr txBox="1">
            <a:spLocks/>
          </p:cNvSpPr>
          <p:nvPr userDrawn="1"/>
        </p:nvSpPr>
        <p:spPr>
          <a:xfrm>
            <a:off x="831848" y="5128470"/>
            <a:ext cx="10515601" cy="1015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h-TH" dirty="0"/>
          </a:p>
        </p:txBody>
      </p:sp>
      <p:sp>
        <p:nvSpPr>
          <p:cNvPr id="10" name="TextBox 4"/>
          <p:cNvSpPr txBox="1"/>
          <p:nvPr userDrawn="1"/>
        </p:nvSpPr>
        <p:spPr>
          <a:xfrm>
            <a:off x="857224" y="6323646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  <a:endParaRPr lang="th-TH" sz="2000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เครื่องหมายบั้ง 10"/>
          <p:cNvSpPr/>
          <p:nvPr userDrawn="1"/>
        </p:nvSpPr>
        <p:spPr>
          <a:xfrm rot="18957933">
            <a:off x="436103" y="5293896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2" name="เครื่องหมายบั้ง 11"/>
          <p:cNvSpPr/>
          <p:nvPr userDrawn="1"/>
        </p:nvSpPr>
        <p:spPr>
          <a:xfrm rot="18957933">
            <a:off x="936169" y="4793830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3" name="วงรี 12"/>
          <p:cNvSpPr/>
          <p:nvPr userDrawn="1"/>
        </p:nvSpPr>
        <p:spPr>
          <a:xfrm>
            <a:off x="1928794" y="4429132"/>
            <a:ext cx="428628" cy="428628"/>
          </a:xfrm>
          <a:prstGeom prst="ellipse">
            <a:avLst/>
          </a:prstGeom>
          <a:noFill/>
          <a:ln w="158750" cap="rnd" cmpd="dbl">
            <a:solidFill>
              <a:schemeClr val="accent5">
                <a:lumMod val="40000"/>
                <a:lumOff val="60000"/>
                <a:alpha val="11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th-TH" sz="2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รูปภาพ 13"/>
          <p:cNvPicPr>
            <a:picLocks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89" y="6328920"/>
            <a:ext cx="375919" cy="421222"/>
          </a:xfrm>
          <a:prstGeom prst="rect">
            <a:avLst/>
          </a:prstGeom>
        </p:spPr>
      </p:pic>
      <p:sp>
        <p:nvSpPr>
          <p:cNvPr id="15" name="รูปแบบอิสระ 14"/>
          <p:cNvSpPr/>
          <p:nvPr userDrawn="1"/>
        </p:nvSpPr>
        <p:spPr>
          <a:xfrm rot="2655654">
            <a:off x="2716594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sz="2800"/>
          </a:p>
        </p:txBody>
      </p:sp>
      <p:sp>
        <p:nvSpPr>
          <p:cNvPr id="16" name="รูปแบบอิสระ 15"/>
          <p:cNvSpPr/>
          <p:nvPr userDrawn="1"/>
        </p:nvSpPr>
        <p:spPr>
          <a:xfrm>
            <a:off x="2186956" y="5911352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/>
          </a:p>
        </p:txBody>
      </p:sp>
      <p:sp>
        <p:nvSpPr>
          <p:cNvPr id="17" name="ตัวยึดเนื้อหา 2"/>
          <p:cNvSpPr>
            <a:spLocks noGrp="1"/>
          </p:cNvSpPr>
          <p:nvPr>
            <p:ph idx="10"/>
          </p:nvPr>
        </p:nvSpPr>
        <p:spPr>
          <a:xfrm>
            <a:off x="831849" y="357174"/>
            <a:ext cx="10515602" cy="4551349"/>
          </a:xfr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th-TH" sz="3200" smtClean="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lang="th-TH" sz="2800" smtClean="0">
                <a:latin typeface="TH Sarabun New" panose="020B0500040200020003" pitchFamily="34" charset="-34"/>
                <a:cs typeface="TH Sarabun New" panose="020B0500040200020003" pitchFamily="34" charset="-34"/>
              </a:defRPr>
            </a:lvl2pPr>
            <a:lvl3pPr>
              <a:defRPr lang="th-TH" sz="2400" smtClean="0">
                <a:latin typeface="TH Sarabun New" panose="020B0500040200020003" pitchFamily="34" charset="-34"/>
                <a:cs typeface="TH Sarabun New" panose="020B0500040200020003" pitchFamily="34" charset="-34"/>
              </a:defRPr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831849" y="5080830"/>
            <a:ext cx="10515600" cy="9446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>
              <a:defRPr lang="en-US" sz="4400" b="1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lvl="0" algn="ctr" fontAlgn="base">
              <a:spcAft>
                <a:spcPct val="0"/>
              </a:spcAft>
            </a:pPr>
            <a:r>
              <a:rPr lang="th-TH" dirty="0" smtClean="0"/>
              <a:t>คำอธิบายภาพ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568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62674" y="539915"/>
            <a:ext cx="3581798" cy="4424637"/>
          </a:xfrm>
        </p:spPr>
        <p:txBody>
          <a:bodyPr/>
          <a:lstStyle>
            <a:lvl1pPr>
              <a:defRPr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รูปแบบอิสระ 7"/>
          <p:cNvSpPr/>
          <p:nvPr userDrawn="1"/>
        </p:nvSpPr>
        <p:spPr>
          <a:xfrm>
            <a:off x="-1" y="5953270"/>
            <a:ext cx="857010" cy="913438"/>
          </a:xfrm>
          <a:custGeom>
            <a:avLst/>
            <a:gdLst>
              <a:gd name="connsiteX0" fmla="*/ 99403 w 857010"/>
              <a:gd name="connsiteY0" fmla="*/ 0 h 913438"/>
              <a:gd name="connsiteX1" fmla="*/ 857010 w 857010"/>
              <a:gd name="connsiteY1" fmla="*/ 12768 h 913438"/>
              <a:gd name="connsiteX2" fmla="*/ 844241 w 857010"/>
              <a:gd name="connsiteY2" fmla="*/ 770375 h 913438"/>
              <a:gd name="connsiteX3" fmla="*/ 696273 w 857010"/>
              <a:gd name="connsiteY3" fmla="*/ 913438 h 913438"/>
              <a:gd name="connsiteX4" fmla="*/ 462919 w 857010"/>
              <a:gd name="connsiteY4" fmla="*/ 913438 h 913438"/>
              <a:gd name="connsiteX5" fmla="*/ 471822 w 857010"/>
              <a:gd name="connsiteY5" fmla="*/ 385187 h 913438"/>
              <a:gd name="connsiteX6" fmla="*/ 0 w 857010"/>
              <a:gd name="connsiteY6" fmla="*/ 377236 h 913438"/>
              <a:gd name="connsiteX7" fmla="*/ 0 w 857010"/>
              <a:gd name="connsiteY7" fmla="*/ 96108 h 913438"/>
              <a:gd name="connsiteX8" fmla="*/ 99403 w 857010"/>
              <a:gd name="connsiteY8" fmla="*/ 0 h 91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38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3" y="913438"/>
                </a:lnTo>
                <a:lnTo>
                  <a:pt x="462919" y="913438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rgbClr val="0061AF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9" name="วงรี 8"/>
          <p:cNvSpPr/>
          <p:nvPr userDrawn="1"/>
        </p:nvSpPr>
        <p:spPr>
          <a:xfrm>
            <a:off x="1928794" y="4429134"/>
            <a:ext cx="428628" cy="428628"/>
          </a:xfrm>
          <a:prstGeom prst="ellipse">
            <a:avLst/>
          </a:prstGeom>
          <a:noFill/>
          <a:ln w="158750" cap="rnd" cmpd="dbl">
            <a:solidFill>
              <a:srgbClr val="0061AF">
                <a:alpha val="11000"/>
              </a:srgb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th-TH" sz="2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รูปภาพ 9" descr="Asset 5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7975125">
            <a:off x="-651742" y="2517188"/>
            <a:ext cx="1397318" cy="1308398"/>
          </a:xfrm>
          <a:prstGeom prst="rect">
            <a:avLst/>
          </a:prstGeom>
        </p:spPr>
      </p:pic>
      <p:pic>
        <p:nvPicPr>
          <p:cNvPr id="11" name="รูปภาพ 10" descr="ipstlogo blu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8598" y="6286520"/>
            <a:ext cx="436804" cy="436804"/>
          </a:xfrm>
          <a:prstGeom prst="rect">
            <a:avLst/>
          </a:prstGeom>
        </p:spPr>
      </p:pic>
      <p:sp>
        <p:nvSpPr>
          <p:cNvPr id="12" name="TextBox 4"/>
          <p:cNvSpPr txBox="1"/>
          <p:nvPr userDrawn="1"/>
        </p:nvSpPr>
        <p:spPr>
          <a:xfrm>
            <a:off x="857224" y="6304867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>
                <a:solidFill>
                  <a:srgbClr val="0061A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  <a:endParaRPr lang="th-TH" sz="2000" dirty="0">
              <a:solidFill>
                <a:srgbClr val="0061AF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เครื่องหมายบั้ง 12"/>
          <p:cNvSpPr/>
          <p:nvPr userDrawn="1"/>
        </p:nvSpPr>
        <p:spPr>
          <a:xfrm rot="18957933">
            <a:off x="436103" y="5293898"/>
            <a:ext cx="1071570" cy="1071570"/>
          </a:xfrm>
          <a:prstGeom prst="chevron">
            <a:avLst/>
          </a:prstGeom>
          <a:solidFill>
            <a:srgbClr val="0061A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4" name="เครื่องหมายบั้ง 13"/>
          <p:cNvSpPr/>
          <p:nvPr userDrawn="1"/>
        </p:nvSpPr>
        <p:spPr>
          <a:xfrm rot="18957933">
            <a:off x="936169" y="4793832"/>
            <a:ext cx="1071570" cy="1071570"/>
          </a:xfrm>
          <a:prstGeom prst="chevron">
            <a:avLst/>
          </a:prstGeom>
          <a:solidFill>
            <a:srgbClr val="0061AF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5" name="รูปแบบอิสระ 14"/>
          <p:cNvSpPr/>
          <p:nvPr userDrawn="1"/>
        </p:nvSpPr>
        <p:spPr>
          <a:xfrm>
            <a:off x="2186956" y="5911352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/>
          </a:p>
        </p:txBody>
      </p:sp>
      <p:sp>
        <p:nvSpPr>
          <p:cNvPr id="16" name="รูปแบบอิสระ 15"/>
          <p:cNvSpPr/>
          <p:nvPr userDrawn="1"/>
        </p:nvSpPr>
        <p:spPr>
          <a:xfrm rot="2655654">
            <a:off x="2716594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sz="2800"/>
          </a:p>
        </p:txBody>
      </p:sp>
      <p:sp>
        <p:nvSpPr>
          <p:cNvPr id="18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8953652" y="2866461"/>
            <a:ext cx="2900354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th-TH" sz="4400" b="1" kern="1200" dirty="0">
                <a:solidFill>
                  <a:srgbClr val="0061AF"/>
                </a:solidFill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defRPr>
            </a:lvl1pPr>
          </a:lstStyle>
          <a:p>
            <a:r>
              <a:rPr lang="th-TH" dirty="0" smtClean="0"/>
              <a:t>หัวข้อ</a:t>
            </a:r>
            <a:endParaRPr lang="th-TH" dirty="0"/>
          </a:p>
        </p:txBody>
      </p:sp>
      <p:sp>
        <p:nvSpPr>
          <p:cNvPr id="19" name="ตัวแทนเนื้อหา 2"/>
          <p:cNvSpPr>
            <a:spLocks noGrp="1"/>
          </p:cNvSpPr>
          <p:nvPr>
            <p:ph sz="half" idx="10"/>
          </p:nvPr>
        </p:nvSpPr>
        <p:spPr>
          <a:xfrm>
            <a:off x="4658163" y="1528633"/>
            <a:ext cx="3581798" cy="4424637"/>
          </a:xfrm>
        </p:spPr>
        <p:txBody>
          <a:bodyPr/>
          <a:lstStyle>
            <a:lvl1pPr>
              <a:defRPr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0484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การเปรียบเทียบ">
    <p:bg>
      <p:bgPr>
        <a:solidFill>
          <a:srgbClr val="0061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62674" y="539915"/>
            <a:ext cx="3581798" cy="4424637"/>
          </a:xfrm>
        </p:spPr>
        <p:txBody>
          <a:bodyPr/>
          <a:lstStyle>
            <a:lvl1pPr>
              <a:defRPr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8953652" y="2866461"/>
            <a:ext cx="2900354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th-TH" sz="4400" b="1" kern="1200" dirty="0">
                <a:solidFill>
                  <a:schemeClr val="bg1"/>
                </a:solidFill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defRPr>
            </a:lvl1pPr>
          </a:lstStyle>
          <a:p>
            <a:r>
              <a:rPr lang="th-TH" dirty="0" smtClean="0"/>
              <a:t>หัวข้อ</a:t>
            </a:r>
            <a:endParaRPr lang="th-TH" dirty="0"/>
          </a:p>
        </p:txBody>
      </p:sp>
      <p:sp>
        <p:nvSpPr>
          <p:cNvPr id="12" name="ตัวแทนเนื้อหา 2"/>
          <p:cNvSpPr>
            <a:spLocks noGrp="1"/>
          </p:cNvSpPr>
          <p:nvPr>
            <p:ph sz="half" idx="10"/>
          </p:nvPr>
        </p:nvSpPr>
        <p:spPr>
          <a:xfrm>
            <a:off x="4658163" y="1528633"/>
            <a:ext cx="3581798" cy="4424637"/>
          </a:xfrm>
        </p:spPr>
        <p:txBody>
          <a:bodyPr/>
          <a:lstStyle>
            <a:lvl1pPr>
              <a:defRPr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รูปแบบอิสระ 12"/>
          <p:cNvSpPr/>
          <p:nvPr userDrawn="1"/>
        </p:nvSpPr>
        <p:spPr>
          <a:xfrm>
            <a:off x="0" y="5944560"/>
            <a:ext cx="857010" cy="913440"/>
          </a:xfrm>
          <a:custGeom>
            <a:avLst/>
            <a:gdLst>
              <a:gd name="connsiteX0" fmla="*/ 99403 w 857010"/>
              <a:gd name="connsiteY0" fmla="*/ 0 h 913440"/>
              <a:gd name="connsiteX1" fmla="*/ 857010 w 857010"/>
              <a:gd name="connsiteY1" fmla="*/ 12768 h 913440"/>
              <a:gd name="connsiteX2" fmla="*/ 844241 w 857010"/>
              <a:gd name="connsiteY2" fmla="*/ 770375 h 913440"/>
              <a:gd name="connsiteX3" fmla="*/ 696271 w 857010"/>
              <a:gd name="connsiteY3" fmla="*/ 913440 h 913440"/>
              <a:gd name="connsiteX4" fmla="*/ 462919 w 857010"/>
              <a:gd name="connsiteY4" fmla="*/ 913440 h 913440"/>
              <a:gd name="connsiteX5" fmla="*/ 471822 w 857010"/>
              <a:gd name="connsiteY5" fmla="*/ 385187 h 913440"/>
              <a:gd name="connsiteX6" fmla="*/ 0 w 857010"/>
              <a:gd name="connsiteY6" fmla="*/ 377236 h 913440"/>
              <a:gd name="connsiteX7" fmla="*/ 0 w 857010"/>
              <a:gd name="connsiteY7" fmla="*/ 96108 h 913440"/>
              <a:gd name="connsiteX8" fmla="*/ 99403 w 857010"/>
              <a:gd name="connsiteY8" fmla="*/ 0 h 91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40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1" y="913440"/>
                </a:lnTo>
                <a:lnTo>
                  <a:pt x="462919" y="913440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>
              <a:solidFill>
                <a:schemeClr val="tx1"/>
              </a:solidFill>
            </a:endParaRPr>
          </a:p>
        </p:txBody>
      </p:sp>
      <p:pic>
        <p:nvPicPr>
          <p:cNvPr id="14" name="รูปภาพ 13" descr="Asset 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012121">
            <a:off x="-698659" y="2531113"/>
            <a:ext cx="1397318" cy="1308398"/>
          </a:xfrm>
          <a:prstGeom prst="rect">
            <a:avLst/>
          </a:prstGeom>
        </p:spPr>
      </p:pic>
      <p:sp>
        <p:nvSpPr>
          <p:cNvPr id="15" name="TextBox 4"/>
          <p:cNvSpPr txBox="1"/>
          <p:nvPr userDrawn="1"/>
        </p:nvSpPr>
        <p:spPr>
          <a:xfrm>
            <a:off x="857224" y="6323646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  <a:endParaRPr lang="th-TH" sz="2000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" name="เครื่องหมายบั้ง 15"/>
          <p:cNvSpPr/>
          <p:nvPr userDrawn="1"/>
        </p:nvSpPr>
        <p:spPr>
          <a:xfrm rot="18957933">
            <a:off x="436103" y="5293896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7" name="เครื่องหมายบั้ง 16"/>
          <p:cNvSpPr/>
          <p:nvPr userDrawn="1"/>
        </p:nvSpPr>
        <p:spPr>
          <a:xfrm rot="18957933">
            <a:off x="936169" y="4793830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pic>
        <p:nvPicPr>
          <p:cNvPr id="18" name="รูปภาพ 17"/>
          <p:cNvPicPr>
            <a:picLocks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89" y="6328920"/>
            <a:ext cx="375919" cy="421222"/>
          </a:xfrm>
          <a:prstGeom prst="rect">
            <a:avLst/>
          </a:prstGeom>
        </p:spPr>
      </p:pic>
      <p:sp>
        <p:nvSpPr>
          <p:cNvPr id="19" name="รูปแบบอิสระ 18"/>
          <p:cNvSpPr/>
          <p:nvPr userDrawn="1"/>
        </p:nvSpPr>
        <p:spPr>
          <a:xfrm rot="2655654">
            <a:off x="2716594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sz="2800"/>
          </a:p>
        </p:txBody>
      </p:sp>
      <p:sp>
        <p:nvSpPr>
          <p:cNvPr id="20" name="รูปแบบอิสระ 19"/>
          <p:cNvSpPr/>
          <p:nvPr userDrawn="1"/>
        </p:nvSpPr>
        <p:spPr>
          <a:xfrm>
            <a:off x="2186956" y="5911352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/>
          </a:p>
        </p:txBody>
      </p:sp>
      <p:sp>
        <p:nvSpPr>
          <p:cNvPr id="21" name="วงรี 20"/>
          <p:cNvSpPr/>
          <p:nvPr userDrawn="1"/>
        </p:nvSpPr>
        <p:spPr>
          <a:xfrm>
            <a:off x="1928794" y="4429132"/>
            <a:ext cx="428628" cy="428628"/>
          </a:xfrm>
          <a:prstGeom prst="ellipse">
            <a:avLst/>
          </a:prstGeom>
          <a:noFill/>
          <a:ln w="158750" cap="rnd" cmpd="dbl">
            <a:solidFill>
              <a:schemeClr val="accent5">
                <a:lumMod val="40000"/>
                <a:lumOff val="60000"/>
                <a:alpha val="11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th-TH" sz="2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034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ยึดข้อความ 2"/>
          <p:cNvSpPr>
            <a:spLocks noGrp="1"/>
          </p:cNvSpPr>
          <p:nvPr>
            <p:ph type="body" idx="12" hasCustomPrompt="1"/>
          </p:nvPr>
        </p:nvSpPr>
        <p:spPr>
          <a:xfrm>
            <a:off x="4410633" y="5184549"/>
            <a:ext cx="3379815" cy="59093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marL="0" indent="0" algn="ctr">
              <a:buNone/>
              <a:defRPr lang="th-TH" sz="3600" b="1" kern="1200" dirty="0" smtClean="0">
                <a:solidFill>
                  <a:srgbClr val="0061AF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th-TH" dirty="0" smtClean="0"/>
              <a:t>ข้อความ</a:t>
            </a:r>
          </a:p>
        </p:txBody>
      </p:sp>
      <p:pic>
        <p:nvPicPr>
          <p:cNvPr id="9" name="รูปภาพ 8" descr="ipstlogo 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8598" y="6286520"/>
            <a:ext cx="436804" cy="436804"/>
          </a:xfrm>
          <a:prstGeom prst="rect">
            <a:avLst/>
          </a:prstGeom>
        </p:spPr>
      </p:pic>
      <p:sp>
        <p:nvSpPr>
          <p:cNvPr id="10" name="ตัวยึดเนื้อหา 3"/>
          <p:cNvSpPr>
            <a:spLocks noGrp="1"/>
          </p:cNvSpPr>
          <p:nvPr>
            <p:ph sz="half" idx="13"/>
          </p:nvPr>
        </p:nvSpPr>
        <p:spPr>
          <a:xfrm>
            <a:off x="4410633" y="575435"/>
            <a:ext cx="3381111" cy="4538765"/>
          </a:xfrm>
          <a:solidFill>
            <a:schemeClr val="bg1"/>
          </a:solidFill>
        </p:spPr>
        <p:txBody>
          <a:bodyPr/>
          <a:lstStyle>
            <a:lvl1pPr>
              <a:buNone/>
              <a:defRPr sz="240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เครื่องหมายบั้ง 12"/>
          <p:cNvSpPr/>
          <p:nvPr userDrawn="1"/>
        </p:nvSpPr>
        <p:spPr>
          <a:xfrm rot="18957933">
            <a:off x="436103" y="5293896"/>
            <a:ext cx="1071570" cy="1071570"/>
          </a:xfrm>
          <a:prstGeom prst="chevron">
            <a:avLst/>
          </a:prstGeom>
          <a:solidFill>
            <a:srgbClr val="0061A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4" name="เครื่องหมายบั้ง 13"/>
          <p:cNvSpPr/>
          <p:nvPr userDrawn="1"/>
        </p:nvSpPr>
        <p:spPr>
          <a:xfrm rot="18957933">
            <a:off x="936169" y="4793830"/>
            <a:ext cx="1071570" cy="1071570"/>
          </a:xfrm>
          <a:prstGeom prst="chevron">
            <a:avLst/>
          </a:prstGeom>
          <a:solidFill>
            <a:srgbClr val="0061AF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5" name="วงรี 14"/>
          <p:cNvSpPr/>
          <p:nvPr userDrawn="1"/>
        </p:nvSpPr>
        <p:spPr>
          <a:xfrm>
            <a:off x="1928794" y="4429132"/>
            <a:ext cx="428628" cy="428628"/>
          </a:xfrm>
          <a:prstGeom prst="ellipse">
            <a:avLst/>
          </a:prstGeom>
          <a:noFill/>
          <a:ln w="158750" cap="rnd" cmpd="dbl">
            <a:solidFill>
              <a:srgbClr val="0061AF">
                <a:alpha val="11000"/>
              </a:srgb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th-TH" sz="2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6" name="รูปภาพ 15" descr="Asset 5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7975125">
            <a:off x="-651742" y="2517187"/>
            <a:ext cx="1397318" cy="1308398"/>
          </a:xfrm>
          <a:prstGeom prst="rect">
            <a:avLst/>
          </a:prstGeom>
        </p:spPr>
      </p:pic>
      <p:sp>
        <p:nvSpPr>
          <p:cNvPr id="17" name="TextBox 38"/>
          <p:cNvSpPr txBox="1"/>
          <p:nvPr userDrawn="1"/>
        </p:nvSpPr>
        <p:spPr>
          <a:xfrm>
            <a:off x="857224" y="6304867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>
                <a:solidFill>
                  <a:srgbClr val="0061A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  <a:endParaRPr lang="th-TH" sz="2000" dirty="0">
              <a:solidFill>
                <a:srgbClr val="0061AF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8" name="รูปแบบอิสระ 17"/>
          <p:cNvSpPr/>
          <p:nvPr userDrawn="1"/>
        </p:nvSpPr>
        <p:spPr>
          <a:xfrm>
            <a:off x="-1" y="5953270"/>
            <a:ext cx="857010" cy="913438"/>
          </a:xfrm>
          <a:custGeom>
            <a:avLst/>
            <a:gdLst>
              <a:gd name="connsiteX0" fmla="*/ 99403 w 857010"/>
              <a:gd name="connsiteY0" fmla="*/ 0 h 913438"/>
              <a:gd name="connsiteX1" fmla="*/ 857010 w 857010"/>
              <a:gd name="connsiteY1" fmla="*/ 12768 h 913438"/>
              <a:gd name="connsiteX2" fmla="*/ 844241 w 857010"/>
              <a:gd name="connsiteY2" fmla="*/ 770375 h 913438"/>
              <a:gd name="connsiteX3" fmla="*/ 696273 w 857010"/>
              <a:gd name="connsiteY3" fmla="*/ 913438 h 913438"/>
              <a:gd name="connsiteX4" fmla="*/ 462919 w 857010"/>
              <a:gd name="connsiteY4" fmla="*/ 913438 h 913438"/>
              <a:gd name="connsiteX5" fmla="*/ 471822 w 857010"/>
              <a:gd name="connsiteY5" fmla="*/ 385187 h 913438"/>
              <a:gd name="connsiteX6" fmla="*/ 0 w 857010"/>
              <a:gd name="connsiteY6" fmla="*/ 377236 h 913438"/>
              <a:gd name="connsiteX7" fmla="*/ 0 w 857010"/>
              <a:gd name="connsiteY7" fmla="*/ 96108 h 913438"/>
              <a:gd name="connsiteX8" fmla="*/ 99403 w 857010"/>
              <a:gd name="connsiteY8" fmla="*/ 0 h 91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38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3" y="913438"/>
                </a:lnTo>
                <a:lnTo>
                  <a:pt x="462919" y="913438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rgbClr val="0061AF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9" name="รูปแบบอิสระ 18"/>
          <p:cNvSpPr/>
          <p:nvPr userDrawn="1"/>
        </p:nvSpPr>
        <p:spPr>
          <a:xfrm rot="2655654">
            <a:off x="2716594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sz="2800"/>
          </a:p>
        </p:txBody>
      </p:sp>
      <p:sp>
        <p:nvSpPr>
          <p:cNvPr id="20" name="รูปแบบอิสระ 19"/>
          <p:cNvSpPr/>
          <p:nvPr userDrawn="1"/>
        </p:nvSpPr>
        <p:spPr>
          <a:xfrm>
            <a:off x="2186956" y="5911352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/>
          </a:p>
        </p:txBody>
      </p:sp>
      <p:sp>
        <p:nvSpPr>
          <p:cNvPr id="21" name="ตัวยึดเนื้อหา 3"/>
          <p:cNvSpPr>
            <a:spLocks noGrp="1"/>
          </p:cNvSpPr>
          <p:nvPr>
            <p:ph sz="half" idx="16"/>
          </p:nvPr>
        </p:nvSpPr>
        <p:spPr>
          <a:xfrm>
            <a:off x="457200" y="1271347"/>
            <a:ext cx="3453367" cy="4538765"/>
          </a:xfrm>
          <a:solidFill>
            <a:schemeClr val="bg1"/>
          </a:solidFill>
        </p:spPr>
        <p:txBody>
          <a:bodyPr/>
          <a:lstStyle>
            <a:lvl1pPr>
              <a:buNone/>
              <a:defRPr sz="240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ตัวยึดข้อความ 2"/>
          <p:cNvSpPr>
            <a:spLocks noGrp="1"/>
          </p:cNvSpPr>
          <p:nvPr>
            <p:ph type="body" idx="17" hasCustomPrompt="1"/>
          </p:nvPr>
        </p:nvSpPr>
        <p:spPr>
          <a:xfrm>
            <a:off x="457200" y="520035"/>
            <a:ext cx="3453367" cy="59093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marL="0" indent="0" algn="ctr">
              <a:buNone/>
              <a:defRPr lang="th-TH" sz="3600" b="1" kern="1200" dirty="0" smtClean="0">
                <a:solidFill>
                  <a:srgbClr val="0061AF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th-TH" dirty="0" smtClean="0"/>
              <a:t>ข้อความ</a:t>
            </a:r>
          </a:p>
        </p:txBody>
      </p:sp>
      <p:sp>
        <p:nvSpPr>
          <p:cNvPr id="23" name="ตัวยึดเนื้อหา 3"/>
          <p:cNvSpPr>
            <a:spLocks noGrp="1"/>
          </p:cNvSpPr>
          <p:nvPr>
            <p:ph sz="half" idx="18"/>
          </p:nvPr>
        </p:nvSpPr>
        <p:spPr>
          <a:xfrm>
            <a:off x="8256497" y="1271347"/>
            <a:ext cx="3453367" cy="4538765"/>
          </a:xfrm>
          <a:solidFill>
            <a:schemeClr val="bg1"/>
          </a:solidFill>
        </p:spPr>
        <p:txBody>
          <a:bodyPr/>
          <a:lstStyle>
            <a:lvl1pPr>
              <a:buNone/>
              <a:defRPr sz="240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ตัวยึดข้อความ 2"/>
          <p:cNvSpPr>
            <a:spLocks noGrp="1"/>
          </p:cNvSpPr>
          <p:nvPr>
            <p:ph type="body" idx="19" hasCustomPrompt="1"/>
          </p:nvPr>
        </p:nvSpPr>
        <p:spPr>
          <a:xfrm>
            <a:off x="8256497" y="520035"/>
            <a:ext cx="3453367" cy="59093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marL="0" indent="0" algn="ctr">
              <a:buNone/>
              <a:defRPr lang="th-TH" sz="3600" b="1" kern="1200" dirty="0" smtClean="0">
                <a:solidFill>
                  <a:srgbClr val="0061AF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th-TH" dirty="0" smtClean="0"/>
              <a:t>ข้อความ</a:t>
            </a:r>
          </a:p>
        </p:txBody>
      </p:sp>
    </p:spTree>
    <p:extLst>
      <p:ext uri="{BB962C8B-B14F-4D97-AF65-F5344CB8AC3E}">
        <p14:creationId xmlns:p14="http://schemas.microsoft.com/office/powerpoint/2010/main" val="3342910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เฉพาะชื่อเรื่อง">
    <p:bg>
      <p:bgPr>
        <a:solidFill>
          <a:srgbClr val="0061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รูปภาพ 26" descr="Asset 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012121">
            <a:off x="-698659" y="2531113"/>
            <a:ext cx="1397318" cy="1308398"/>
          </a:xfrm>
          <a:prstGeom prst="rect">
            <a:avLst/>
          </a:prstGeom>
        </p:spPr>
      </p:pic>
      <p:sp>
        <p:nvSpPr>
          <p:cNvPr id="8" name="ตัวยึดข้อความ 2"/>
          <p:cNvSpPr>
            <a:spLocks noGrp="1"/>
          </p:cNvSpPr>
          <p:nvPr>
            <p:ph type="body" idx="12" hasCustomPrompt="1"/>
          </p:nvPr>
        </p:nvSpPr>
        <p:spPr>
          <a:xfrm>
            <a:off x="4410633" y="5184549"/>
            <a:ext cx="3379815" cy="59093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marL="0" indent="0" algn="ctr">
              <a:buNone/>
              <a:defRPr lang="th-TH" sz="3600" b="1" kern="1200" dirty="0" smtClean="0">
                <a:solidFill>
                  <a:schemeClr val="bg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th-TH" dirty="0" smtClean="0"/>
              <a:t>ข้อความ</a:t>
            </a:r>
          </a:p>
        </p:txBody>
      </p:sp>
      <p:sp>
        <p:nvSpPr>
          <p:cNvPr id="10" name="ตัวยึดเนื้อหา 3"/>
          <p:cNvSpPr>
            <a:spLocks noGrp="1"/>
          </p:cNvSpPr>
          <p:nvPr>
            <p:ph sz="half" idx="13"/>
          </p:nvPr>
        </p:nvSpPr>
        <p:spPr>
          <a:xfrm>
            <a:off x="4410633" y="575435"/>
            <a:ext cx="3381111" cy="4538765"/>
          </a:xfrm>
        </p:spPr>
        <p:txBody>
          <a:bodyPr/>
          <a:lstStyle>
            <a:lvl1pPr>
              <a:buNone/>
              <a:defRPr sz="240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ตัวยึดข้อความ 2"/>
          <p:cNvSpPr>
            <a:spLocks noGrp="1"/>
          </p:cNvSpPr>
          <p:nvPr>
            <p:ph type="body" idx="17" hasCustomPrompt="1"/>
          </p:nvPr>
        </p:nvSpPr>
        <p:spPr>
          <a:xfrm>
            <a:off x="457200" y="520035"/>
            <a:ext cx="3453367" cy="59093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marL="0" indent="0" algn="ctr">
              <a:buNone/>
              <a:defRPr lang="th-TH" sz="3600" b="1" kern="1200" dirty="0" smtClean="0">
                <a:solidFill>
                  <a:schemeClr val="bg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th-TH" dirty="0" smtClean="0"/>
              <a:t>ข้อความ</a:t>
            </a:r>
          </a:p>
        </p:txBody>
      </p:sp>
      <p:sp>
        <p:nvSpPr>
          <p:cNvPr id="23" name="ตัวยึดเนื้อหา 3"/>
          <p:cNvSpPr>
            <a:spLocks noGrp="1"/>
          </p:cNvSpPr>
          <p:nvPr>
            <p:ph sz="half" idx="18"/>
          </p:nvPr>
        </p:nvSpPr>
        <p:spPr>
          <a:xfrm>
            <a:off x="8256497" y="1271347"/>
            <a:ext cx="3453367" cy="4538765"/>
          </a:xfrm>
        </p:spPr>
        <p:txBody>
          <a:bodyPr/>
          <a:lstStyle>
            <a:lvl1pPr>
              <a:buNone/>
              <a:defRPr sz="240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ตัวยึดข้อความ 2"/>
          <p:cNvSpPr>
            <a:spLocks noGrp="1"/>
          </p:cNvSpPr>
          <p:nvPr>
            <p:ph type="body" idx="19" hasCustomPrompt="1"/>
          </p:nvPr>
        </p:nvSpPr>
        <p:spPr>
          <a:xfrm>
            <a:off x="8256497" y="520035"/>
            <a:ext cx="3453367" cy="59093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marL="0" indent="0" algn="ctr">
              <a:buNone/>
              <a:defRPr lang="th-TH" sz="3600" b="1" kern="1200" dirty="0" smtClean="0">
                <a:solidFill>
                  <a:schemeClr val="bg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th-TH" dirty="0" smtClean="0"/>
              <a:t>ข้อความ</a:t>
            </a:r>
          </a:p>
        </p:txBody>
      </p:sp>
      <p:sp>
        <p:nvSpPr>
          <p:cNvPr id="25" name="ตัวยึดเนื้อหา 3"/>
          <p:cNvSpPr>
            <a:spLocks noGrp="1"/>
          </p:cNvSpPr>
          <p:nvPr>
            <p:ph sz="half" idx="20"/>
          </p:nvPr>
        </p:nvSpPr>
        <p:spPr>
          <a:xfrm>
            <a:off x="457199" y="1271347"/>
            <a:ext cx="3453367" cy="4538765"/>
          </a:xfrm>
        </p:spPr>
        <p:txBody>
          <a:bodyPr/>
          <a:lstStyle>
            <a:lvl1pPr>
              <a:buNone/>
              <a:defRPr sz="240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รูปแบบอิสระ 25"/>
          <p:cNvSpPr/>
          <p:nvPr userDrawn="1"/>
        </p:nvSpPr>
        <p:spPr>
          <a:xfrm>
            <a:off x="0" y="5944560"/>
            <a:ext cx="857010" cy="913440"/>
          </a:xfrm>
          <a:custGeom>
            <a:avLst/>
            <a:gdLst>
              <a:gd name="connsiteX0" fmla="*/ 99403 w 857010"/>
              <a:gd name="connsiteY0" fmla="*/ 0 h 913440"/>
              <a:gd name="connsiteX1" fmla="*/ 857010 w 857010"/>
              <a:gd name="connsiteY1" fmla="*/ 12768 h 913440"/>
              <a:gd name="connsiteX2" fmla="*/ 844241 w 857010"/>
              <a:gd name="connsiteY2" fmla="*/ 770375 h 913440"/>
              <a:gd name="connsiteX3" fmla="*/ 696271 w 857010"/>
              <a:gd name="connsiteY3" fmla="*/ 913440 h 913440"/>
              <a:gd name="connsiteX4" fmla="*/ 462919 w 857010"/>
              <a:gd name="connsiteY4" fmla="*/ 913440 h 913440"/>
              <a:gd name="connsiteX5" fmla="*/ 471822 w 857010"/>
              <a:gd name="connsiteY5" fmla="*/ 385187 h 913440"/>
              <a:gd name="connsiteX6" fmla="*/ 0 w 857010"/>
              <a:gd name="connsiteY6" fmla="*/ 377236 h 913440"/>
              <a:gd name="connsiteX7" fmla="*/ 0 w 857010"/>
              <a:gd name="connsiteY7" fmla="*/ 96108 h 913440"/>
              <a:gd name="connsiteX8" fmla="*/ 99403 w 857010"/>
              <a:gd name="connsiteY8" fmla="*/ 0 h 91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40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1" y="913440"/>
                </a:lnTo>
                <a:lnTo>
                  <a:pt x="462919" y="913440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8" name="TextBox 4"/>
          <p:cNvSpPr txBox="1"/>
          <p:nvPr userDrawn="1"/>
        </p:nvSpPr>
        <p:spPr>
          <a:xfrm>
            <a:off x="857224" y="6323646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  <a:endParaRPr lang="th-TH" sz="2000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9" name="เครื่องหมายบั้ง 28"/>
          <p:cNvSpPr/>
          <p:nvPr userDrawn="1"/>
        </p:nvSpPr>
        <p:spPr>
          <a:xfrm rot="18957933">
            <a:off x="436103" y="5293896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30" name="เครื่องหมายบั้ง 29"/>
          <p:cNvSpPr/>
          <p:nvPr userDrawn="1"/>
        </p:nvSpPr>
        <p:spPr>
          <a:xfrm rot="18957933">
            <a:off x="936169" y="4793830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pic>
        <p:nvPicPr>
          <p:cNvPr id="31" name="รูปภาพ 30"/>
          <p:cNvPicPr>
            <a:picLocks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89" y="6328920"/>
            <a:ext cx="375919" cy="421222"/>
          </a:xfrm>
          <a:prstGeom prst="rect">
            <a:avLst/>
          </a:prstGeom>
        </p:spPr>
      </p:pic>
      <p:sp>
        <p:nvSpPr>
          <p:cNvPr id="32" name="รูปแบบอิสระ 31"/>
          <p:cNvSpPr/>
          <p:nvPr userDrawn="1"/>
        </p:nvSpPr>
        <p:spPr>
          <a:xfrm rot="2655654">
            <a:off x="2716594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sz="2800"/>
          </a:p>
        </p:txBody>
      </p:sp>
      <p:sp>
        <p:nvSpPr>
          <p:cNvPr id="33" name="รูปแบบอิสระ 32"/>
          <p:cNvSpPr/>
          <p:nvPr userDrawn="1"/>
        </p:nvSpPr>
        <p:spPr>
          <a:xfrm>
            <a:off x="2186956" y="5911352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/>
          </a:p>
        </p:txBody>
      </p:sp>
      <p:sp>
        <p:nvSpPr>
          <p:cNvPr id="34" name="วงรี 33"/>
          <p:cNvSpPr/>
          <p:nvPr userDrawn="1"/>
        </p:nvSpPr>
        <p:spPr>
          <a:xfrm>
            <a:off x="1928794" y="4429132"/>
            <a:ext cx="428628" cy="428628"/>
          </a:xfrm>
          <a:prstGeom prst="ellipse">
            <a:avLst/>
          </a:prstGeom>
          <a:noFill/>
          <a:ln w="158750" cap="rnd" cmpd="dbl">
            <a:solidFill>
              <a:schemeClr val="accent5">
                <a:lumMod val="40000"/>
                <a:lumOff val="60000"/>
                <a:alpha val="11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th-TH" sz="2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674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 descr="Asset 5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7975125">
            <a:off x="-651742" y="2517188"/>
            <a:ext cx="1397318" cy="130839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>
              <a:defRPr lang="en-US" sz="4400" b="1">
                <a:solidFill>
                  <a:srgbClr val="0061AF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lvl="0" algn="ctr" fontAlgn="base"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ตัวยึดเนื้อหา 2"/>
          <p:cNvSpPr>
            <a:spLocks noGrp="1"/>
          </p:cNvSpPr>
          <p:nvPr>
            <p:ph idx="1"/>
          </p:nvPr>
        </p:nvSpPr>
        <p:spPr>
          <a:xfrm>
            <a:off x="838200" y="1255357"/>
            <a:ext cx="10515600" cy="4725539"/>
          </a:xfr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th-TH" sz="3200" smtClean="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lang="th-TH" sz="2800" smtClean="0">
                <a:latin typeface="TH Sarabun New" panose="020B0500040200020003" pitchFamily="34" charset="-34"/>
                <a:cs typeface="TH Sarabun New" panose="020B0500040200020003" pitchFamily="34" charset="-34"/>
              </a:defRPr>
            </a:lvl2pPr>
            <a:lvl3pPr>
              <a:defRPr lang="th-TH" sz="2400" smtClean="0">
                <a:latin typeface="TH Sarabun New" panose="020B0500040200020003" pitchFamily="34" charset="-34"/>
                <a:cs typeface="TH Sarabun New" panose="020B0500040200020003" pitchFamily="34" charset="-34"/>
              </a:defRPr>
            </a:lvl3pPr>
          </a:lstStyle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mtClean="0"/>
              <a:t>Edit Master text styles</a:t>
            </a:r>
          </a:p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mtClean="0"/>
              <a:t>Second level</a:t>
            </a:r>
          </a:p>
          <a:p>
            <a:pPr marL="342900" lvl="2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mtClean="0"/>
              <a:t>Third level</a:t>
            </a:r>
          </a:p>
        </p:txBody>
      </p:sp>
      <p:sp>
        <p:nvSpPr>
          <p:cNvPr id="7" name="รูปแบบอิสระ 6"/>
          <p:cNvSpPr/>
          <p:nvPr userDrawn="1"/>
        </p:nvSpPr>
        <p:spPr>
          <a:xfrm>
            <a:off x="-1" y="5953270"/>
            <a:ext cx="857010" cy="913438"/>
          </a:xfrm>
          <a:custGeom>
            <a:avLst/>
            <a:gdLst>
              <a:gd name="connsiteX0" fmla="*/ 99403 w 857010"/>
              <a:gd name="connsiteY0" fmla="*/ 0 h 913438"/>
              <a:gd name="connsiteX1" fmla="*/ 857010 w 857010"/>
              <a:gd name="connsiteY1" fmla="*/ 12768 h 913438"/>
              <a:gd name="connsiteX2" fmla="*/ 844241 w 857010"/>
              <a:gd name="connsiteY2" fmla="*/ 770375 h 913438"/>
              <a:gd name="connsiteX3" fmla="*/ 696273 w 857010"/>
              <a:gd name="connsiteY3" fmla="*/ 913438 h 913438"/>
              <a:gd name="connsiteX4" fmla="*/ 462919 w 857010"/>
              <a:gd name="connsiteY4" fmla="*/ 913438 h 913438"/>
              <a:gd name="connsiteX5" fmla="*/ 471822 w 857010"/>
              <a:gd name="connsiteY5" fmla="*/ 385187 h 913438"/>
              <a:gd name="connsiteX6" fmla="*/ 0 w 857010"/>
              <a:gd name="connsiteY6" fmla="*/ 377236 h 913438"/>
              <a:gd name="connsiteX7" fmla="*/ 0 w 857010"/>
              <a:gd name="connsiteY7" fmla="*/ 96108 h 913438"/>
              <a:gd name="connsiteX8" fmla="*/ 99403 w 857010"/>
              <a:gd name="connsiteY8" fmla="*/ 0 h 91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38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3" y="913438"/>
                </a:lnTo>
                <a:lnTo>
                  <a:pt x="462919" y="913438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rgbClr val="0061AF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8" name="วงรี 7"/>
          <p:cNvSpPr/>
          <p:nvPr userDrawn="1"/>
        </p:nvSpPr>
        <p:spPr>
          <a:xfrm>
            <a:off x="1928794" y="4429134"/>
            <a:ext cx="428628" cy="428628"/>
          </a:xfrm>
          <a:prstGeom prst="ellipse">
            <a:avLst/>
          </a:prstGeom>
          <a:noFill/>
          <a:ln w="158750" cap="rnd" cmpd="dbl">
            <a:solidFill>
              <a:srgbClr val="0061AF">
                <a:alpha val="11000"/>
              </a:srgb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th-TH" sz="2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รูปภาพ 9" descr="ipstlogo blu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8598" y="6286520"/>
            <a:ext cx="436804" cy="436804"/>
          </a:xfrm>
          <a:prstGeom prst="rect">
            <a:avLst/>
          </a:prstGeom>
        </p:spPr>
      </p:pic>
      <p:sp>
        <p:nvSpPr>
          <p:cNvPr id="11" name="TextBox 4"/>
          <p:cNvSpPr txBox="1"/>
          <p:nvPr userDrawn="1"/>
        </p:nvSpPr>
        <p:spPr>
          <a:xfrm>
            <a:off x="857224" y="6304867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>
                <a:solidFill>
                  <a:srgbClr val="0061A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  <a:endParaRPr lang="th-TH" sz="2000" dirty="0">
              <a:solidFill>
                <a:srgbClr val="0061AF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เครื่องหมายบั้ง 11"/>
          <p:cNvSpPr/>
          <p:nvPr userDrawn="1"/>
        </p:nvSpPr>
        <p:spPr>
          <a:xfrm rot="18957933">
            <a:off x="436103" y="5293898"/>
            <a:ext cx="1071570" cy="1071570"/>
          </a:xfrm>
          <a:prstGeom prst="chevron">
            <a:avLst/>
          </a:prstGeom>
          <a:solidFill>
            <a:srgbClr val="0061A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3" name="เครื่องหมายบั้ง 12"/>
          <p:cNvSpPr/>
          <p:nvPr userDrawn="1"/>
        </p:nvSpPr>
        <p:spPr>
          <a:xfrm rot="18957933">
            <a:off x="936169" y="4793832"/>
            <a:ext cx="1071570" cy="1071570"/>
          </a:xfrm>
          <a:prstGeom prst="chevron">
            <a:avLst/>
          </a:prstGeom>
          <a:solidFill>
            <a:srgbClr val="0061AF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4" name="รูปแบบอิสระ 13"/>
          <p:cNvSpPr/>
          <p:nvPr userDrawn="1"/>
        </p:nvSpPr>
        <p:spPr>
          <a:xfrm>
            <a:off x="2186956" y="5911352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/>
          </a:p>
        </p:txBody>
      </p:sp>
      <p:sp>
        <p:nvSpPr>
          <p:cNvPr id="15" name="รูปแบบอิสระ 14"/>
          <p:cNvSpPr/>
          <p:nvPr userDrawn="1"/>
        </p:nvSpPr>
        <p:spPr>
          <a:xfrm rot="2655654">
            <a:off x="2716594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sz="2800"/>
          </a:p>
        </p:txBody>
      </p:sp>
    </p:spTree>
    <p:extLst>
      <p:ext uri="{BB962C8B-B14F-4D97-AF65-F5344CB8AC3E}">
        <p14:creationId xmlns:p14="http://schemas.microsoft.com/office/powerpoint/2010/main" val="399731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เค้าโครงแบบกำหนดเอง">
    <p:bg>
      <p:bgPr>
        <a:solidFill>
          <a:srgbClr val="0061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รูปภาพ 16" descr="Asset 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012121">
            <a:off x="-698659" y="2531113"/>
            <a:ext cx="1397318" cy="130839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>
              <a:defRPr lang="en-US" sz="4400" b="1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lvl="0" algn="ctr" fontAlgn="base"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รูปแบบอิสระ 15"/>
          <p:cNvSpPr/>
          <p:nvPr userDrawn="1"/>
        </p:nvSpPr>
        <p:spPr>
          <a:xfrm>
            <a:off x="0" y="5944560"/>
            <a:ext cx="857010" cy="913440"/>
          </a:xfrm>
          <a:custGeom>
            <a:avLst/>
            <a:gdLst>
              <a:gd name="connsiteX0" fmla="*/ 99403 w 857010"/>
              <a:gd name="connsiteY0" fmla="*/ 0 h 913440"/>
              <a:gd name="connsiteX1" fmla="*/ 857010 w 857010"/>
              <a:gd name="connsiteY1" fmla="*/ 12768 h 913440"/>
              <a:gd name="connsiteX2" fmla="*/ 844241 w 857010"/>
              <a:gd name="connsiteY2" fmla="*/ 770375 h 913440"/>
              <a:gd name="connsiteX3" fmla="*/ 696271 w 857010"/>
              <a:gd name="connsiteY3" fmla="*/ 913440 h 913440"/>
              <a:gd name="connsiteX4" fmla="*/ 462919 w 857010"/>
              <a:gd name="connsiteY4" fmla="*/ 913440 h 913440"/>
              <a:gd name="connsiteX5" fmla="*/ 471822 w 857010"/>
              <a:gd name="connsiteY5" fmla="*/ 385187 h 913440"/>
              <a:gd name="connsiteX6" fmla="*/ 0 w 857010"/>
              <a:gd name="connsiteY6" fmla="*/ 377236 h 913440"/>
              <a:gd name="connsiteX7" fmla="*/ 0 w 857010"/>
              <a:gd name="connsiteY7" fmla="*/ 96108 h 913440"/>
              <a:gd name="connsiteX8" fmla="*/ 99403 w 857010"/>
              <a:gd name="connsiteY8" fmla="*/ 0 h 91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40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1" y="913440"/>
                </a:lnTo>
                <a:lnTo>
                  <a:pt x="462919" y="913440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8" name="TextBox 4"/>
          <p:cNvSpPr txBox="1"/>
          <p:nvPr userDrawn="1"/>
        </p:nvSpPr>
        <p:spPr>
          <a:xfrm>
            <a:off x="857224" y="6323646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  <a:endParaRPr lang="th-TH" sz="2000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9" name="เครื่องหมายบั้ง 18"/>
          <p:cNvSpPr/>
          <p:nvPr userDrawn="1"/>
        </p:nvSpPr>
        <p:spPr>
          <a:xfrm rot="18957933">
            <a:off x="436103" y="5293896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20" name="เครื่องหมายบั้ง 19"/>
          <p:cNvSpPr/>
          <p:nvPr userDrawn="1"/>
        </p:nvSpPr>
        <p:spPr>
          <a:xfrm rot="18957933">
            <a:off x="936169" y="4793830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pic>
        <p:nvPicPr>
          <p:cNvPr id="21" name="รูปภาพ 20"/>
          <p:cNvPicPr>
            <a:picLocks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89" y="6328920"/>
            <a:ext cx="375919" cy="421222"/>
          </a:xfrm>
          <a:prstGeom prst="rect">
            <a:avLst/>
          </a:prstGeom>
        </p:spPr>
      </p:pic>
      <p:sp>
        <p:nvSpPr>
          <p:cNvPr id="22" name="รูปแบบอิสระ 21"/>
          <p:cNvSpPr/>
          <p:nvPr userDrawn="1"/>
        </p:nvSpPr>
        <p:spPr>
          <a:xfrm rot="2655654">
            <a:off x="2716594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sz="2800"/>
          </a:p>
        </p:txBody>
      </p:sp>
      <p:sp>
        <p:nvSpPr>
          <p:cNvPr id="23" name="รูปแบบอิสระ 22"/>
          <p:cNvSpPr/>
          <p:nvPr userDrawn="1"/>
        </p:nvSpPr>
        <p:spPr>
          <a:xfrm>
            <a:off x="2186956" y="5911352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/>
          </a:p>
        </p:txBody>
      </p:sp>
      <p:sp>
        <p:nvSpPr>
          <p:cNvPr id="24" name="วงรี 23"/>
          <p:cNvSpPr/>
          <p:nvPr userDrawn="1"/>
        </p:nvSpPr>
        <p:spPr>
          <a:xfrm>
            <a:off x="1928794" y="4429132"/>
            <a:ext cx="428628" cy="428628"/>
          </a:xfrm>
          <a:prstGeom prst="ellipse">
            <a:avLst/>
          </a:prstGeom>
          <a:noFill/>
          <a:ln w="158750" cap="rnd" cmpd="dbl">
            <a:solidFill>
              <a:schemeClr val="accent5">
                <a:lumMod val="40000"/>
                <a:lumOff val="60000"/>
                <a:alpha val="11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th-TH" sz="2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ตัวยึดเนื้อหา 2"/>
          <p:cNvSpPr>
            <a:spLocks noGrp="1"/>
          </p:cNvSpPr>
          <p:nvPr>
            <p:ph idx="1"/>
          </p:nvPr>
        </p:nvSpPr>
        <p:spPr>
          <a:xfrm>
            <a:off x="838200" y="1255357"/>
            <a:ext cx="10515600" cy="4725539"/>
          </a:xfr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defRPr>
            </a:lvl2pPr>
            <a:lvl3pPr>
              <a:def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defRPr>
            </a:lvl3pPr>
          </a:lstStyle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mtClean="0"/>
              <a:t>Edit Master text styles</a:t>
            </a:r>
          </a:p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mtClean="0"/>
              <a:t>Second level</a:t>
            </a:r>
          </a:p>
          <a:p>
            <a:pPr marL="342900" lvl="2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6372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D1E24-00A2-4544-8861-F6BFC2900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1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62" r:id="rId9"/>
    <p:sldLayoutId id="2147483667" r:id="rId10"/>
    <p:sldLayoutId id="2147483666" r:id="rId11"/>
    <p:sldLayoutId id="2147483665" r:id="rId12"/>
    <p:sldLayoutId id="214748366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3 อาหาร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076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fld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Oval 2"/>
          <p:cNvSpPr/>
          <p:nvPr/>
        </p:nvSpPr>
        <p:spPr>
          <a:xfrm>
            <a:off x="785767" y="1504190"/>
            <a:ext cx="539647" cy="5396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831851" y="247990"/>
            <a:ext cx="10515600" cy="94462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ตรวจสอบความรู้ก่อนเรียน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25414" y="1440803"/>
            <a:ext cx="101653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6.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ตัวเลขห้อยท้ายสัญลักษณ์ธาตุที่แสดงในสูตรโมเลกุลแสดงจำนวนอะตอมของธาตุแต่ละชนิดใน 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โมเลกุล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25413" y="2696799"/>
            <a:ext cx="101653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7. 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ูตรเอมพิริคัลของสารประกอบไอออนิกแสดงอัตราส่วนอย่างต่ำของจำนวนไอออนบวกและไอออนลบในสารประกอบไอออนิก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25413" y="4704644"/>
            <a:ext cx="6708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9.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สารละลายของ 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KNO</a:t>
            </a:r>
            <a:r>
              <a:rPr lang="en-US" sz="3200" baseline="-25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เป็นสารละลายนอนอิเล็กโทรไลต์ 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5413" y="3842204"/>
            <a:ext cx="6904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8. H</a:t>
            </a:r>
            <a:r>
              <a:rPr lang="en-US" sz="3200" baseline="-25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</a:t>
            </a:r>
            <a:r>
              <a:rPr lang="en-US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O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และ </a:t>
            </a:r>
            <a:r>
              <a:rPr lang="en-US" sz="3200" dirty="0" err="1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NaCl</a:t>
            </a:r>
            <a:r>
              <a:rPr lang="en-US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เป็นสูตรเคมีของน้ำและเกลือแกงตามลำดับ 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Oval 8"/>
          <p:cNvSpPr/>
          <p:nvPr/>
        </p:nvSpPr>
        <p:spPr>
          <a:xfrm>
            <a:off x="785765" y="2681621"/>
            <a:ext cx="539647" cy="5396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85765" y="3867159"/>
            <a:ext cx="539647" cy="5396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85766" y="4727207"/>
            <a:ext cx="539647" cy="5396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0514" y="4775221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 2" panose="05020102010507070707" pitchFamily="18" charset="2"/>
              </a:rPr>
              <a:t></a:t>
            </a:r>
            <a:endParaRPr lang="th-TH" sz="32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0514" y="156920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</a:t>
            </a:r>
            <a:endParaRPr lang="th-TH" sz="32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8543" y="274545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</a:t>
            </a:r>
            <a:endParaRPr lang="th-TH" sz="32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0514" y="392375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</a:t>
            </a:r>
            <a:endParaRPr lang="th-TH" sz="32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847409" y="4977013"/>
            <a:ext cx="36576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48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fld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7641" y="3245559"/>
            <a:ext cx="1096440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อาหารเป็น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ปัจจัยสำคัญ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ในการดำรงชีวิตของ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มนุษย์ อาหารให้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พลังงาน หรือใช้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ในกลไกการทำงานของระบบ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ภายในร่างกาย อาหารแต่ละ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ชนิดมี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สาร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องค์ประกอบ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สำคัญ ได้แก่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ไขมันและน้ำมัน คาร์โบไฮเดรต โปรตีน วิตามิน และเกลือแร่ 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สัดส่วนที่แตกต่างกัน 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ซึ่ง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ส่วนใหญ่เป็น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สารประกอบอินทรีย์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(organic compound)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ยกเว้นเกลือแร่</a:t>
            </a:r>
            <a:endParaRPr lang="en-US" sz="32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081" y="143040"/>
            <a:ext cx="5486417" cy="270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318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12</a:t>
            </a:fld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3739" y="448734"/>
            <a:ext cx="108727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สารประกอบอินทรีย์เป็นสารประกอบที่มีธาตุคาร์บอน 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(C)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องค์ประกอบ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ธาตุคาร์บอนในสารประกอบอินทรีย์ส่วนใหญ่สร้าง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พันธะโคเว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เลนต์กับ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ธาตุไฮโดรเจน 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(H)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/>
            </a:r>
            <a:b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หรือ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กับธาตุคาร์บอน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(C</a:t>
            </a:r>
            <a:r>
              <a:rPr lang="en-US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สารประกอบ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อินทรีย์ยังอาจ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มีธาตุชนิด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อื่น เช่น </a:t>
            </a:r>
            <a:r>
              <a:rPr lang="en-US" sz="3200" dirty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O N S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Cl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เป็นองค์ประกอบ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ร่วมด้วย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208575" y="2782550"/>
            <a:ext cx="9959123" cy="3408818"/>
            <a:chOff x="1208575" y="2782550"/>
            <a:chExt cx="9959123" cy="340881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10703"/>
            <a:stretch/>
          </p:blipFill>
          <p:spPr>
            <a:xfrm>
              <a:off x="3171941" y="2782550"/>
              <a:ext cx="2425307" cy="279560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08575" y="4170465"/>
              <a:ext cx="16192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กรดแอซีติก</a:t>
              </a:r>
            </a:p>
            <a:p>
              <a:pPr algn="ctr"/>
              <a:r>
                <a:rPr lang="en-US" sz="28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(acetic acid)</a:t>
              </a:r>
              <a:endParaRPr lang="th-TH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12876" y="5237261"/>
              <a:ext cx="16192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กลูโคส</a:t>
              </a:r>
            </a:p>
            <a:p>
              <a:pPr algn="ctr"/>
              <a:r>
                <a:rPr lang="en-US" sz="28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(glucose)</a:t>
              </a:r>
              <a:endParaRPr lang="th-TH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04895" y="4561063"/>
              <a:ext cx="16192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ซิสเทอีน</a:t>
              </a:r>
            </a:p>
            <a:p>
              <a:pPr algn="ctr"/>
              <a:r>
                <a:rPr lang="en-US" sz="28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(cysteine)</a:t>
              </a:r>
              <a:endParaRPr lang="th-TH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839276" y="4499197"/>
              <a:ext cx="16192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วิตามิน </a:t>
              </a:r>
              <a:r>
                <a:rPr lang="en-US" sz="28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B</a:t>
              </a: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</a:t>
              </a:r>
              <a:r>
                <a:rPr lang="th-TH" sz="2800" baseline="-250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28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(vitamin B3)</a:t>
              </a:r>
              <a:endParaRPr lang="th-TH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5985" y="2786719"/>
              <a:ext cx="2511713" cy="172183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10610" y="3128738"/>
              <a:ext cx="2945375" cy="148691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08575" y="3229565"/>
              <a:ext cx="1787018" cy="10091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681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13</a:t>
            </a:fld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0183" y="954744"/>
            <a:ext cx="9542629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สารประกอบ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อินทรีย์อาจได้มาจากสิ่งมีชีวิตหรือการ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สังเคราะห์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3200" dirty="0" smtClean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สารประกอบ</a:t>
            </a:r>
            <a:r>
              <a:rPr lang="th-TH" sz="3200" dirty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ชนิดอื่นที่ไม่ใช่สารประกอบอินทรีย์เรียกว่า </a:t>
            </a:r>
            <a:r>
              <a:rPr lang="th-TH" sz="3200" dirty="0" smtClean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สารประกอบอ</a:t>
            </a:r>
            <a:r>
              <a:rPr lang="th-TH" sz="3200" dirty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นินทรีย์ </a:t>
            </a:r>
            <a:r>
              <a:rPr lang="th-TH" sz="3200" dirty="0" smtClean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200" dirty="0" smtClean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ซึ่ง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มีสารประกอบของคาร์บอนบางชนิดจัดเป็นสารประกอบอนินทรีย์ เช่น 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/>
            </a:r>
            <a:b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3200" dirty="0" smtClean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คาร์บอนมอนอกไซด์ </a:t>
            </a:r>
            <a:r>
              <a:rPr lang="en-US" sz="3200" dirty="0" smtClean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(CO)</a:t>
            </a:r>
            <a:r>
              <a:rPr lang="th-TH" sz="3200" dirty="0" smtClean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 คาร์บอนไดออกไซด์ </a:t>
            </a:r>
            <a:r>
              <a:rPr lang="en-US" sz="3200" dirty="0" smtClean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(CO</a:t>
            </a:r>
            <a:r>
              <a:rPr lang="en-US" sz="3200" baseline="-25000" dirty="0" smtClean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3200" dirty="0" smtClean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3200" dirty="0" smtClean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กรดคาร์บอ</a:t>
            </a:r>
            <a:r>
              <a:rPr lang="th-TH" sz="3200" dirty="0" smtClean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นิก </a:t>
            </a:r>
            <a:r>
              <a:rPr lang="en-US" sz="3200" dirty="0" smtClean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(H</a:t>
            </a:r>
            <a:r>
              <a:rPr lang="en-US" sz="3200" baseline="-25000" dirty="0" smtClean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3200" dirty="0" smtClean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CO</a:t>
            </a:r>
            <a:r>
              <a:rPr lang="en-US" sz="3200" baseline="-25000" dirty="0" smtClean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sz="3200" dirty="0" smtClean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32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2046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14</a:t>
            </a:fld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6316" y="210980"/>
            <a:ext cx="10515600" cy="94462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ตรวจสอบความเข้าใจ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6612" y="1184698"/>
            <a:ext cx="51812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จง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วงกลมล้อมรอบสูตรของสารประกอบอินทรีย์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1661006" y="1965277"/>
            <a:ext cx="8259280" cy="3147170"/>
            <a:chOff x="1661006" y="1965277"/>
            <a:chExt cx="8259280" cy="3147170"/>
          </a:xfrm>
        </p:grpSpPr>
        <p:sp>
          <p:nvSpPr>
            <p:cNvPr id="5" name="TextBox 4"/>
            <p:cNvSpPr txBox="1"/>
            <p:nvPr/>
          </p:nvSpPr>
          <p:spPr>
            <a:xfrm>
              <a:off x="2388362" y="1965278"/>
              <a:ext cx="10372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CH</a:t>
              </a:r>
              <a:r>
                <a:rPr lang="en-US" sz="3200" baseline="-250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4</a:t>
              </a:r>
              <a:endParaRPr lang="th-TH" sz="3200" baseline="-250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14469" y="1965278"/>
              <a:ext cx="10372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NaCl</a:t>
              </a:r>
              <a:endParaRPr lang="th-TH" sz="3200" baseline="-250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24905" y="1965278"/>
              <a:ext cx="10372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HNO</a:t>
              </a:r>
              <a:r>
                <a:rPr lang="en-US" sz="3200" baseline="-25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</a:t>
              </a:r>
              <a:endParaRPr lang="th-TH" sz="3200" baseline="-250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71437" y="1965277"/>
              <a:ext cx="10372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CaCO</a:t>
              </a:r>
              <a:r>
                <a:rPr lang="en-US" sz="3200" baseline="-25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</a:t>
              </a:r>
              <a:endParaRPr lang="en-US" sz="3200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672562" y="1965277"/>
              <a:ext cx="10372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C</a:t>
              </a:r>
              <a:r>
                <a:rPr lang="en-US" sz="3200" baseline="-250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7</a:t>
              </a:r>
              <a:r>
                <a:rPr lang="en-US" sz="3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H</a:t>
              </a:r>
              <a:r>
                <a:rPr lang="en-US" sz="3200" baseline="-25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8</a:t>
              </a:r>
              <a:endParaRPr lang="th-TH" sz="3200" baseline="-250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61006" y="3201064"/>
              <a:ext cx="2224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CH</a:t>
              </a:r>
              <a:r>
                <a:rPr lang="en-US" sz="3200" baseline="-250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</a:t>
              </a:r>
              <a:r>
                <a:rPr lang="en-US" sz="3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CH</a:t>
              </a:r>
              <a:r>
                <a:rPr lang="en-US" sz="3200" baseline="-250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r>
                <a:rPr lang="en-US" sz="3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CH</a:t>
              </a:r>
              <a:r>
                <a:rPr lang="en-US" sz="3200" baseline="-250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r>
                <a:rPr lang="en-US" sz="3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CH</a:t>
              </a:r>
              <a:r>
                <a:rPr lang="en-US" sz="3200" baseline="-25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</a:t>
              </a:r>
              <a:endParaRPr lang="th-TH" sz="3200" baseline="-250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411994" y="2745858"/>
              <a:ext cx="1342034" cy="1057230"/>
              <a:chOff x="3893377" y="2745858"/>
              <a:chExt cx="1342034" cy="105723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893377" y="3183816"/>
                <a:ext cx="1342034" cy="6192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200" dirty="0" smtClean="0"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Cl</a:t>
                </a:r>
                <a:r>
                  <a:rPr lang="en-US" sz="28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—</a:t>
                </a:r>
                <a:r>
                  <a:rPr lang="en-US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S</a:t>
                </a:r>
                <a:r>
                  <a:rPr lang="en-US" sz="28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—</a:t>
                </a:r>
                <a:r>
                  <a:rPr lang="en-US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Cl</a:t>
                </a:r>
                <a:endParaRPr lang="en-US" sz="3200" dirty="0"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4371647" y="2745858"/>
                <a:ext cx="651388" cy="590035"/>
                <a:chOff x="7059598" y="3173034"/>
                <a:chExt cx="651388" cy="590035"/>
              </a:xfrm>
            </p:grpSpPr>
            <p:sp>
              <p:nvSpPr>
                <p:cNvPr id="14" name="TextBox 13"/>
                <p:cNvSpPr txBox="1"/>
                <p:nvPr/>
              </p:nvSpPr>
              <p:spPr>
                <a:xfrm>
                  <a:off x="7059598" y="3173034"/>
                  <a:ext cx="6513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O</a:t>
                  </a:r>
                  <a:endParaRPr lang="th-TH" sz="3200" dirty="0"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grpSp>
              <p:nvGrpSpPr>
                <p:cNvPr id="15" name="Group 14"/>
                <p:cNvGrpSpPr/>
                <p:nvPr/>
              </p:nvGrpSpPr>
              <p:grpSpPr>
                <a:xfrm>
                  <a:off x="7217813" y="3574929"/>
                  <a:ext cx="57804" cy="188140"/>
                  <a:chOff x="9989214" y="5892625"/>
                  <a:chExt cx="57804" cy="188140"/>
                </a:xfrm>
              </p:grpSpPr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9989214" y="5897885"/>
                    <a:ext cx="0" cy="18288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10047018" y="5892625"/>
                    <a:ext cx="0" cy="18288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8" name="Group 17"/>
            <p:cNvGrpSpPr/>
            <p:nvPr/>
          </p:nvGrpSpPr>
          <p:grpSpPr>
            <a:xfrm>
              <a:off x="6268342" y="2745858"/>
              <a:ext cx="1604927" cy="1542398"/>
              <a:chOff x="5749725" y="2745858"/>
              <a:chExt cx="1604927" cy="1542398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5749725" y="3183816"/>
                <a:ext cx="1604927" cy="6192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HO</a:t>
                </a:r>
                <a:r>
                  <a:rPr lang="en-US" sz="28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—</a:t>
                </a:r>
                <a:r>
                  <a:rPr lang="en-US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S</a:t>
                </a:r>
                <a:r>
                  <a:rPr lang="en-US" sz="28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—</a:t>
                </a:r>
                <a:r>
                  <a:rPr lang="en-US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OH</a:t>
                </a:r>
                <a:endParaRPr lang="en-US" sz="3200" dirty="0"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6350827" y="2745858"/>
                <a:ext cx="651388" cy="590035"/>
                <a:chOff x="7073246" y="3173034"/>
                <a:chExt cx="651388" cy="590035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7073246" y="3173034"/>
                  <a:ext cx="6513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O</a:t>
                  </a:r>
                  <a:endParaRPr lang="th-TH" sz="3200" dirty="0"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grpSp>
              <p:nvGrpSpPr>
                <p:cNvPr id="27" name="Group 26"/>
                <p:cNvGrpSpPr/>
                <p:nvPr/>
              </p:nvGrpSpPr>
              <p:grpSpPr>
                <a:xfrm>
                  <a:off x="7217813" y="3574929"/>
                  <a:ext cx="57804" cy="188140"/>
                  <a:chOff x="9989214" y="5892625"/>
                  <a:chExt cx="57804" cy="188140"/>
                </a:xfrm>
              </p:grpSpPr>
              <p:cxnSp>
                <p:nvCxnSpPr>
                  <p:cNvPr id="28" name="Straight Connector 27"/>
                  <p:cNvCxnSpPr/>
                  <p:nvPr/>
                </p:nvCxnSpPr>
                <p:spPr>
                  <a:xfrm>
                    <a:off x="9989214" y="5897885"/>
                    <a:ext cx="0" cy="18288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>
                    <a:off x="10047018" y="5892625"/>
                    <a:ext cx="0" cy="18288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1" name="Group 20"/>
              <p:cNvGrpSpPr/>
              <p:nvPr/>
            </p:nvGrpSpPr>
            <p:grpSpPr>
              <a:xfrm>
                <a:off x="6339451" y="3641345"/>
                <a:ext cx="651388" cy="646911"/>
                <a:chOff x="6339451" y="3859713"/>
                <a:chExt cx="651388" cy="646911"/>
              </a:xfrm>
            </p:grpSpPr>
            <p:sp>
              <p:nvSpPr>
                <p:cNvPr id="22" name="TextBox 21"/>
                <p:cNvSpPr txBox="1"/>
                <p:nvPr/>
              </p:nvSpPr>
              <p:spPr>
                <a:xfrm>
                  <a:off x="6339451" y="3921849"/>
                  <a:ext cx="6513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O</a:t>
                  </a:r>
                  <a:endParaRPr lang="th-TH" sz="3200" dirty="0"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grpSp>
              <p:nvGrpSpPr>
                <p:cNvPr id="23" name="Group 22"/>
                <p:cNvGrpSpPr/>
                <p:nvPr/>
              </p:nvGrpSpPr>
              <p:grpSpPr>
                <a:xfrm>
                  <a:off x="6497666" y="3859713"/>
                  <a:ext cx="57804" cy="188140"/>
                  <a:chOff x="9989214" y="5892625"/>
                  <a:chExt cx="57804" cy="188140"/>
                </a:xfrm>
              </p:grpSpPr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9989214" y="5897885"/>
                    <a:ext cx="0" cy="18288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>
                    <a:off x="10047018" y="5892625"/>
                    <a:ext cx="0" cy="18288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0" name="Group 29"/>
            <p:cNvGrpSpPr/>
            <p:nvPr/>
          </p:nvGrpSpPr>
          <p:grpSpPr>
            <a:xfrm>
              <a:off x="8304138" y="2748130"/>
              <a:ext cx="1616148" cy="1556049"/>
              <a:chOff x="7785521" y="2748130"/>
              <a:chExt cx="1616148" cy="1556049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7785521" y="3186088"/>
                <a:ext cx="1616148" cy="6192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en-US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O</a:t>
                </a:r>
                <a:r>
                  <a:rPr lang="en-US" sz="28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—</a:t>
                </a:r>
                <a:r>
                  <a:rPr lang="en-US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Cl</a:t>
                </a:r>
                <a:r>
                  <a:rPr lang="en-US" sz="28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—</a:t>
                </a:r>
                <a:r>
                  <a:rPr lang="en-US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OH</a:t>
                </a:r>
                <a:endParaRPr lang="en-US" sz="3200" dirty="0"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endParaRPr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8351707" y="2748130"/>
                <a:ext cx="651388" cy="584775"/>
                <a:chOff x="7065626" y="3173034"/>
                <a:chExt cx="651388" cy="584775"/>
              </a:xfrm>
            </p:grpSpPr>
            <p:sp>
              <p:nvSpPr>
                <p:cNvPr id="38" name="TextBox 37"/>
                <p:cNvSpPr txBox="1"/>
                <p:nvPr/>
              </p:nvSpPr>
              <p:spPr>
                <a:xfrm>
                  <a:off x="7065626" y="3173034"/>
                  <a:ext cx="6513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O</a:t>
                  </a:r>
                  <a:endParaRPr lang="th-TH" sz="3200" dirty="0"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grpSp>
              <p:nvGrpSpPr>
                <p:cNvPr id="39" name="Group 38"/>
                <p:cNvGrpSpPr/>
                <p:nvPr/>
              </p:nvGrpSpPr>
              <p:grpSpPr>
                <a:xfrm>
                  <a:off x="7217813" y="3572569"/>
                  <a:ext cx="57804" cy="185240"/>
                  <a:chOff x="9989214" y="5890265"/>
                  <a:chExt cx="57804" cy="185240"/>
                </a:xfrm>
              </p:grpSpPr>
              <p:cxnSp>
                <p:nvCxnSpPr>
                  <p:cNvPr id="40" name="Straight Connector 39"/>
                  <p:cNvCxnSpPr/>
                  <p:nvPr/>
                </p:nvCxnSpPr>
                <p:spPr>
                  <a:xfrm>
                    <a:off x="9989214" y="5890265"/>
                    <a:ext cx="0" cy="18288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>
                    <a:off x="10047018" y="5892625"/>
                    <a:ext cx="0" cy="18288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3" name="Group 32"/>
              <p:cNvGrpSpPr/>
              <p:nvPr/>
            </p:nvGrpSpPr>
            <p:grpSpPr>
              <a:xfrm>
                <a:off x="8347951" y="3623944"/>
                <a:ext cx="651388" cy="680235"/>
                <a:chOff x="6339451" y="3853685"/>
                <a:chExt cx="651388" cy="680235"/>
              </a:xfrm>
            </p:grpSpPr>
            <p:sp>
              <p:nvSpPr>
                <p:cNvPr id="34" name="TextBox 33"/>
                <p:cNvSpPr txBox="1"/>
                <p:nvPr/>
              </p:nvSpPr>
              <p:spPr>
                <a:xfrm>
                  <a:off x="6339451" y="3949145"/>
                  <a:ext cx="6513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O</a:t>
                  </a:r>
                  <a:endParaRPr lang="th-TH" sz="3200" dirty="0"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grpSp>
              <p:nvGrpSpPr>
                <p:cNvPr id="35" name="Group 34"/>
                <p:cNvGrpSpPr/>
                <p:nvPr/>
              </p:nvGrpSpPr>
              <p:grpSpPr>
                <a:xfrm>
                  <a:off x="6497666" y="3853685"/>
                  <a:ext cx="57804" cy="194168"/>
                  <a:chOff x="9989214" y="5886597"/>
                  <a:chExt cx="57804" cy="194168"/>
                </a:xfrm>
              </p:grpSpPr>
              <p:cxnSp>
                <p:nvCxnSpPr>
                  <p:cNvPr id="36" name="Straight Connector 35"/>
                  <p:cNvCxnSpPr/>
                  <p:nvPr/>
                </p:nvCxnSpPr>
                <p:spPr>
                  <a:xfrm>
                    <a:off x="9989214" y="5897885"/>
                    <a:ext cx="0" cy="18288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>
                    <a:off x="10047018" y="5886597"/>
                    <a:ext cx="0" cy="18288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61" name="Group 60"/>
            <p:cNvGrpSpPr/>
            <p:nvPr/>
          </p:nvGrpSpPr>
          <p:grpSpPr>
            <a:xfrm>
              <a:off x="5920960" y="4501682"/>
              <a:ext cx="1333737" cy="595525"/>
              <a:chOff x="5402343" y="4501682"/>
              <a:chExt cx="1333737" cy="595525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5402343" y="4501682"/>
                <a:ext cx="6440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CH</a:t>
                </a:r>
                <a:endParaRPr lang="th-TH" sz="3200" baseline="-250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116584" y="4512432"/>
                <a:ext cx="6194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CH</a:t>
                </a:r>
                <a:endParaRPr lang="th-TH" sz="3200" baseline="-250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>
                <a:off x="5886026" y="4833708"/>
                <a:ext cx="27432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5880306" y="4787674"/>
                <a:ext cx="27432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5883163" y="4746710"/>
                <a:ext cx="27432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/>
            <p:cNvGrpSpPr/>
            <p:nvPr/>
          </p:nvGrpSpPr>
          <p:grpSpPr>
            <a:xfrm>
              <a:off x="3823534" y="4520399"/>
              <a:ext cx="1442343" cy="592048"/>
              <a:chOff x="3304917" y="4520399"/>
              <a:chExt cx="1442343" cy="592048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4073984" y="4527672"/>
                <a:ext cx="6732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CH</a:t>
                </a:r>
                <a:r>
                  <a:rPr lang="en-US" sz="3200" baseline="-250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2</a:t>
                </a:r>
                <a:endParaRPr lang="th-TH" sz="3200" baseline="-250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304917" y="4520399"/>
                <a:ext cx="6646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CH</a:t>
                </a:r>
                <a:r>
                  <a:rPr lang="en-US" sz="3200" baseline="-250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2</a:t>
                </a:r>
                <a:endParaRPr lang="th-TH" sz="3200" baseline="-250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grpSp>
            <p:nvGrpSpPr>
              <p:cNvPr id="63" name="Group 62"/>
              <p:cNvGrpSpPr/>
              <p:nvPr/>
            </p:nvGrpSpPr>
            <p:grpSpPr>
              <a:xfrm>
                <a:off x="3833512" y="4761038"/>
                <a:ext cx="301752" cy="38100"/>
                <a:chOff x="3947812" y="5286818"/>
                <a:chExt cx="301752" cy="38100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>
                  <a:off x="3947812" y="5286818"/>
                  <a:ext cx="301752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3947812" y="5324918"/>
                  <a:ext cx="301752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6" name="Straight Connector 65"/>
            <p:cNvCxnSpPr/>
            <p:nvPr/>
          </p:nvCxnSpPr>
          <p:spPr>
            <a:xfrm>
              <a:off x="8687801" y="3474720"/>
              <a:ext cx="2286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8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15</a:t>
            </a:fld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6316" y="210980"/>
            <a:ext cx="10515600" cy="94462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ตรวจสอบความเข้าใจ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6612" y="1184698"/>
            <a:ext cx="51812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จง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วงกลมล้อมรอบสูตรของสารประกอบอินทรีย์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1661006" y="1965277"/>
            <a:ext cx="8259280" cy="3147170"/>
            <a:chOff x="1142389" y="1965277"/>
            <a:chExt cx="8259280" cy="3147170"/>
          </a:xfrm>
        </p:grpSpPr>
        <p:sp>
          <p:nvSpPr>
            <p:cNvPr id="5" name="TextBox 4"/>
            <p:cNvSpPr txBox="1"/>
            <p:nvPr/>
          </p:nvSpPr>
          <p:spPr>
            <a:xfrm>
              <a:off x="1869745" y="1965278"/>
              <a:ext cx="10372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CH</a:t>
              </a:r>
              <a:r>
                <a:rPr lang="en-US" sz="3200" baseline="-250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4</a:t>
              </a:r>
              <a:endParaRPr lang="th-TH" sz="3200" baseline="-250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95852" y="1965278"/>
              <a:ext cx="10372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NaCl</a:t>
              </a:r>
              <a:endParaRPr lang="th-TH" sz="3200" baseline="-250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06288" y="1965278"/>
              <a:ext cx="10372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HNO</a:t>
              </a:r>
              <a:r>
                <a:rPr lang="en-US" sz="3200" baseline="-25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</a:t>
              </a:r>
              <a:endParaRPr lang="th-TH" sz="3200" baseline="-250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52820" y="1965277"/>
              <a:ext cx="10372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CaCO</a:t>
              </a:r>
              <a:r>
                <a:rPr lang="en-US" sz="3200" baseline="-25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</a:t>
              </a:r>
              <a:endParaRPr lang="en-US" sz="3200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153945" y="1965277"/>
              <a:ext cx="10372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C</a:t>
              </a:r>
              <a:r>
                <a:rPr lang="en-US" sz="3200" baseline="-250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7</a:t>
              </a:r>
              <a:r>
                <a:rPr lang="en-US" sz="3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H</a:t>
              </a:r>
              <a:r>
                <a:rPr lang="en-US" sz="3200" baseline="-25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8</a:t>
              </a:r>
              <a:endParaRPr lang="th-TH" sz="3200" baseline="-250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42389" y="3201064"/>
              <a:ext cx="2224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CH</a:t>
              </a:r>
              <a:r>
                <a:rPr lang="en-US" sz="3200" baseline="-250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</a:t>
              </a:r>
              <a:r>
                <a:rPr lang="en-US" sz="3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CH</a:t>
              </a:r>
              <a:r>
                <a:rPr lang="en-US" sz="3200" baseline="-250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r>
                <a:rPr lang="en-US" sz="3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CH</a:t>
              </a:r>
              <a:r>
                <a:rPr lang="en-US" sz="3200" baseline="-250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r>
                <a:rPr lang="en-US" sz="3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CH</a:t>
              </a:r>
              <a:r>
                <a:rPr lang="en-US" sz="3200" baseline="-25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</a:t>
              </a:r>
              <a:endParaRPr lang="th-TH" sz="3200" baseline="-250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893377" y="2745858"/>
              <a:ext cx="1342034" cy="1057230"/>
              <a:chOff x="3893377" y="2745858"/>
              <a:chExt cx="1342034" cy="105723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893377" y="3183816"/>
                <a:ext cx="1342034" cy="6192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200" dirty="0" smtClean="0"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Cl</a:t>
                </a:r>
                <a:r>
                  <a:rPr lang="en-US" sz="28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—</a:t>
                </a:r>
                <a:r>
                  <a:rPr lang="en-US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S</a:t>
                </a:r>
                <a:r>
                  <a:rPr lang="en-US" sz="28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—</a:t>
                </a:r>
                <a:r>
                  <a:rPr lang="en-US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Cl</a:t>
                </a:r>
                <a:endParaRPr lang="en-US" sz="3200" dirty="0"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4371647" y="2745858"/>
                <a:ext cx="651388" cy="590035"/>
                <a:chOff x="7059598" y="3173034"/>
                <a:chExt cx="651388" cy="590035"/>
              </a:xfrm>
            </p:grpSpPr>
            <p:sp>
              <p:nvSpPr>
                <p:cNvPr id="14" name="TextBox 13"/>
                <p:cNvSpPr txBox="1"/>
                <p:nvPr/>
              </p:nvSpPr>
              <p:spPr>
                <a:xfrm>
                  <a:off x="7059598" y="3173034"/>
                  <a:ext cx="6513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O</a:t>
                  </a:r>
                  <a:endParaRPr lang="th-TH" sz="3200" dirty="0"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grpSp>
              <p:nvGrpSpPr>
                <p:cNvPr id="15" name="Group 14"/>
                <p:cNvGrpSpPr/>
                <p:nvPr/>
              </p:nvGrpSpPr>
              <p:grpSpPr>
                <a:xfrm>
                  <a:off x="7217813" y="3574929"/>
                  <a:ext cx="57804" cy="188140"/>
                  <a:chOff x="9989214" y="5892625"/>
                  <a:chExt cx="57804" cy="188140"/>
                </a:xfrm>
              </p:grpSpPr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9989214" y="5897885"/>
                    <a:ext cx="0" cy="18288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10047018" y="5892625"/>
                    <a:ext cx="0" cy="18288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8" name="Group 17"/>
            <p:cNvGrpSpPr/>
            <p:nvPr/>
          </p:nvGrpSpPr>
          <p:grpSpPr>
            <a:xfrm>
              <a:off x="5749725" y="2745858"/>
              <a:ext cx="1604927" cy="1542398"/>
              <a:chOff x="5749725" y="2745858"/>
              <a:chExt cx="1604927" cy="1542398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5749725" y="3183816"/>
                <a:ext cx="1604927" cy="6192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HO</a:t>
                </a:r>
                <a:r>
                  <a:rPr lang="en-US" sz="28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—</a:t>
                </a:r>
                <a:r>
                  <a:rPr lang="en-US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S</a:t>
                </a:r>
                <a:r>
                  <a:rPr lang="en-US" sz="28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—</a:t>
                </a:r>
                <a:r>
                  <a:rPr lang="en-US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OH</a:t>
                </a:r>
                <a:endParaRPr lang="en-US" sz="3200" dirty="0"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6350827" y="2745858"/>
                <a:ext cx="651388" cy="590035"/>
                <a:chOff x="7073246" y="3173034"/>
                <a:chExt cx="651388" cy="590035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7073246" y="3173034"/>
                  <a:ext cx="6513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O</a:t>
                  </a:r>
                  <a:endParaRPr lang="th-TH" sz="3200" dirty="0"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grpSp>
              <p:nvGrpSpPr>
                <p:cNvPr id="27" name="Group 26"/>
                <p:cNvGrpSpPr/>
                <p:nvPr/>
              </p:nvGrpSpPr>
              <p:grpSpPr>
                <a:xfrm>
                  <a:off x="7217813" y="3574929"/>
                  <a:ext cx="57804" cy="188140"/>
                  <a:chOff x="9989214" y="5892625"/>
                  <a:chExt cx="57804" cy="188140"/>
                </a:xfrm>
              </p:grpSpPr>
              <p:cxnSp>
                <p:nvCxnSpPr>
                  <p:cNvPr id="28" name="Straight Connector 27"/>
                  <p:cNvCxnSpPr/>
                  <p:nvPr/>
                </p:nvCxnSpPr>
                <p:spPr>
                  <a:xfrm>
                    <a:off x="9989214" y="5897885"/>
                    <a:ext cx="0" cy="18288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>
                    <a:off x="10047018" y="5892625"/>
                    <a:ext cx="0" cy="18288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1" name="Group 20"/>
              <p:cNvGrpSpPr/>
              <p:nvPr/>
            </p:nvGrpSpPr>
            <p:grpSpPr>
              <a:xfrm>
                <a:off x="6339451" y="3641345"/>
                <a:ext cx="651388" cy="646911"/>
                <a:chOff x="6339451" y="3859713"/>
                <a:chExt cx="651388" cy="646911"/>
              </a:xfrm>
            </p:grpSpPr>
            <p:sp>
              <p:nvSpPr>
                <p:cNvPr id="22" name="TextBox 21"/>
                <p:cNvSpPr txBox="1"/>
                <p:nvPr/>
              </p:nvSpPr>
              <p:spPr>
                <a:xfrm>
                  <a:off x="6339451" y="3921849"/>
                  <a:ext cx="6513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O</a:t>
                  </a:r>
                  <a:endParaRPr lang="th-TH" sz="3200" dirty="0"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grpSp>
              <p:nvGrpSpPr>
                <p:cNvPr id="23" name="Group 22"/>
                <p:cNvGrpSpPr/>
                <p:nvPr/>
              </p:nvGrpSpPr>
              <p:grpSpPr>
                <a:xfrm>
                  <a:off x="6497666" y="3859713"/>
                  <a:ext cx="57804" cy="188140"/>
                  <a:chOff x="9989214" y="5892625"/>
                  <a:chExt cx="57804" cy="188140"/>
                </a:xfrm>
              </p:grpSpPr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9989214" y="5897885"/>
                    <a:ext cx="0" cy="18288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>
                    <a:off x="10047018" y="5892625"/>
                    <a:ext cx="0" cy="18288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0" name="Group 29"/>
            <p:cNvGrpSpPr/>
            <p:nvPr/>
          </p:nvGrpSpPr>
          <p:grpSpPr>
            <a:xfrm>
              <a:off x="7785521" y="2748130"/>
              <a:ext cx="1616148" cy="1556049"/>
              <a:chOff x="7785521" y="2748130"/>
              <a:chExt cx="1616148" cy="1556049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7785521" y="3186088"/>
                <a:ext cx="1616148" cy="6192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en-US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O</a:t>
                </a:r>
                <a:r>
                  <a:rPr lang="en-US" sz="28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—</a:t>
                </a:r>
                <a:r>
                  <a:rPr lang="en-US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Cl</a:t>
                </a:r>
                <a:r>
                  <a:rPr lang="en-US" sz="28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—</a:t>
                </a:r>
                <a:r>
                  <a:rPr lang="en-US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OH</a:t>
                </a:r>
                <a:endParaRPr lang="en-US" sz="3200" dirty="0"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endParaRPr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8351707" y="2748130"/>
                <a:ext cx="651388" cy="584775"/>
                <a:chOff x="7065626" y="3173034"/>
                <a:chExt cx="651388" cy="584775"/>
              </a:xfrm>
            </p:grpSpPr>
            <p:sp>
              <p:nvSpPr>
                <p:cNvPr id="38" name="TextBox 37"/>
                <p:cNvSpPr txBox="1"/>
                <p:nvPr/>
              </p:nvSpPr>
              <p:spPr>
                <a:xfrm>
                  <a:off x="7065626" y="3173034"/>
                  <a:ext cx="6513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O</a:t>
                  </a:r>
                  <a:endParaRPr lang="th-TH" sz="3200" dirty="0"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grpSp>
              <p:nvGrpSpPr>
                <p:cNvPr id="39" name="Group 38"/>
                <p:cNvGrpSpPr/>
                <p:nvPr/>
              </p:nvGrpSpPr>
              <p:grpSpPr>
                <a:xfrm>
                  <a:off x="7217813" y="3572569"/>
                  <a:ext cx="57804" cy="185240"/>
                  <a:chOff x="9989214" y="5890265"/>
                  <a:chExt cx="57804" cy="185240"/>
                </a:xfrm>
              </p:grpSpPr>
              <p:cxnSp>
                <p:nvCxnSpPr>
                  <p:cNvPr id="40" name="Straight Connector 39"/>
                  <p:cNvCxnSpPr/>
                  <p:nvPr/>
                </p:nvCxnSpPr>
                <p:spPr>
                  <a:xfrm>
                    <a:off x="9989214" y="5890265"/>
                    <a:ext cx="0" cy="18288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>
                    <a:off x="10047018" y="5892625"/>
                    <a:ext cx="0" cy="18288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3" name="Group 32"/>
              <p:cNvGrpSpPr/>
              <p:nvPr/>
            </p:nvGrpSpPr>
            <p:grpSpPr>
              <a:xfrm>
                <a:off x="8347951" y="3623944"/>
                <a:ext cx="651388" cy="680235"/>
                <a:chOff x="6339451" y="3853685"/>
                <a:chExt cx="651388" cy="680235"/>
              </a:xfrm>
            </p:grpSpPr>
            <p:sp>
              <p:nvSpPr>
                <p:cNvPr id="34" name="TextBox 33"/>
                <p:cNvSpPr txBox="1"/>
                <p:nvPr/>
              </p:nvSpPr>
              <p:spPr>
                <a:xfrm>
                  <a:off x="6339451" y="3949145"/>
                  <a:ext cx="6513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O</a:t>
                  </a:r>
                  <a:endParaRPr lang="th-TH" sz="3200" dirty="0"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grpSp>
              <p:nvGrpSpPr>
                <p:cNvPr id="35" name="Group 34"/>
                <p:cNvGrpSpPr/>
                <p:nvPr/>
              </p:nvGrpSpPr>
              <p:grpSpPr>
                <a:xfrm>
                  <a:off x="6497666" y="3853685"/>
                  <a:ext cx="57804" cy="194168"/>
                  <a:chOff x="9989214" y="5886597"/>
                  <a:chExt cx="57804" cy="194168"/>
                </a:xfrm>
              </p:grpSpPr>
              <p:cxnSp>
                <p:nvCxnSpPr>
                  <p:cNvPr id="36" name="Straight Connector 35"/>
                  <p:cNvCxnSpPr/>
                  <p:nvPr/>
                </p:nvCxnSpPr>
                <p:spPr>
                  <a:xfrm>
                    <a:off x="9989214" y="5897885"/>
                    <a:ext cx="0" cy="18288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>
                    <a:off x="10047018" y="5886597"/>
                    <a:ext cx="0" cy="18288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61" name="Group 60"/>
            <p:cNvGrpSpPr/>
            <p:nvPr/>
          </p:nvGrpSpPr>
          <p:grpSpPr>
            <a:xfrm>
              <a:off x="5402343" y="4501682"/>
              <a:ext cx="1333737" cy="595525"/>
              <a:chOff x="5402343" y="4501682"/>
              <a:chExt cx="1333737" cy="595525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5402343" y="4501682"/>
                <a:ext cx="6440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CH</a:t>
                </a:r>
                <a:endParaRPr lang="th-TH" sz="3200" baseline="-250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116584" y="4512432"/>
                <a:ext cx="6194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CH</a:t>
                </a:r>
                <a:endParaRPr lang="th-TH" sz="3200" baseline="-250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>
                <a:off x="5886026" y="4833708"/>
                <a:ext cx="27432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5880306" y="4787674"/>
                <a:ext cx="27432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5883163" y="4746710"/>
                <a:ext cx="27432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/>
            <p:cNvGrpSpPr/>
            <p:nvPr/>
          </p:nvGrpSpPr>
          <p:grpSpPr>
            <a:xfrm>
              <a:off x="3304917" y="4520399"/>
              <a:ext cx="1442343" cy="592048"/>
              <a:chOff x="3304917" y="4520399"/>
              <a:chExt cx="1442343" cy="592048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4073984" y="4527672"/>
                <a:ext cx="6732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CH</a:t>
                </a:r>
                <a:r>
                  <a:rPr lang="en-US" sz="3200" baseline="-250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2</a:t>
                </a:r>
                <a:endParaRPr lang="th-TH" sz="3200" baseline="-250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304917" y="4520399"/>
                <a:ext cx="6646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CH</a:t>
                </a:r>
                <a:r>
                  <a:rPr lang="en-US" sz="3200" baseline="-250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2</a:t>
                </a:r>
                <a:endParaRPr lang="th-TH" sz="3200" baseline="-250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grpSp>
            <p:nvGrpSpPr>
              <p:cNvPr id="63" name="Group 62"/>
              <p:cNvGrpSpPr/>
              <p:nvPr/>
            </p:nvGrpSpPr>
            <p:grpSpPr>
              <a:xfrm>
                <a:off x="3833512" y="4761038"/>
                <a:ext cx="301752" cy="38100"/>
                <a:chOff x="3947812" y="5286818"/>
                <a:chExt cx="301752" cy="38100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>
                  <a:off x="3947812" y="5286818"/>
                  <a:ext cx="301752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3947812" y="5324918"/>
                  <a:ext cx="301752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6" name="Straight Connector 65"/>
            <p:cNvCxnSpPr/>
            <p:nvPr/>
          </p:nvCxnSpPr>
          <p:spPr>
            <a:xfrm>
              <a:off x="8169184" y="3474720"/>
              <a:ext cx="2286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Oval 55"/>
          <p:cNvSpPr/>
          <p:nvPr/>
        </p:nvSpPr>
        <p:spPr>
          <a:xfrm>
            <a:off x="1596041" y="3103160"/>
            <a:ext cx="2068261" cy="7805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8304139" y="1870626"/>
            <a:ext cx="1405654" cy="7356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2268639" y="1957777"/>
            <a:ext cx="949656" cy="5874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3425592" y="4436848"/>
            <a:ext cx="2068261" cy="7805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5626731" y="4436848"/>
            <a:ext cx="2068261" cy="7805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6135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16</a:t>
            </a:fld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7312" y="1085758"/>
            <a:ext cx="105451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ในชีวิตประจำวันอาหารที่บริโภคส่วนใหญ่มีไขมันและน้ำมันเป็นองค์ประกอบ เช่น ไก่ทอด ไอศกรีม ผัดผัก ขนมเค้ก เครื่องดื่มผสมครีมเทียม ไขมันและน้ำมันแต่ละชนิดมีข้อดีและข้อเสียแตกต่างกัน การเลือกบริโภคไขมันและน้ำมันอย่างเหมาะสม จึงเป็นผลดีต่อสุขภาพของร่างกาย</a:t>
            </a:r>
            <a:endParaRPr lang="en-US" sz="32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683" y="2912725"/>
            <a:ext cx="5210175" cy="2943225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726971" y="52806"/>
            <a:ext cx="10515600" cy="94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>
                <a:solidFill>
                  <a:srgbClr val="0061AF"/>
                </a:solidFill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3.1 ไขมันและน้ำมัน</a:t>
            </a:r>
            <a:endParaRPr lang="th-TH" sz="4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4519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17</a:t>
            </a:fld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4359" y="374257"/>
            <a:ext cx="104905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ไขมัน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และน้ำมันเป็นอาหารที่ให้พลังงาน พบมากในอาหารจำพวกน้ำมันพืช ไขมันสัตว์ นม เนย  ไขมันและน้ำมันจัดเป็นสารในกลุ่มไตรกลีเซอ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ไรด์ </a:t>
            </a:r>
            <a:r>
              <a:rPr lang="en-US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(triglycerides)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ที่มีโครงสร้าง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ประกอบด้วย</a:t>
            </a:r>
            <a:b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ส่วน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ของกลีเซ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อรอล </a:t>
            </a:r>
            <a:r>
              <a:rPr lang="en-US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(glycerol) 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กรด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ไขมัน </a:t>
            </a:r>
            <a:r>
              <a:rPr lang="en-US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(fatty 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a</a:t>
            </a:r>
            <a:r>
              <a:rPr lang="en-US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cid)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5916" y="1780141"/>
            <a:ext cx="10899021" cy="4227292"/>
            <a:chOff x="455916" y="2012157"/>
            <a:chExt cx="10899021" cy="422729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9837" y="2012157"/>
              <a:ext cx="10325100" cy="326707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029837" y="2094045"/>
              <a:ext cx="826259" cy="3296821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37108" y="2087657"/>
              <a:ext cx="9476019" cy="3296821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5916" y="5408452"/>
              <a:ext cx="1864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ส่วนที่มาจาก</a:t>
              </a:r>
              <a:br>
                <a:rPr lang="th-TH" sz="24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24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กลีเซอรอล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83301" y="5455413"/>
              <a:ext cx="20666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ส่วนที่มาจากกรดไขมัน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668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18</a:t>
            </a:fld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978" y="275178"/>
            <a:ext cx="1148004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โครงสร้าง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ของไตรกลีเซอ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ไรด์จะ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ส่วนที่มาจากกลี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เซ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อรอลเหมือนกันแต่ส่วนที่มาจากกรดไขมันแตกต่างกัน</a:t>
            </a:r>
          </a:p>
          <a:p>
            <a:endParaRPr lang="th-TH" sz="800" dirty="0" smtClean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457200"/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กรด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ไขมันถ้ามีพันธะ 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C=C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อยู่ในโครงสร้าง เรียกว่า 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กรดไขมันไม่อิ่มตัว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(unsaturated fatty </a:t>
            </a:r>
            <a:r>
              <a:rPr lang="en-US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acid)</a:t>
            </a:r>
            <a:endParaRPr lang="th-TH" sz="32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457200"/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กรดไขมันที่มีเฉพาะพันธะเดี่ยวอยู่ในโครงสร้าง เรียกว่า </a:t>
            </a:r>
            <a:r>
              <a:rPr lang="th-TH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กรดไขมันอิ่มตัว 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en-US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saturated fatty acid)</a:t>
            </a:r>
            <a:endParaRPr lang="en-US" sz="32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92242" y="2146209"/>
            <a:ext cx="9812318" cy="2498394"/>
            <a:chOff x="1092242" y="2337281"/>
            <a:chExt cx="9812318" cy="249839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2242" y="2337281"/>
              <a:ext cx="7895799" cy="2498394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5061260" y="2853869"/>
              <a:ext cx="616209" cy="3465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8871929" y="2800903"/>
              <a:ext cx="2032631" cy="461665"/>
              <a:chOff x="8871929" y="2771875"/>
              <a:chExt cx="2032631" cy="461665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9190479" y="2771875"/>
                <a:ext cx="1714081" cy="46166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th-TH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กรดไขมันไม่อิ่มตัว</a:t>
                </a:r>
                <a:endPara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 flipH="1">
                <a:off x="8871929" y="2975212"/>
                <a:ext cx="319732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8860553" y="3581102"/>
              <a:ext cx="2032631" cy="461665"/>
              <a:chOff x="8871929" y="2771875"/>
              <a:chExt cx="2032631" cy="46166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9190479" y="2771875"/>
                <a:ext cx="1714081" cy="46166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th-TH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กรดไขมันอิ่มตัว</a:t>
                </a:r>
                <a:endPara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 flipH="1">
                <a:off x="8871929" y="2975212"/>
                <a:ext cx="319732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7921127" y="4334006"/>
              <a:ext cx="2032631" cy="461665"/>
              <a:chOff x="8871929" y="2771875"/>
              <a:chExt cx="2032631" cy="461665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9190479" y="2771875"/>
                <a:ext cx="1714081" cy="46166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th-TH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กรดไขมันอิ่มตัว</a:t>
                </a:r>
                <a:endPara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 flipH="1">
                <a:off x="8871929" y="2975212"/>
                <a:ext cx="319732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Oval 17"/>
            <p:cNvSpPr/>
            <p:nvPr/>
          </p:nvSpPr>
          <p:spPr>
            <a:xfrm>
              <a:off x="6056636" y="2863393"/>
              <a:ext cx="603471" cy="33700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306727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19</a:t>
            </a:fld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1636" y="1015190"/>
            <a:ext cx="102422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กรด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ไขมันประเภทโอเมกา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-3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และโอเมกา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-6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เป็นกรดไขมันไม่อิ่มตัว โดย เลข 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 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6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เป็นตำแหน่งของคาร์บอนอะตอมแรกที่มีพันธะคู่ 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นับจากปลาย 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–CH</a:t>
            </a:r>
            <a:r>
              <a:rPr lang="en-US" sz="3200" baseline="-25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กรดไขมันที่อยู่ในกลุ่มของโอเมกา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-3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เช่น 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กรดไล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โนเล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นิก และ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กรดไขมันที่อยู่ในกลุ่มของโอเมกา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-6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เช่น กรดไลโนเล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อิก</a:t>
            </a:r>
            <a:endParaRPr lang="en-US" sz="32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711" y="2851589"/>
            <a:ext cx="8266071" cy="3186539"/>
          </a:xfrm>
          <a:prstGeom prst="rect">
            <a:avLst/>
          </a:prstGeo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36065" y="70570"/>
            <a:ext cx="10515600" cy="94462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รู้หรือไม่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3295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ไขมันและน้ำมัน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553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57900" y="3657600"/>
            <a:ext cx="4252546" cy="18859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2228850" y="3657600"/>
            <a:ext cx="3829050" cy="1885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20</a:t>
            </a:fld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2674" y="355192"/>
            <a:ext cx="107002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	การ</a:t>
            </a:r>
            <a:r>
              <a:rPr lang="th-TH" sz="3200" dirty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พิจารณาความอิ่มตัวของกรดไขมันยัง</a:t>
            </a:r>
            <a:r>
              <a:rPr lang="th-TH" sz="3200" dirty="0" smtClean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สามารถใช้พิจารณาความ</a:t>
            </a:r>
            <a:r>
              <a:rPr lang="th-TH" sz="3200" dirty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อิ่มตัว</a:t>
            </a:r>
            <a:r>
              <a:rPr lang="th-TH" sz="3200" dirty="0" smtClean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th-TH" sz="3200" b="1" dirty="0" smtClean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สารประกอบ</a:t>
            </a:r>
            <a:r>
              <a:rPr lang="th-TH" sz="3200" b="1" dirty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ไฮโดรคาร์บอน </a:t>
            </a:r>
            <a:r>
              <a:rPr lang="en-US" sz="3200" dirty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(hydrocarbon compound)</a:t>
            </a:r>
            <a:r>
              <a:rPr lang="th-TH" sz="3200" dirty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 ซึ่งเป็นสารประกอบ</a:t>
            </a:r>
            <a:r>
              <a:rPr lang="th-TH" sz="3200" dirty="0" smtClean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อินทรีย์ที่ประกอบด้วย</a:t>
            </a:r>
            <a:br>
              <a:rPr lang="th-TH" sz="3200" dirty="0" smtClean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dirty="0" smtClean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คาร์บอน </a:t>
            </a:r>
            <a:r>
              <a:rPr lang="en-US" sz="3200" dirty="0" smtClean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(C)</a:t>
            </a:r>
            <a:r>
              <a:rPr lang="th-TH" sz="3200" dirty="0" smtClean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 และไฮโดรเจน </a:t>
            </a:r>
            <a:r>
              <a:rPr lang="en-US" sz="3200" dirty="0" smtClean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(H) </a:t>
            </a:r>
            <a:r>
              <a:rPr lang="th-TH" sz="3200" dirty="0" smtClean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เท่านั้น</a:t>
            </a:r>
          </a:p>
          <a:p>
            <a:pPr marL="457200" indent="-457200">
              <a:buSzPct val="75000"/>
              <a:buFont typeface="Wingdings" panose="05000000000000000000" pitchFamily="2" charset="2"/>
              <a:buChar char="Ø"/>
            </a:pPr>
            <a:r>
              <a:rPr lang="th-TH" sz="3200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สารประกอบไฮโดรคาร์บอน</a:t>
            </a:r>
            <a:r>
              <a:rPr lang="th-TH" sz="3200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อิ่มตัว</a:t>
            </a:r>
            <a:r>
              <a:rPr lang="th-TH" sz="3200" dirty="0" smtClean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ในสูตรโครงสร้างมี</a:t>
            </a:r>
            <a:r>
              <a:rPr lang="th-TH" sz="3200" dirty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พันธะเดี่ยว</a:t>
            </a:r>
            <a:r>
              <a:rPr lang="th-TH" sz="3200" dirty="0" smtClean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ทั้งหมด</a:t>
            </a:r>
          </a:p>
          <a:p>
            <a:pPr marL="457200" indent="-457200">
              <a:buSzPct val="75000"/>
              <a:buFont typeface="Wingdings" panose="05000000000000000000" pitchFamily="2" charset="2"/>
              <a:buChar char="Ø"/>
            </a:pPr>
            <a:r>
              <a:rPr lang="th-TH" sz="3200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สารประกอบไฮโดรคาร์บอนไม่</a:t>
            </a:r>
            <a:r>
              <a:rPr lang="th-TH" sz="3200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อิ่มตัว</a:t>
            </a:r>
            <a:r>
              <a:rPr lang="th-TH" sz="3200" dirty="0" smtClean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ในสูตรโครงสร้างมี</a:t>
            </a:r>
            <a:r>
              <a:rPr lang="th-TH" sz="3200" dirty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พันธะคู่หรือพันธะสามอย่างน้อย </a:t>
            </a:r>
            <a:r>
              <a:rPr lang="en-US" sz="3200" dirty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3200" dirty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พันธะ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33524" y="3786447"/>
            <a:ext cx="7778499" cy="1641710"/>
            <a:chOff x="2711913" y="4396178"/>
            <a:chExt cx="7778499" cy="1641710"/>
          </a:xfrm>
        </p:grpSpPr>
        <p:grpSp>
          <p:nvGrpSpPr>
            <p:cNvPr id="24" name="Group 23"/>
            <p:cNvGrpSpPr/>
            <p:nvPr/>
          </p:nvGrpSpPr>
          <p:grpSpPr>
            <a:xfrm>
              <a:off x="8858254" y="4396178"/>
              <a:ext cx="1333737" cy="595525"/>
              <a:chOff x="5402343" y="4501682"/>
              <a:chExt cx="1333737" cy="595525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402343" y="4501682"/>
                <a:ext cx="6440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CH</a:t>
                </a:r>
                <a:endParaRPr lang="th-TH" sz="3200" baseline="-250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116584" y="4512432"/>
                <a:ext cx="6194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CH</a:t>
                </a:r>
                <a:endParaRPr lang="th-TH" sz="3200" baseline="-250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5886026" y="4833708"/>
                <a:ext cx="27432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5880306" y="4787674"/>
                <a:ext cx="27432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5883163" y="4746710"/>
                <a:ext cx="27432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6760687" y="4396178"/>
              <a:ext cx="1442343" cy="592048"/>
              <a:chOff x="3304917" y="4520399"/>
              <a:chExt cx="1442343" cy="592048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4073984" y="4527672"/>
                <a:ext cx="6732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CH</a:t>
                </a:r>
                <a:r>
                  <a:rPr lang="en-US" sz="3200" baseline="-250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2</a:t>
                </a:r>
                <a:endParaRPr lang="th-TH" sz="3200" baseline="-250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304917" y="4520399"/>
                <a:ext cx="6646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CH</a:t>
                </a:r>
                <a:r>
                  <a:rPr lang="en-US" sz="3200" baseline="-250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2</a:t>
                </a:r>
                <a:endParaRPr lang="th-TH" sz="3200" baseline="-250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3833512" y="4761038"/>
                <a:ext cx="301752" cy="38100"/>
                <a:chOff x="3947812" y="5286818"/>
                <a:chExt cx="301752" cy="38100"/>
              </a:xfrm>
            </p:grpSpPr>
            <p:cxnSp>
              <p:nvCxnSpPr>
                <p:cNvPr id="34" name="Straight Connector 33"/>
                <p:cNvCxnSpPr/>
                <p:nvPr/>
              </p:nvCxnSpPr>
              <p:spPr>
                <a:xfrm>
                  <a:off x="3947812" y="5286818"/>
                  <a:ext cx="301752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3947812" y="5324918"/>
                  <a:ext cx="301752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" name="TextBox 4"/>
            <p:cNvSpPr txBox="1"/>
            <p:nvPr/>
          </p:nvSpPr>
          <p:spPr>
            <a:xfrm>
              <a:off x="7093017" y="4996692"/>
              <a:ext cx="9137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อีทีน</a:t>
              </a:r>
              <a:endParaRPr lang="th-TH" sz="3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967832" y="5010639"/>
              <a:ext cx="14893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อะเซทิลีน</a:t>
              </a:r>
              <a:endParaRPr lang="th-TH" sz="3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912112" y="4403451"/>
              <a:ext cx="285847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CH</a:t>
              </a:r>
              <a:r>
                <a:rPr lang="en-US" sz="3200" baseline="-25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</a:t>
              </a:r>
              <a:r>
                <a:rPr lang="en-US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—CH</a:t>
              </a:r>
              <a:r>
                <a:rPr lang="en-US" sz="3200" baseline="-25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r>
                <a:rPr lang="en-US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—CH</a:t>
              </a:r>
              <a:r>
                <a:rPr lang="en-US" sz="3200" baseline="-25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r>
                <a:rPr lang="en-US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—CH</a:t>
              </a:r>
              <a:r>
                <a:rPr lang="en-US" sz="3200" baseline="-25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</a:t>
              </a:r>
              <a:endParaRPr lang="en-US" sz="3200" baseline="-25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902212" y="4914880"/>
              <a:ext cx="13627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บิวเทน</a:t>
              </a:r>
              <a:endParaRPr lang="th-TH" sz="3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711913" y="5453113"/>
              <a:ext cx="374333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th-TH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สารประกอบไฮโดรคาร์บอนอิ่มตัว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484186" y="5447827"/>
              <a:ext cx="400622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th-TH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สารประกอบ</a:t>
              </a:r>
              <a:r>
                <a:rPr lang="th-TH" sz="3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ไฮโดรคาร์บอนไม่อิ่มตัว</a:t>
              </a:r>
              <a:endParaRPr lang="th-TH" sz="3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162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21</a:t>
            </a:fld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1851" y="9492"/>
            <a:ext cx="10515600" cy="94462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แบบฝึกหัด 3.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</p:txBody>
      </p:sp>
      <p:sp>
        <p:nvSpPr>
          <p:cNvPr id="4" name="Rectangle 3"/>
          <p:cNvSpPr/>
          <p:nvPr/>
        </p:nvSpPr>
        <p:spPr>
          <a:xfrm>
            <a:off x="1552832" y="1260837"/>
            <a:ext cx="45368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 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สารใดเป็นสารประกอบ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ไฮโดรคาร์บอน</a:t>
            </a:r>
            <a:endParaRPr lang="en-US" sz="32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7090" y="2273159"/>
            <a:ext cx="79788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HCl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CH</a:t>
            </a:r>
            <a:r>
              <a:rPr lang="en-US" sz="3200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CH</a:t>
            </a:r>
            <a:r>
              <a:rPr lang="en-US" sz="3200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Cl		C</a:t>
            </a:r>
            <a:r>
              <a:rPr lang="en-US" sz="3200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</a:t>
            </a:r>
            <a:r>
              <a:rPr lang="en-US" sz="3200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CH</a:t>
            </a:r>
            <a:r>
              <a:rPr lang="en-US" sz="3200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OH</a:t>
            </a:r>
          </a:p>
          <a:p>
            <a:endParaRPr lang="en-US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CH</a:t>
            </a:r>
            <a:r>
              <a:rPr lang="en-US" sz="3200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C</a:t>
            </a:r>
            <a:r>
              <a:rPr lang="en-US" sz="3200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</a:t>
            </a:r>
            <a:r>
              <a:rPr lang="en-US" sz="3200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NH</a:t>
            </a:r>
            <a:r>
              <a:rPr lang="en-US" sz="3200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C</a:t>
            </a:r>
            <a:r>
              <a:rPr lang="en-US" sz="3200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</a:t>
            </a:r>
            <a:r>
              <a:rPr lang="en-US" sz="3200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12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CH</a:t>
            </a:r>
            <a:r>
              <a:rPr lang="en-US" sz="3200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OCH</a:t>
            </a:r>
            <a:r>
              <a:rPr lang="en-US" sz="3200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sz="3200" baseline="-25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2180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22</a:t>
            </a:fld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1851" y="9492"/>
            <a:ext cx="10515600" cy="94462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แบบฝึกหัด 3.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</p:txBody>
      </p:sp>
      <p:sp>
        <p:nvSpPr>
          <p:cNvPr id="4" name="Rectangle 3"/>
          <p:cNvSpPr/>
          <p:nvPr/>
        </p:nvSpPr>
        <p:spPr>
          <a:xfrm>
            <a:off x="1597876" y="1274670"/>
            <a:ext cx="87014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กรดไขมันที่กำหนดให้เป็นกรดไขมันอิ่มตัวหรือกรดไขมันไม่อิ่มตัว เพราะเหตุใด</a:t>
            </a:r>
            <a:endParaRPr lang="en-US" sz="32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254935" y="1933312"/>
            <a:ext cx="9958196" cy="1028596"/>
            <a:chOff x="1200343" y="1933312"/>
            <a:chExt cx="9958196" cy="1028596"/>
          </a:xfrm>
        </p:grpSpPr>
        <p:sp>
          <p:nvSpPr>
            <p:cNvPr id="6" name="Rectangle 5"/>
            <p:cNvSpPr/>
            <p:nvPr/>
          </p:nvSpPr>
          <p:spPr>
            <a:xfrm>
              <a:off x="1200343" y="2342636"/>
              <a:ext cx="9958196" cy="6192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2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CH</a:t>
              </a:r>
              <a:r>
                <a:rPr lang="en-US" sz="3200" baseline="-250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3</a:t>
              </a:r>
              <a:r>
                <a:rPr lang="en-US" sz="28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—</a:t>
              </a:r>
              <a:r>
                <a:rPr lang="en-US" sz="32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CH</a:t>
              </a:r>
              <a:r>
                <a:rPr lang="en-US" sz="3200" baseline="-250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2</a:t>
              </a:r>
              <a:r>
                <a:rPr lang="en-US" sz="28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—</a:t>
              </a:r>
              <a:r>
                <a:rPr lang="en-US" sz="32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CH</a:t>
              </a:r>
              <a:r>
                <a:rPr lang="en-US" sz="3200" baseline="-250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2</a:t>
              </a:r>
              <a:r>
                <a:rPr lang="en-US" sz="28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—</a:t>
              </a:r>
              <a:r>
                <a:rPr lang="en-US" sz="32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CH</a:t>
              </a:r>
              <a:r>
                <a:rPr lang="en-US" sz="3200" baseline="-250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2</a:t>
              </a:r>
              <a:r>
                <a:rPr lang="en-US" sz="28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—</a:t>
              </a:r>
              <a:r>
                <a:rPr lang="en-US" sz="32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CH</a:t>
              </a:r>
              <a:r>
                <a:rPr lang="en-US" sz="3200" baseline="-250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2</a:t>
              </a:r>
              <a:r>
                <a:rPr lang="en-US" sz="28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—</a:t>
              </a:r>
              <a:r>
                <a:rPr lang="en-US" sz="32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CH</a:t>
              </a:r>
              <a:r>
                <a:rPr lang="en-US" sz="28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—</a:t>
              </a:r>
              <a:r>
                <a:rPr lang="en-US" sz="32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CH</a:t>
              </a:r>
              <a:r>
                <a:rPr lang="en-US" sz="28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—</a:t>
              </a:r>
              <a:r>
                <a:rPr lang="en-US" sz="32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CH</a:t>
              </a:r>
              <a:r>
                <a:rPr lang="en-US" sz="3200" baseline="-250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2</a:t>
              </a:r>
              <a:r>
                <a:rPr lang="en-US" sz="28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—</a:t>
              </a:r>
              <a:r>
                <a:rPr lang="en-US" sz="32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CH</a:t>
              </a:r>
              <a:r>
                <a:rPr lang="en-US" sz="3200" baseline="-250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2</a:t>
              </a:r>
              <a:r>
                <a:rPr lang="en-US" sz="28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—</a:t>
              </a:r>
              <a:r>
                <a:rPr lang="en-US" sz="32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CH</a:t>
              </a:r>
              <a:r>
                <a:rPr lang="en-US" sz="3200" baseline="-250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2</a:t>
              </a:r>
              <a:r>
                <a:rPr lang="en-US" sz="28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—</a:t>
              </a:r>
              <a:r>
                <a:rPr lang="en-US" sz="32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CH</a:t>
              </a:r>
              <a:r>
                <a:rPr lang="en-US" sz="3200" baseline="-250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2</a:t>
              </a:r>
              <a:r>
                <a:rPr lang="en-US" sz="28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—</a:t>
              </a:r>
              <a:r>
                <a:rPr lang="en-US" sz="32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CH</a:t>
              </a:r>
              <a:r>
                <a:rPr lang="en-US" sz="3200" baseline="-250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2</a:t>
              </a:r>
              <a:r>
                <a:rPr lang="en-US" sz="28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—</a:t>
              </a:r>
              <a:r>
                <a:rPr lang="en-US" sz="32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C</a:t>
              </a:r>
              <a:r>
                <a:rPr lang="en-US" sz="28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—</a:t>
              </a:r>
              <a:r>
                <a:rPr lang="en-US" sz="32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OH</a:t>
              </a:r>
              <a:endParaRPr lang="en-US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9377330" y="1933312"/>
              <a:ext cx="651388" cy="584775"/>
              <a:chOff x="7060300" y="3188024"/>
              <a:chExt cx="651388" cy="58477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7060300" y="3188024"/>
                <a:ext cx="6513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O</a:t>
                </a:r>
                <a:endParaRPr lang="th-TH" sz="32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7217813" y="3580189"/>
                <a:ext cx="57804" cy="191908"/>
                <a:chOff x="9989214" y="5897885"/>
                <a:chExt cx="57804" cy="191908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>
                  <a:off x="9989214" y="5897885"/>
                  <a:ext cx="0" cy="18288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10047018" y="5906913"/>
                  <a:ext cx="0" cy="18288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" name="Straight Connector 7"/>
            <p:cNvCxnSpPr/>
            <p:nvPr/>
          </p:nvCxnSpPr>
          <p:spPr>
            <a:xfrm>
              <a:off x="5132902" y="2635877"/>
              <a:ext cx="2286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19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23</a:t>
            </a:fld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1851" y="9492"/>
            <a:ext cx="10515600" cy="94462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แบบฝึกหัด 3.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</p:txBody>
      </p:sp>
      <p:sp>
        <p:nvSpPr>
          <p:cNvPr id="4" name="Rectangle 3"/>
          <p:cNvSpPr/>
          <p:nvPr/>
        </p:nvSpPr>
        <p:spPr>
          <a:xfrm>
            <a:off x="1558120" y="1106592"/>
            <a:ext cx="8270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 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สาร 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x</a:t>
            </a:r>
            <a:r>
              <a:rPr lang="en-US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y  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 </a:t>
            </a:r>
            <a:r>
              <a:rPr lang="en-US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z 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สารประกอบไฮโดรคาร์บอนอิ่มตัวหรือไม่อิ่มตัว</a:t>
            </a:r>
            <a:endParaRPr lang="en-US" sz="32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793160" y="1774170"/>
            <a:ext cx="8559302" cy="3057029"/>
            <a:chOff x="1165361" y="1637696"/>
            <a:chExt cx="8559302" cy="3057029"/>
          </a:xfrm>
        </p:grpSpPr>
        <p:sp>
          <p:nvSpPr>
            <p:cNvPr id="22" name="TextBox 21"/>
            <p:cNvSpPr txBox="1"/>
            <p:nvPr/>
          </p:nvSpPr>
          <p:spPr>
            <a:xfrm>
              <a:off x="7780936" y="3381762"/>
              <a:ext cx="9848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สาร </a:t>
              </a:r>
              <a:r>
                <a:rPr lang="en-US" sz="32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z</a:t>
              </a:r>
              <a:endPara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00990" y="4109950"/>
              <a:ext cx="9848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สาร </a:t>
              </a:r>
              <a:r>
                <a:rPr lang="en-US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y</a:t>
              </a:r>
              <a:endPara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67624" y="3217916"/>
              <a:ext cx="9848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สาร</a:t>
              </a:r>
              <a:r>
                <a:rPr lang="th-TH" sz="32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en-US" sz="32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x</a:t>
              </a:r>
              <a:endPara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59521" y="1637696"/>
              <a:ext cx="2398578" cy="223353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12420" y="1691368"/>
              <a:ext cx="2512243" cy="169039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5361" y="1946412"/>
              <a:ext cx="2667000" cy="1314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077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24</a:t>
            </a:fld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1851" y="9492"/>
            <a:ext cx="10515600" cy="94462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แบบฝึกหัด 3.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</p:txBody>
      </p:sp>
      <p:sp>
        <p:nvSpPr>
          <p:cNvPr id="4" name="Rectangle 3"/>
          <p:cNvSpPr/>
          <p:nvPr/>
        </p:nvSpPr>
        <p:spPr>
          <a:xfrm>
            <a:off x="1552832" y="1260837"/>
            <a:ext cx="45368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 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สารใดเป็นสารประกอบ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ไฮโดรคาร์บอน</a:t>
            </a:r>
            <a:endParaRPr lang="en-US" sz="32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7090" y="2273159"/>
            <a:ext cx="79788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HCl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CH</a:t>
            </a:r>
            <a:r>
              <a:rPr lang="en-US" sz="3200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CH</a:t>
            </a:r>
            <a:r>
              <a:rPr lang="en-US" sz="3200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Cl		C</a:t>
            </a:r>
            <a:r>
              <a:rPr lang="en-US" sz="3200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</a:t>
            </a:r>
            <a:r>
              <a:rPr lang="en-US" sz="3200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CH</a:t>
            </a:r>
            <a:r>
              <a:rPr lang="en-US" sz="3200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OH</a:t>
            </a:r>
          </a:p>
          <a:p>
            <a:endParaRPr lang="en-US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CH</a:t>
            </a:r>
            <a:r>
              <a:rPr lang="en-US" sz="3200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C</a:t>
            </a:r>
            <a:r>
              <a:rPr lang="en-US" sz="3200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</a:t>
            </a:r>
            <a:r>
              <a:rPr lang="en-US" sz="3200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NH</a:t>
            </a:r>
            <a:r>
              <a:rPr lang="en-US" sz="3200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C</a:t>
            </a:r>
            <a:r>
              <a:rPr lang="en-US" sz="3200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</a:t>
            </a:r>
            <a:r>
              <a:rPr lang="en-US" sz="3200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12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CH</a:t>
            </a:r>
            <a:r>
              <a:rPr lang="en-US" sz="3200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OCH</a:t>
            </a:r>
            <a:r>
              <a:rPr lang="en-US" sz="3200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sz="3200" baseline="-25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5364" y="4577091"/>
            <a:ext cx="65445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สารประกอบไฮโดรคาร์บอน ได้แก่ </a:t>
            </a:r>
            <a:r>
              <a:rPr lang="en-US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</a:t>
            </a:r>
            <a:r>
              <a:rPr lang="en-US" sz="3200" baseline="-250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en-US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</a:t>
            </a:r>
            <a:r>
              <a:rPr lang="en-US" sz="3200" baseline="-250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en-US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CH</a:t>
            </a:r>
            <a:r>
              <a:rPr lang="en-US" sz="3200" baseline="-250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en-US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C</a:t>
            </a:r>
            <a:r>
              <a:rPr lang="en-US" sz="3200" baseline="-250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en-US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</a:t>
            </a:r>
            <a:r>
              <a:rPr lang="en-US" sz="3200" baseline="-250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</a:t>
            </a:r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en-US" sz="3200" dirty="0">
              <a:solidFill>
                <a:srgbClr val="FF00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8317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</a:t>
            </a:fld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1851" y="9492"/>
            <a:ext cx="10515600" cy="94462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แบบฝึกหัด 3.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</p:txBody>
      </p:sp>
      <p:sp>
        <p:nvSpPr>
          <p:cNvPr id="4" name="Rectangle 3"/>
          <p:cNvSpPr/>
          <p:nvPr/>
        </p:nvSpPr>
        <p:spPr>
          <a:xfrm>
            <a:off x="1597876" y="1274670"/>
            <a:ext cx="87014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กรดไขมันที่กำหนดให้เป็นกรดไขมันอิ่มตัวหรือกรดไขมันไม่อิ่มตัว เพราะเหตุใด</a:t>
            </a:r>
            <a:endParaRPr lang="en-US" sz="32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254935" y="1933312"/>
            <a:ext cx="9958196" cy="1028596"/>
            <a:chOff x="1200343" y="1933312"/>
            <a:chExt cx="9958196" cy="1028596"/>
          </a:xfrm>
        </p:grpSpPr>
        <p:sp>
          <p:nvSpPr>
            <p:cNvPr id="6" name="Rectangle 5"/>
            <p:cNvSpPr/>
            <p:nvPr/>
          </p:nvSpPr>
          <p:spPr>
            <a:xfrm>
              <a:off x="1200343" y="2342636"/>
              <a:ext cx="9958196" cy="6192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2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CH</a:t>
              </a:r>
              <a:r>
                <a:rPr lang="en-US" sz="3200" baseline="-250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3</a:t>
              </a:r>
              <a:r>
                <a:rPr lang="en-US" sz="28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—</a:t>
              </a:r>
              <a:r>
                <a:rPr lang="en-US" sz="32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CH</a:t>
              </a:r>
              <a:r>
                <a:rPr lang="en-US" sz="3200" baseline="-250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2</a:t>
              </a:r>
              <a:r>
                <a:rPr lang="en-US" sz="28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—</a:t>
              </a:r>
              <a:r>
                <a:rPr lang="en-US" sz="32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CH</a:t>
              </a:r>
              <a:r>
                <a:rPr lang="en-US" sz="3200" baseline="-250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2</a:t>
              </a:r>
              <a:r>
                <a:rPr lang="en-US" sz="28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—</a:t>
              </a:r>
              <a:r>
                <a:rPr lang="en-US" sz="32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CH</a:t>
              </a:r>
              <a:r>
                <a:rPr lang="en-US" sz="3200" baseline="-250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2</a:t>
              </a:r>
              <a:r>
                <a:rPr lang="en-US" sz="28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—</a:t>
              </a:r>
              <a:r>
                <a:rPr lang="en-US" sz="32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CH</a:t>
              </a:r>
              <a:r>
                <a:rPr lang="en-US" sz="3200" baseline="-250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2</a:t>
              </a:r>
              <a:r>
                <a:rPr lang="en-US" sz="28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—</a:t>
              </a:r>
              <a:r>
                <a:rPr lang="en-US" sz="32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CH</a:t>
              </a:r>
              <a:r>
                <a:rPr lang="en-US" sz="28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—</a:t>
              </a:r>
              <a:r>
                <a:rPr lang="en-US" sz="32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CH</a:t>
              </a:r>
              <a:r>
                <a:rPr lang="en-US" sz="28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—</a:t>
              </a:r>
              <a:r>
                <a:rPr lang="en-US" sz="32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CH</a:t>
              </a:r>
              <a:r>
                <a:rPr lang="en-US" sz="3200" baseline="-250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2</a:t>
              </a:r>
              <a:r>
                <a:rPr lang="en-US" sz="28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—</a:t>
              </a:r>
              <a:r>
                <a:rPr lang="en-US" sz="32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CH</a:t>
              </a:r>
              <a:r>
                <a:rPr lang="en-US" sz="3200" baseline="-250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2</a:t>
              </a:r>
              <a:r>
                <a:rPr lang="en-US" sz="28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—</a:t>
              </a:r>
              <a:r>
                <a:rPr lang="en-US" sz="32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CH</a:t>
              </a:r>
              <a:r>
                <a:rPr lang="en-US" sz="3200" baseline="-250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2</a:t>
              </a:r>
              <a:r>
                <a:rPr lang="en-US" sz="28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—</a:t>
              </a:r>
              <a:r>
                <a:rPr lang="en-US" sz="32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CH</a:t>
              </a:r>
              <a:r>
                <a:rPr lang="en-US" sz="3200" baseline="-250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2</a:t>
              </a:r>
              <a:r>
                <a:rPr lang="en-US" sz="28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—</a:t>
              </a:r>
              <a:r>
                <a:rPr lang="en-US" sz="32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CH</a:t>
              </a:r>
              <a:r>
                <a:rPr lang="en-US" sz="3200" baseline="-250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2</a:t>
              </a:r>
              <a:r>
                <a:rPr lang="en-US" sz="28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—</a:t>
              </a:r>
              <a:r>
                <a:rPr lang="en-US" sz="32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C</a:t>
              </a:r>
              <a:r>
                <a:rPr lang="en-US" sz="28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—</a:t>
              </a:r>
              <a:r>
                <a:rPr lang="en-US" sz="32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OH</a:t>
              </a:r>
              <a:endParaRPr lang="en-US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9377330" y="1933312"/>
              <a:ext cx="651388" cy="584775"/>
              <a:chOff x="7060300" y="3188024"/>
              <a:chExt cx="651388" cy="58477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7060300" y="3188024"/>
                <a:ext cx="6513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O</a:t>
                </a:r>
                <a:endParaRPr lang="th-TH" sz="32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7217813" y="3580189"/>
                <a:ext cx="57804" cy="191908"/>
                <a:chOff x="9989214" y="5897885"/>
                <a:chExt cx="57804" cy="191908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>
                  <a:off x="9989214" y="5897885"/>
                  <a:ext cx="0" cy="18288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10047018" y="5906913"/>
                  <a:ext cx="0" cy="18288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" name="Straight Connector 7"/>
            <p:cNvCxnSpPr/>
            <p:nvPr/>
          </p:nvCxnSpPr>
          <p:spPr>
            <a:xfrm>
              <a:off x="5132902" y="2635877"/>
              <a:ext cx="2286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1765110" y="3512241"/>
            <a:ext cx="8866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กรดไขมันที่กำหนดให้เป็นกรดไขมันไม่อิ่มตัว เนื่องจากภายในโครงสร้างมีพันะคู่</a:t>
            </a:r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ระหว่างอะตอม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คาร์บอนกับคาร์บอน</a:t>
            </a:r>
            <a:endParaRPr lang="en-US" sz="3200" dirty="0">
              <a:solidFill>
                <a:srgbClr val="FF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8528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26</a:t>
            </a:fld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1851" y="9492"/>
            <a:ext cx="10515600" cy="94462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แบบฝึกหัด 3.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</p:txBody>
      </p:sp>
      <p:sp>
        <p:nvSpPr>
          <p:cNvPr id="4" name="Rectangle 3"/>
          <p:cNvSpPr/>
          <p:nvPr/>
        </p:nvSpPr>
        <p:spPr>
          <a:xfrm>
            <a:off x="1558120" y="1106592"/>
            <a:ext cx="8270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 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สาร 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x</a:t>
            </a:r>
            <a:r>
              <a:rPr lang="en-US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y  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 </a:t>
            </a:r>
            <a:r>
              <a:rPr lang="en-US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z 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สารประกอบไฮโดรคาร์บอนอิ่มตัวหรือไม่อิ่มตัว</a:t>
            </a:r>
            <a:endParaRPr lang="en-US" sz="32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793160" y="1733230"/>
            <a:ext cx="8559302" cy="3057029"/>
            <a:chOff x="1165361" y="1637696"/>
            <a:chExt cx="8559302" cy="3057029"/>
          </a:xfrm>
        </p:grpSpPr>
        <p:sp>
          <p:nvSpPr>
            <p:cNvPr id="22" name="TextBox 21"/>
            <p:cNvSpPr txBox="1"/>
            <p:nvPr/>
          </p:nvSpPr>
          <p:spPr>
            <a:xfrm>
              <a:off x="7780936" y="3381762"/>
              <a:ext cx="9848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สาร </a:t>
              </a:r>
              <a:r>
                <a:rPr lang="en-US" sz="32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z</a:t>
              </a:r>
              <a:endPara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00990" y="4109950"/>
              <a:ext cx="9848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สาร </a:t>
              </a:r>
              <a:r>
                <a:rPr lang="en-US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y</a:t>
              </a:r>
              <a:endPara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67624" y="3217916"/>
              <a:ext cx="9848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สาร</a:t>
              </a:r>
              <a:r>
                <a:rPr lang="th-TH" sz="32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en-US" sz="32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x</a:t>
              </a:r>
              <a:endPara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59521" y="1637696"/>
              <a:ext cx="2398578" cy="223353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12420" y="1691368"/>
              <a:ext cx="2512243" cy="169039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5361" y="1946412"/>
              <a:ext cx="2667000" cy="131445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3956099" y="4935262"/>
            <a:ext cx="6180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สาร </a:t>
            </a:r>
            <a:r>
              <a:rPr lang="en-US" sz="3200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x</a:t>
            </a:r>
            <a:r>
              <a:rPr lang="en-US" sz="3200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สารประกอบ</a:t>
            </a:r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ไฮโดรคาร์บอนไม่อิ่มตัว</a:t>
            </a:r>
          </a:p>
          <a:p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สาร </a:t>
            </a:r>
            <a:r>
              <a:rPr lang="en-US" sz="3200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y </a:t>
            </a:r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สารประกอบไฮโดรคาร์บอน</a:t>
            </a:r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อิ่มตัว</a:t>
            </a:r>
            <a:endParaRPr lang="en-US" sz="3200" strike="sngStrike" dirty="0">
              <a:solidFill>
                <a:srgbClr val="FF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สาร </a:t>
            </a:r>
            <a:r>
              <a:rPr lang="en-US" sz="3200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z 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เป็นสารประกอบ</a:t>
            </a:r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ไฮโดรคาร์บอนไม่อิ่มตัว</a:t>
            </a:r>
            <a:endParaRPr lang="en-US" sz="3200" dirty="0">
              <a:solidFill>
                <a:srgbClr val="FF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0789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27</a:t>
            </a:fld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1276" y="275491"/>
            <a:ext cx="10818125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ไขมันและน้ำมันแต่ละประเภทมีก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รด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ไขมันอิ่มตัว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และกรดไขมันไม่อิ่มตัว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ในปริมาณที่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แตกต่าง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กัน </a:t>
            </a:r>
            <a:b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แสดงดังตาราง</a:t>
            </a:r>
            <a:endParaRPr lang="en-US" sz="32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710935"/>
              </p:ext>
            </p:extLst>
          </p:nvPr>
        </p:nvGraphicFramePr>
        <p:xfrm>
          <a:off x="1138970" y="1500442"/>
          <a:ext cx="9937086" cy="45049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12362">
                  <a:extLst>
                    <a:ext uri="{9D8B030D-6E8A-4147-A177-3AD203B41FA5}">
                      <a16:colId xmlns:a16="http://schemas.microsoft.com/office/drawing/2014/main" val="3302263966"/>
                    </a:ext>
                  </a:extLst>
                </a:gridCol>
                <a:gridCol w="3312362">
                  <a:extLst>
                    <a:ext uri="{9D8B030D-6E8A-4147-A177-3AD203B41FA5}">
                      <a16:colId xmlns:a16="http://schemas.microsoft.com/office/drawing/2014/main" val="2452175780"/>
                    </a:ext>
                  </a:extLst>
                </a:gridCol>
                <a:gridCol w="3312362">
                  <a:extLst>
                    <a:ext uri="{9D8B030D-6E8A-4147-A177-3AD203B41FA5}">
                      <a16:colId xmlns:a16="http://schemas.microsoft.com/office/drawing/2014/main" val="2867166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ชนิดของไขมัน/น้ำมัน</a:t>
                      </a:r>
                      <a:endParaRPr lang="th-TH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กรดไขมันอิ่มตัว (ร้อยละ)</a:t>
                      </a:r>
                      <a:endParaRPr lang="th-TH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กรดไขมันไม่อิ่มตัว (ร้อยละ)</a:t>
                      </a:r>
                      <a:endParaRPr lang="th-TH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734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เนย</a:t>
                      </a:r>
                      <a:endParaRPr lang="en-US" sz="3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6202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น้ำมันหมู</a:t>
                      </a:r>
                      <a:endParaRPr lang="en-US" sz="3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3755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น้ำมันปาล์ม</a:t>
                      </a:r>
                      <a:endParaRPr lang="en-US" sz="3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3265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น้ำมันถั่วเหลือง</a:t>
                      </a:r>
                      <a:endParaRPr lang="en-US" sz="3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3001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น้ำมัน</a:t>
                      </a:r>
                      <a:r>
                        <a:rPr lang="th-TH" sz="32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รำข้าว</a:t>
                      </a:r>
                      <a:endParaRPr lang="en-US" sz="3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1499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น้ำมันมะพร้าว</a:t>
                      </a:r>
                      <a:endParaRPr lang="en-US" sz="3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2933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น้ำมันมะกอก</a:t>
                      </a:r>
                      <a:endParaRPr lang="en-US" sz="3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13</a:t>
                      </a:r>
                      <a:endParaRPr lang="en-US" sz="3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80</a:t>
                      </a:r>
                      <a:endParaRPr lang="en-US" sz="3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9100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29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28</a:t>
            </a:fld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94140" y="860546"/>
            <a:ext cx="6887906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ปริมาณสัดส่วนของกรดไขมันที่อิ่มตัวและไม่อิ่มตัว</a:t>
            </a:r>
            <a:b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ส่งผลต่อสมบัติของไขมันและน้ำมัน เช่น เนยและไขมันจากสัตว์มีปริมาณกรดไขมันอิ่มตัวมากกว่าน้ำมันพืชทั่วไปที่อุณหภูมิห้อง เนยจึง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มีสถานะเป็นของแข็ง ในขณะที่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น้ำมันพืชส่วนใหญ่</a:t>
            </a:r>
            <a:b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สถานะเป็น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ของเหลวยกเว้นน้ำมะพร้าวที่มีปริมาณกรดไขมันอิ่มตัวสูง จึงมีจุดหลอมเหลวสูงกว่าน้ำมันพืชชนิดอื่น ดังนั้นจึงพบเห็นน้ำมันมะพร้าวเป็นไขได้ง่าย </a:t>
            </a:r>
            <a:endParaRPr lang="en-US" sz="32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51" y="680665"/>
            <a:ext cx="3232984" cy="4309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719067" y="2123918"/>
            <a:ext cx="1588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น้ำมันมะพร้าว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8658" y="4291649"/>
            <a:ext cx="1046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น้ำมันหมู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4077" y="4650246"/>
            <a:ext cx="1166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น้ำมันปาล์ม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3913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29</a:t>
            </a:fld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501" y="493856"/>
            <a:ext cx="110815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th-TH" sz="3200" dirty="0" smtClean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ไขมันและน้ำมันเป็น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สารอาหาร</a:t>
            </a:r>
            <a:r>
              <a:rPr lang="th-TH" sz="3200" dirty="0" smtClean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ที่ให้พลังงานสูง การรับประทานอาหารที่มีไขมันจึงช่วยรักษา</a:t>
            </a:r>
            <a:br>
              <a:rPr lang="th-TH" sz="3200" dirty="0" smtClean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</a:br>
            <a:r>
              <a:rPr lang="th-TH" sz="3200" dirty="0" smtClean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ความ</a:t>
            </a:r>
            <a:r>
              <a:rPr lang="th-TH" sz="32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อบอุ่นของ</a:t>
            </a:r>
            <a:r>
              <a:rPr lang="th-TH" sz="3200" dirty="0" smtClean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ร่างกาย เช่น </a:t>
            </a:r>
            <a:r>
              <a:rPr lang="th-TH" sz="32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มนุษย์ที่อาศัยอยู่ในเขต</a:t>
            </a:r>
            <a:r>
              <a:rPr lang="th-TH" sz="3200" dirty="0" smtClean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หนาวนิยมบริโภค</a:t>
            </a:r>
            <a:r>
              <a:rPr lang="th-TH" sz="32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อาหารที่มีไขมัน</a:t>
            </a:r>
            <a:r>
              <a:rPr lang="th-TH" sz="3200" dirty="0" smtClean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สูง </a:t>
            </a:r>
            <a:r>
              <a:rPr lang="th-TH" sz="32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เพื่อ</a:t>
            </a:r>
            <a:r>
              <a:rPr lang="th-TH" sz="3200" dirty="0" smtClean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สร้าง</a:t>
            </a:r>
            <a:br>
              <a:rPr lang="th-TH" sz="3200" dirty="0" smtClean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</a:br>
            <a:r>
              <a:rPr lang="th-TH" sz="3200" dirty="0" smtClean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ชั้นไขมัน ช่วย</a:t>
            </a:r>
            <a:r>
              <a:rPr lang="th-TH" sz="32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รักษาความอบอุ่นของร่างกาย </a:t>
            </a:r>
            <a:r>
              <a:rPr lang="th-TH" sz="3200" dirty="0" smtClean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สัตว์บางชนิดสะสม</a:t>
            </a:r>
            <a:r>
              <a:rPr lang="th-TH" sz="32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ไขมันไว้เป็นแหล่งพลังงานในช่วงจำ</a:t>
            </a:r>
            <a:r>
              <a:rPr lang="th-TH" sz="3200" dirty="0" smtClean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ศีล</a:t>
            </a:r>
          </a:p>
          <a:p>
            <a:pPr indent="457200"/>
            <a:r>
              <a:rPr lang="th-TH" sz="3200" dirty="0" smtClean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ไขมัน</a:t>
            </a:r>
            <a:r>
              <a:rPr lang="th-TH" sz="32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ยังจำเป็นสำหรับการละลายและการดูดซึมวิตามินบางชนิด เช่น วิตามิน </a:t>
            </a:r>
            <a:r>
              <a:rPr lang="en-US" sz="32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A</a:t>
            </a:r>
            <a:r>
              <a:rPr lang="th-TH" sz="32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</a:t>
            </a:r>
            <a:r>
              <a:rPr lang="th-TH" sz="3200" dirty="0" smtClean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วิตามิน</a:t>
            </a:r>
            <a:r>
              <a:rPr lang="en-US" sz="3200" dirty="0" smtClean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D</a:t>
            </a:r>
            <a:r>
              <a:rPr lang="th-TH" sz="3200" dirty="0" smtClean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วิตามิน </a:t>
            </a:r>
            <a:r>
              <a:rPr lang="en-US" sz="3200" dirty="0" smtClean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E</a:t>
            </a:r>
            <a:r>
              <a:rPr lang="th-TH" sz="3200" dirty="0" smtClean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</a:t>
            </a:r>
            <a:r>
              <a:rPr lang="th-TH" sz="32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วิตามิน </a:t>
            </a:r>
            <a:r>
              <a:rPr lang="en-US" sz="32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K</a:t>
            </a:r>
            <a:r>
              <a:rPr lang="th-TH" sz="32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</a:t>
            </a:r>
            <a:r>
              <a:rPr lang="th-TH" sz="3200" dirty="0" smtClean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ดังนั้นการบริโภคไขมันและน้ำมันจึงเป็นสิ่งจำเป็น แต่ควรบริโภคในปริมาณที่พอเหมาะ</a:t>
            </a:r>
            <a:endParaRPr lang="en-US" sz="32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020" y="2969732"/>
            <a:ext cx="4127350" cy="351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fld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6346" y="4087622"/>
            <a:ext cx="109051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อาหาร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ประกอบด้วยไขมัน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หรือน้ำมัน คาร์โบไฮเดรต โปรตีน วิตามิน และเกลือแร่ มีทั้งที่เป็นสารประกอบอินทรีย์และสารประกอบอนินทรีย์ สารเหล่านี้มีสมบัติแตกต่างกัน และนำไปใช้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ประโยชน์</a:t>
            </a:r>
            <a:b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ได้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หลากหลาย </a:t>
            </a:r>
            <a:endParaRPr lang="en-US" sz="32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620" y="284088"/>
            <a:ext cx="7270847" cy="3590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548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30</a:t>
            </a:fld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7409" y="311633"/>
            <a:ext cx="109682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อย่างไรก็ตามมีข้อมูลว่ากรดไขมันไม่อิ่มตัวแบบทรานส์ (</a:t>
            </a:r>
            <a:r>
              <a:rPr lang="en-US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trans fat) 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มีความสัมพันธ์กับปริมาณ </a:t>
            </a:r>
            <a:r>
              <a:rPr lang="en-US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LDL (low density lipoprotein)  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ซึ่งเกี่ยวข้องกับการเกิดโรคหลอดเลือดหัวใจและความดันโลหิตสูง ดังนั้นจึงควรบริโภคไขมันและน้ำมันในปริมาณที่พอเหมาะ และเลือกใช้น้ำมันในการประกอบอาหารให้ถูกประเภท เช่น ใช้น้ำมันหมูหรือน้ำมันปาล์มในการทอดอาหาร เพราะเป็นน้ำมัน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ที่มีกรด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ไขมันอิ่มตัว</a:t>
            </a:r>
            <a:b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เป็นองค์ประกอบมากกว่าน้ำมันพืชส่วนใหญ่ จึงทนความร้อนได้ดีกว่า</a:t>
            </a:r>
            <a:endParaRPr lang="en-US" sz="32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070" y="2866178"/>
            <a:ext cx="4127350" cy="351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5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fld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831851" y="357174"/>
            <a:ext cx="10515600" cy="94462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คำถามสำคัญ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7914" y="1301794"/>
            <a:ext cx="96034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สารอาหาร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แต่ละประเภทเป็นสารประเภทใด สารอาหารแต่ละประเภทมีสมบัติทางเคมีเหมือนหรือแตกต่างกันอย่างไร สมบัติทางเคมีของสารอาหารแต่ละประเภทคล้ายกับสารเคมีชนิดอื่นที่พบในชีวิตประจำวันหรือไม่ อย่างไร</a:t>
            </a:r>
            <a:endParaRPr lang="en-US" sz="32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4918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fld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1851" y="357174"/>
            <a:ext cx="10515600" cy="94462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จุดประสงค์การเรียนรู้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1586" y="1301794"/>
            <a:ext cx="102858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Aft>
                <a:spcPts val="0"/>
              </a:spcAft>
              <a:buAutoNum type="arabicPeriod"/>
            </a:pP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อธิบาย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ความหมายของสารประกอบ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ไฮโดรคาร์บอน</a:t>
            </a:r>
          </a:p>
          <a:p>
            <a:pPr marL="514350" lvl="0" indent="-514350">
              <a:spcAft>
                <a:spcPts val="0"/>
              </a:spcAft>
              <a:buAutoNum type="arabicPeriod"/>
            </a:pPr>
            <a:r>
              <a:rPr lang="th-TH" sz="3200" dirty="0" smtClean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ระบุ</a:t>
            </a:r>
            <a:r>
              <a:rPr lang="th-TH" sz="3200" dirty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สารประกอบอินทรีย์ประเภทไฮโดรคาร์บอนว่าอิ่มตัวหรือไม่อิ่มตัวจากสูตร</a:t>
            </a:r>
            <a:r>
              <a:rPr lang="th-TH" sz="3200" dirty="0" smtClean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โครงสร้าง</a:t>
            </a:r>
          </a:p>
          <a:p>
            <a:pPr marL="514350" lvl="0" indent="-514350">
              <a:spcAft>
                <a:spcPts val="0"/>
              </a:spcAft>
              <a:buAutoNum type="arabicPeriod"/>
            </a:pP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สืบค้น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ข้อมูลและเปรียบเทียบสมบัติทางกายภาพระหว่างพอลิเมอร์และมอนอเมอร์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b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พอ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ลิเมอร์ชนิด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lvl="0" indent="-514350">
              <a:spcAft>
                <a:spcPts val="0"/>
              </a:spcAft>
              <a:buAutoNum type="arabicPeriod"/>
            </a:pP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ระบุ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ว่าสารประกอบอินทรีย์มีสมบัติกรด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เบสจากสูตร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2307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fld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1851" y="357174"/>
            <a:ext cx="10515600" cy="94462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จุดประสงค์การเรียนรู้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29827" y="1449199"/>
            <a:ext cx="10217624" cy="276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Aft>
                <a:spcPts val="0"/>
              </a:spcAft>
              <a:buFont typeface="+mj-lt"/>
              <a:buAutoNum type="arabicPeriod" startAt="5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อธิบายสมบัติการ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ละลายในตัวทำละลายชนิดต่าง ๆ ของสาร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lvl="0" indent="-514350">
              <a:spcAft>
                <a:spcPts val="0"/>
              </a:spcAft>
              <a:buFont typeface="+mj-lt"/>
              <a:buAutoNum type="arabicPeriod" startAt="5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วิเคราะห์และอธิบายความสัมพันธ์ระหว่างโครงสร้างกับสมบัติเทอร์มอพลาสติก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b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เทอร์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มอเซตของพอลิเมอร์ และการนำพอลิเมอร์ไปใช้ประโยชน์</a:t>
            </a:r>
          </a:p>
          <a:p>
            <a:pPr marL="514350" lvl="0" indent="-514350">
              <a:spcAft>
                <a:spcPts val="0"/>
              </a:spcAft>
              <a:buFont typeface="+mj-lt"/>
              <a:buAutoNum type="arabicPeriod" startAt="5"/>
            </a:pP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สืบค้น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ข้อมูลและนำเสนอผลกระทบของการใช้ผลิตภัณฑ์พอลิเมอร์ที่มีต่อสิ่งมีชีวิตและสิ่งแวดล้อม พร้อมแนวทางป้องกันหรือแก้ไข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12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3217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fld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6680" y="919650"/>
            <a:ext cx="9105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พิจารณาข้อความต่อไปนี้ ถ้าถูกต้องให้ใส่เครื่องหมาย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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ถ้าผิดให้ใส่เครื่องหมาย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  <a:sym typeface="Wingdings 2" panose="05020102010507070707" pitchFamily="18" charset="2"/>
              </a:rPr>
              <a:t>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86680" y="1561777"/>
            <a:ext cx="539647" cy="5396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1666" y="1516650"/>
            <a:ext cx="10351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จุดเดือดของน้ำคืออุณหภูมิที่ทำให้โมเลกุลของ 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H</a:t>
            </a:r>
            <a:r>
              <a:rPr lang="en-US" sz="3200" baseline="-25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O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สลายเป็น 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H 2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อะตอม และ 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O 1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อะตอม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82019" y="2552711"/>
            <a:ext cx="539647" cy="5396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86680" y="3533937"/>
            <a:ext cx="539647" cy="5396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82018" y="4339988"/>
            <a:ext cx="539647" cy="5008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21665" y="2552711"/>
            <a:ext cx="97257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เส้น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พันธะใน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สูตร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โครงสร้างของโมเลกุลโคเวเลนต์แสดง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ใช้เวเลนซ์อิเล็กตรอน</a:t>
            </a:r>
            <a:b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ร่วมกันระหว่าง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อะตอม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21666" y="3540352"/>
            <a:ext cx="34660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3. HF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 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O</a:t>
            </a:r>
            <a:r>
              <a:rPr lang="en-US" sz="3200" baseline="-25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เป็นสารไม่มีขั้ว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21666" y="4331865"/>
            <a:ext cx="42402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4. 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CH</a:t>
            </a:r>
            <a:r>
              <a:rPr lang="en-US" sz="3200" baseline="-25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สามารถเกิดพันธะไฮโดรเจนได้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21666" y="5233188"/>
            <a:ext cx="9725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5.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สารที่มีจุดเดือด </a:t>
            </a:r>
            <a:r>
              <a:rPr lang="en-US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100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องศาเซลเซียส มี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แรงยึดเหนี่ยวระหว่าง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โมเลกุล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มากกว่า</a:t>
            </a:r>
            <a:b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สาร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ที่มีจุดเดือด </a:t>
            </a:r>
            <a:r>
              <a:rPr lang="en-US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120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องศา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เซลเซียส </a:t>
            </a:r>
            <a:endParaRPr lang="th-TH" sz="3200" strike="sngStrike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2018" y="5226242"/>
            <a:ext cx="539647" cy="5396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831851" y="15976"/>
            <a:ext cx="10515600" cy="94462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ตรวจสอบความรู้ก่อนเรียน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0669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fld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Oval 2"/>
          <p:cNvSpPr/>
          <p:nvPr/>
        </p:nvSpPr>
        <p:spPr>
          <a:xfrm>
            <a:off x="785767" y="1504190"/>
            <a:ext cx="539647" cy="5396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25414" y="1440803"/>
            <a:ext cx="101653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6.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ตัวเลขห้อยท้ายสัญลักษณ์ธาตุที่แสดงในสูตรโมเลกุลแสดงจำนวนอะตอมของธาตุแต่ละชนิดใน 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โมเลกุล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25413" y="2696799"/>
            <a:ext cx="101653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7. 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ูตรเอมพิริคัลของสารประกอบไอออนิกแสดงอัตราส่วนอย่างต่ำของจำนวนไอออนบวกและไอออนลบในสารประกอบไอออนิก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25413" y="4704644"/>
            <a:ext cx="6708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9.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สารละลายของ 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KNO</a:t>
            </a:r>
            <a:r>
              <a:rPr lang="en-US" sz="3200" baseline="-25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สารละลายนอนอิเล็กโทรไลต์ 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25413" y="3842204"/>
            <a:ext cx="6904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8. H</a:t>
            </a:r>
            <a:r>
              <a:rPr lang="en-US" sz="3200" baseline="-25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</a:t>
            </a:r>
            <a:r>
              <a:rPr lang="en-US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O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และ </a:t>
            </a:r>
            <a:r>
              <a:rPr lang="en-US" sz="3200" dirty="0" err="1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NaCl</a:t>
            </a:r>
            <a:r>
              <a:rPr lang="en-US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เป็นสูตรเคมีของน้ำและเกลือแกงตามลำดับ 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Oval 7"/>
          <p:cNvSpPr/>
          <p:nvPr/>
        </p:nvSpPr>
        <p:spPr>
          <a:xfrm>
            <a:off x="785765" y="2681621"/>
            <a:ext cx="539647" cy="5396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Oval 8"/>
          <p:cNvSpPr/>
          <p:nvPr/>
        </p:nvSpPr>
        <p:spPr>
          <a:xfrm>
            <a:off x="785765" y="3867159"/>
            <a:ext cx="539647" cy="5396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85766" y="4727207"/>
            <a:ext cx="539647" cy="5396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831851" y="247990"/>
            <a:ext cx="10515600" cy="94462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ตรวจสอบความรู้ก่อนเรียน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529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fld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6680" y="919650"/>
            <a:ext cx="9105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พิจารณาข้อความต่อไปนี้ ถ้าถูกต้องให้ใส่เครื่องหมาย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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ถ้าผิดให้ใส่เครื่องหมาย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  <a:sym typeface="Wingdings 2" panose="05020102010507070707" pitchFamily="18" charset="2"/>
              </a:rPr>
              <a:t>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86680" y="1561777"/>
            <a:ext cx="539647" cy="5396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1666" y="1516649"/>
            <a:ext cx="1042464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จุดเดือดของน้ำคืออุณหภูมิที่ทำให้โมเลกุลของ 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H</a:t>
            </a:r>
            <a:r>
              <a:rPr lang="en-US" sz="3200" baseline="-25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O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สลายเป็น 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H 2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อะตอม และ 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O 1 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อะตอม </a:t>
            </a:r>
            <a:b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สลายพันธะไฮโดรเจน</a:t>
            </a:r>
            <a:endParaRPr lang="th-TH" sz="32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82019" y="2552711"/>
            <a:ext cx="539647" cy="5396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86680" y="3576801"/>
            <a:ext cx="539647" cy="5396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82018" y="4339988"/>
            <a:ext cx="539647" cy="5008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21666" y="2552711"/>
            <a:ext cx="886011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เส้น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พันธะใน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สูตร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โครงสร้างของโมเลกุลโคเว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เลนต์แสดงการใช้เวเลนซ์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อิเล็กตรอน</a:t>
            </a:r>
            <a:b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ร่วมกัน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ระหว่างอะตอม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21666" y="3597500"/>
            <a:ext cx="48013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3. </a:t>
            </a:r>
            <a:r>
              <a:rPr lang="en-US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HF </a:t>
            </a:r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เป็นสารมีขั้ว</a:t>
            </a:r>
            <a:r>
              <a:rPr lang="en-US" sz="3200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 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O</a:t>
            </a:r>
            <a:r>
              <a:rPr lang="en-US" sz="3200" baseline="-25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เป็นสารไม่มี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ขั้ว</a:t>
            </a:r>
            <a:endParaRPr lang="th-TH" sz="3200" dirty="0">
              <a:solidFill>
                <a:srgbClr val="255F9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21666" y="4331865"/>
            <a:ext cx="45031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4. 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CH</a:t>
            </a:r>
            <a:r>
              <a:rPr lang="en-US" sz="3200" baseline="-25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ไม่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สามารถ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เกิดพันธะ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ไฮโดรเจนได้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21666" y="5233188"/>
            <a:ext cx="101425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5.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สารที่มีจุดเดือด 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100°C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มีแรงดึงดูดระหว่างโมเลกุล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มากกว่า</a:t>
            </a:r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น้อยกว่า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สาร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ที่มีจุดเดือด 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120°C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2018" y="5226242"/>
            <a:ext cx="539647" cy="5396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1514" y="160437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 2" panose="05020102010507070707" pitchFamily="18" charset="2"/>
              </a:rPr>
              <a:t></a:t>
            </a:r>
            <a:endParaRPr lang="th-TH" sz="32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6680" y="3591551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 2" panose="05020102010507070707" pitchFamily="18" charset="2"/>
              </a:rPr>
              <a:t></a:t>
            </a:r>
            <a:endParaRPr lang="th-TH" sz="32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82017" y="4338811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 2" panose="05020102010507070707" pitchFamily="18" charset="2"/>
              </a:rPr>
              <a:t></a:t>
            </a:r>
            <a:endParaRPr lang="th-TH" sz="32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0305" y="5243194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 2" panose="05020102010507070707" pitchFamily="18" charset="2"/>
              </a:rPr>
              <a:t></a:t>
            </a:r>
            <a:endParaRPr lang="th-TH" sz="32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07145" y="263028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</a:t>
            </a:r>
            <a:endParaRPr lang="th-TH" sz="32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7451678" y="1786572"/>
            <a:ext cx="428539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348662" y="5536571"/>
            <a:ext cx="82296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2"/>
          <p:cNvSpPr>
            <a:spLocks noGrp="1"/>
          </p:cNvSpPr>
          <p:nvPr>
            <p:ph type="title"/>
          </p:nvPr>
        </p:nvSpPr>
        <p:spPr>
          <a:xfrm>
            <a:off x="831851" y="83100"/>
            <a:ext cx="10515600" cy="94462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ตรวจสอบความรู้ก่อนเรียน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965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MS">
      <a:majorFont>
        <a:latin typeface="TH Sarabun New"/>
        <a:ea typeface=""/>
        <a:cs typeface="TH Sarabun New"/>
      </a:majorFont>
      <a:minorFont>
        <a:latin typeface="TH Sarabun New"/>
        <a:ea typeface=""/>
        <a:cs typeface="TH Sarabun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PST_Template 16-9" id="{6F1449C5-2AE4-4D45-836D-B4A65E2A23BD}" vid="{E9B74363-64EC-4E99-93ED-3D8D118178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IPST_Template 16-9</Template>
  <TotalTime>5741</TotalTime>
  <Words>1324</Words>
  <Application>Microsoft Office PowerPoint</Application>
  <PresentationFormat>Widescreen</PresentationFormat>
  <Paragraphs>220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TH Sarabun New</vt:lpstr>
      <vt:lpstr>TH SarabunPSK</vt:lpstr>
      <vt:lpstr>Wingdings 2</vt:lpstr>
      <vt:lpstr>Wingdings</vt:lpstr>
      <vt:lpstr>Cordia New</vt:lpstr>
      <vt:lpstr>ธีมของ Office</vt:lpstr>
      <vt:lpstr>บทที่ 3 อาหาร</vt:lpstr>
      <vt:lpstr>ไขมันและน้ำมัน</vt:lpstr>
      <vt:lpstr>PowerPoint Presentation</vt:lpstr>
      <vt:lpstr>คำถามสำคัญ</vt:lpstr>
      <vt:lpstr>จุดประสงค์การเรียนรู้</vt:lpstr>
      <vt:lpstr>จุดประสงค์การเรียนรู้</vt:lpstr>
      <vt:lpstr>ตรวจสอบความรู้ก่อนเรียน</vt:lpstr>
      <vt:lpstr>ตรวจสอบความรู้ก่อนเรียน</vt:lpstr>
      <vt:lpstr>ตรวจสอบความรู้ก่อนเรียน</vt:lpstr>
      <vt:lpstr>ตรวจสอบความรู้ก่อนเรียน</vt:lpstr>
      <vt:lpstr>PowerPoint Presentation</vt:lpstr>
      <vt:lpstr>PowerPoint Presentation</vt:lpstr>
      <vt:lpstr>PowerPoint Presentation</vt:lpstr>
      <vt:lpstr>ตรวจสอบความเข้าใจ</vt:lpstr>
      <vt:lpstr>ตรวจสอบความเข้าใจ</vt:lpstr>
      <vt:lpstr>PowerPoint Presentation</vt:lpstr>
      <vt:lpstr>PowerPoint Presentation</vt:lpstr>
      <vt:lpstr>PowerPoint Presentation</vt:lpstr>
      <vt:lpstr>รู้หรือไม่</vt:lpstr>
      <vt:lpstr>PowerPoint Presentation</vt:lpstr>
      <vt:lpstr>แบบฝึกหัด 3.1</vt:lpstr>
      <vt:lpstr>แบบฝึกหัด 3.1</vt:lpstr>
      <vt:lpstr>แบบฝึกหัด 3.1</vt:lpstr>
      <vt:lpstr>แบบฝึกหัด 3.1</vt:lpstr>
      <vt:lpstr>แบบฝึกหัด 3.1</vt:lpstr>
      <vt:lpstr>แบบฝึกหัด 3.1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Boonyawit Rattanatippayaporn</dc:creator>
  <cp:lastModifiedBy>Nuttigar Ngamkitpinyo</cp:lastModifiedBy>
  <cp:revision>428</cp:revision>
  <dcterms:created xsi:type="dcterms:W3CDTF">2020-04-18T08:19:38Z</dcterms:created>
  <dcterms:modified xsi:type="dcterms:W3CDTF">2021-10-26T03:36:38Z</dcterms:modified>
</cp:coreProperties>
</file>