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3"/>
  </p:notes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24844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47867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977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7622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515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89490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14413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0385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52070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94333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29801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0427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1850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9941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618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8970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0982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0541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7344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1669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2622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เฉพาะชื่อเรื่อง" type="titleOnly">
  <p:cSld name="TITLE_ONL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ส่วนหัวของส่วน" type="secHead">
  <p:cSld name="SECTION_HEAD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ชื่อเรื่องและเนื้อหา" type="obj">
  <p:cSld name="OBJEC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ภาพนิ่งชื่อเรื่อง" type="title">
  <p:cSld name="TITL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ว่างเปล่า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ชื่อเรื่อง ภาพตัดปะ และข้อความ" type="clipArtAndTx">
  <p:cSld name="CLIPART_AND_TEX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>
            <a:spLocks noGrp="1"/>
          </p:cNvSpPr>
          <p:nvPr>
            <p:ph type="clipArt" idx="2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ข้อความและชื่อเรื่องแนวตั้ง" type="vertTitleAndTx">
  <p:cSld name="VERTICAL_TITLE_AND_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ชื่อเรื่องและข้อความแนวตั้ง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รูปภาพพร้อมคำอธิบายภาพ" type="picTx">
  <p:cSld name="PICTURE_WITH_CAPTIO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เนื้อหาพร้อมคำอธิบายภาพ" type="objTx">
  <p:cSld name="OBJECT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การเปรียบเทียบ" type="twoTxTwoObj">
  <p:cSld name="TWO_OBJECTS_WITH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เนื้อหา 2 ส่วน" type="twoObj">
  <p:cSld name="TWO_OBJECT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8704"/>
            <a:ext cx="7772400" cy="1143000"/>
          </a:xfrm>
        </p:spPr>
        <p:txBody>
          <a:bodyPr/>
          <a:lstStyle/>
          <a:p>
            <a:r>
              <a:rPr lang="en-US" b="1" dirty="0">
                <a:latin typeface="Arial Rounded"/>
                <a:ea typeface="Arial Rounded"/>
                <a:cs typeface="Arial Rounded"/>
                <a:sym typeface="Arial Rounded"/>
              </a:rPr>
              <a:t>Present Continuous Tense</a:t>
            </a:r>
            <a:endParaRPr lang="th-TH" dirty="0"/>
          </a:p>
        </p:txBody>
      </p:sp>
      <p:sp>
        <p:nvSpPr>
          <p:cNvPr id="3" name="TextBox 2"/>
          <p:cNvSpPr txBox="1"/>
          <p:nvPr/>
        </p:nvSpPr>
        <p:spPr>
          <a:xfrm>
            <a:off x="996696" y="4097168"/>
            <a:ext cx="746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Miss </a:t>
            </a:r>
            <a:r>
              <a:rPr lang="en-US" sz="3600" b="1" dirty="0" err="1" smtClean="0"/>
              <a:t>Sudarak</a:t>
            </a:r>
            <a:r>
              <a:rPr lang="en-US" sz="3600" b="1" dirty="0" smtClean="0"/>
              <a:t>  </a:t>
            </a:r>
            <a:r>
              <a:rPr lang="en-US" sz="3600" b="1" dirty="0" err="1" smtClean="0"/>
              <a:t>Phongapiraksakul</a:t>
            </a:r>
            <a:endParaRPr lang="th-TH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08376" y="5564593"/>
            <a:ext cx="3438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Suratpittaya</a:t>
            </a:r>
            <a:r>
              <a:rPr lang="en-US" sz="2400" b="1" dirty="0" smtClean="0"/>
              <a:t> School</a:t>
            </a:r>
            <a:endParaRPr lang="th-TH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093976" y="4869497"/>
            <a:ext cx="6364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Foreign Language Department</a:t>
            </a:r>
            <a:endParaRPr lang="th-TH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049524" y="3447950"/>
            <a:ext cx="35387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Presented by</a:t>
            </a:r>
            <a:endParaRPr lang="en-US" sz="2400" b="1" dirty="0"/>
          </a:p>
          <a:p>
            <a:pPr algn="ctr"/>
            <a:endParaRPr lang="th-TH" dirty="0"/>
          </a:p>
        </p:txBody>
      </p:sp>
      <p:sp>
        <p:nvSpPr>
          <p:cNvPr id="9" name="TextBox 8"/>
          <p:cNvSpPr txBox="1"/>
          <p:nvPr/>
        </p:nvSpPr>
        <p:spPr>
          <a:xfrm>
            <a:off x="4005072" y="1755648"/>
            <a:ext cx="1636776" cy="1508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h-TH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377" y="1208407"/>
            <a:ext cx="2521247" cy="22395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61018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>
            <a:spLocks noGrp="1"/>
          </p:cNvSpPr>
          <p:nvPr>
            <p:ph type="body" idx="4294967295"/>
          </p:nvPr>
        </p:nvSpPr>
        <p:spPr>
          <a:xfrm>
            <a:off x="323850" y="571500"/>
            <a:ext cx="8534400" cy="4729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ngsana New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r>
              <a:rPr lang="en-US" sz="28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r>
              <a:rPr lang="en-US" sz="36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4.</a:t>
            </a:r>
            <a:r>
              <a:rPr lang="en-US" sz="3600" b="0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 </a:t>
            </a:r>
            <a:r>
              <a:rPr lang="en-US" sz="36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ถ้าประโยคเชื่อมด้วย</a:t>
            </a: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</a:t>
            </a:r>
            <a:r>
              <a:rPr lang="en-US" sz="36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 ( 2 ประโยค) ให้ตัด </a:t>
            </a: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Verb to be</a:t>
            </a:r>
            <a:r>
              <a:rPr lang="en-US" sz="36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 ที่อยู่หลัง </a:t>
            </a: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</a:t>
            </a:r>
            <a:r>
              <a:rPr lang="en-US" sz="36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ออก เช่น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ngsana New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r>
              <a:rPr lang="en-US" sz="3600" b="1" i="0" u="none" strike="noStrike" cap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 father is smoking a cigarette and watching television.</a:t>
            </a:r>
            <a:r>
              <a:rPr lang="en-US" sz="3600" b="1" i="0" u="none" strike="noStrike" cap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 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62699"/>
              </a:buClr>
              <a:buSzPts val="3600"/>
              <a:buFont typeface="Angsana New"/>
              <a:buNone/>
            </a:pPr>
            <a:r>
              <a:rPr lang="en-US" sz="3600" b="0" i="0" u="none" strike="noStrike" cap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3600" b="1" i="0" u="none" strike="noStrike" cap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(คุณพ่อของฉันกำลังสูบบุหรี่และดูโทรทัศน์)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มาจาก My father is smoking a cigarette. และ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 father is watching television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pic>
        <p:nvPicPr>
          <p:cNvPr id="154" name="Google Shape;154;p22" descr="D:\_แตง\powerpoint\one_bad_apple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0" y="4643437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>
            <a:spLocks noGrp="1"/>
          </p:cNvSpPr>
          <p:nvPr>
            <p:ph type="body" idx="1"/>
          </p:nvPr>
        </p:nvSpPr>
        <p:spPr>
          <a:xfrm>
            <a:off x="357187" y="428625"/>
            <a:ext cx="8572500" cy="57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endParaRPr sz="4000" b="1" i="0" u="none">
              <a:solidFill>
                <a:srgbClr val="404040"/>
              </a:solidFill>
              <a:latin typeface="Angsana New"/>
              <a:ea typeface="Angsana New"/>
              <a:cs typeface="Angsana New"/>
              <a:sym typeface="Angsana New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04040"/>
              </a:buClr>
              <a:buSzPts val="4000"/>
              <a:buFont typeface="Angsana New"/>
              <a:buNone/>
            </a:pPr>
            <a:r>
              <a:rPr lang="en-US" sz="4000" b="1" i="0" u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*</a:t>
            </a:r>
            <a:r>
              <a:rPr lang="en-US" sz="4000" b="1" i="0" u="none">
                <a:solidFill>
                  <a:srgbClr val="92D050"/>
                </a:solidFill>
                <a:latin typeface="Angsana New"/>
                <a:ea typeface="Angsana New"/>
                <a:cs typeface="Angsana New"/>
                <a:sym typeface="Angsana New"/>
              </a:rPr>
              <a:t> </a:t>
            </a:r>
            <a:r>
              <a:rPr lang="en-US" sz="4000" b="1" i="0" u="none">
                <a:solidFill>
                  <a:schemeClr val="accent2"/>
                </a:solidFill>
                <a:latin typeface="Angsana New"/>
                <a:ea typeface="Angsana New"/>
                <a:cs typeface="Angsana New"/>
                <a:sym typeface="Angsana New"/>
              </a:rPr>
              <a:t>กริยาที่นำมาใช้ใน Tense นี้ไม่ได้ !!!*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 b="1" i="0" u="none">
              <a:solidFill>
                <a:srgbClr val="404040"/>
              </a:solidFill>
              <a:latin typeface="Angsana New"/>
              <a:ea typeface="Angsana New"/>
              <a:cs typeface="Angsana New"/>
              <a:sym typeface="Angsana New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ngsana New"/>
              <a:buNone/>
            </a:pPr>
            <a:r>
              <a:rPr lang="en-US" sz="2800" b="1" i="0" u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r>
              <a:rPr lang="en-US" sz="4000" b="1" i="0" u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1. กริยาที่เกี่ยวกับประสาทสัมผัสทั้งห้า เช่น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04040"/>
              </a:buClr>
              <a:buSzPts val="4000"/>
              <a:buFont typeface="Angsana New"/>
              <a:buNone/>
            </a:pPr>
            <a:r>
              <a:rPr lang="en-US" sz="4000" b="1" i="0" u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4000" b="1" i="0" u="none">
                <a:solidFill>
                  <a:srgbClr val="0070C0"/>
                </a:solidFill>
                <a:latin typeface="Angsana New"/>
                <a:ea typeface="Angsana New"/>
                <a:cs typeface="Angsana New"/>
                <a:sym typeface="Angsana New"/>
              </a:rPr>
              <a:t>     </a:t>
            </a:r>
            <a:r>
              <a:rPr lang="en-US" sz="36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see the beautiful mountain.</a:t>
            </a:r>
            <a:r>
              <a:rPr lang="en-US" sz="4000" b="1" i="0" u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22228B"/>
              </a:buClr>
              <a:buSzPts val="4000"/>
              <a:buFont typeface="Angsana New"/>
              <a:buNone/>
            </a:pPr>
            <a:r>
              <a:rPr lang="en-US" sz="4000" b="1" i="0" u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	(ฉันดูภูเขาอันงดงาม)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04040"/>
              </a:buClr>
              <a:buSzPts val="4000"/>
              <a:buFont typeface="Angsana New"/>
              <a:buNone/>
            </a:pPr>
            <a:r>
              <a:rPr lang="en-US" sz="4000" b="1" i="0" u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r>
              <a:rPr lang="en-US" sz="4000" b="1" i="0" u="none">
                <a:solidFill>
                  <a:srgbClr val="002060"/>
                </a:solidFill>
                <a:latin typeface="Angsana New"/>
                <a:ea typeface="Angsana New"/>
                <a:cs typeface="Angsana New"/>
                <a:sym typeface="Angsana New"/>
              </a:rPr>
              <a:t>ไม่ใช้    </a:t>
            </a:r>
            <a:r>
              <a:rPr lang="en-US" sz="36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am seeing the beautiful mountain.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04040"/>
              </a:buClr>
              <a:buSzPts val="4000"/>
              <a:buFont typeface="Angsana New"/>
              <a:buNone/>
            </a:pPr>
            <a:r>
              <a:rPr lang="en-US" sz="4000" b="1" i="0" u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4"/>
          <p:cNvSpPr txBox="1">
            <a:spLocks noGrp="1"/>
          </p:cNvSpPr>
          <p:nvPr>
            <p:ph type="body" idx="4294967295"/>
          </p:nvPr>
        </p:nvSpPr>
        <p:spPr>
          <a:xfrm>
            <a:off x="357187" y="428625"/>
            <a:ext cx="8572500" cy="57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000"/>
              <a:buFont typeface="Angsana New"/>
              <a:buNone/>
            </a:pPr>
            <a:r>
              <a:rPr lang="en-US" sz="4000" b="1" i="0" u="none" strike="noStrike" cap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*</a:t>
            </a:r>
            <a:r>
              <a:rPr lang="en-US" sz="4000" b="1" i="0" u="none" strike="noStrike" cap="none">
                <a:solidFill>
                  <a:srgbClr val="92D050"/>
                </a:solidFill>
                <a:latin typeface="Angsana New"/>
                <a:ea typeface="Angsana New"/>
                <a:cs typeface="Angsana New"/>
                <a:sym typeface="Angsana New"/>
              </a:rPr>
              <a:t> </a:t>
            </a:r>
            <a:r>
              <a:rPr lang="en-US" sz="4000" b="1" i="0" u="none" strike="noStrike" cap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	2. กริยาที่แสดงถึงภาวะของจิต, แสดงความรู้สึก, ความผูกพัน ไม่นิยมนำมาใช้ เช่น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04040"/>
              </a:buClr>
              <a:buSzPts val="4000"/>
              <a:buFont typeface="Angsana New"/>
              <a:buNone/>
            </a:pPr>
            <a:r>
              <a:rPr lang="en-US" sz="4000" b="1" i="0" u="none" strike="noStrike" cap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		     </a:t>
            </a: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know him very well</a:t>
            </a:r>
            <a:r>
              <a:rPr lang="en-US" sz="40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 (ผมรู้จักเขาดี)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E30C6"/>
              </a:buClr>
              <a:buSzPts val="4000"/>
              <a:buFont typeface="Angsana New"/>
              <a:buNone/>
            </a:pPr>
            <a:r>
              <a:rPr lang="en-US" sz="4000" b="1" i="0" u="none" strike="noStrike" cap="none">
                <a:solidFill>
                  <a:srgbClr val="CE30C6"/>
                </a:solidFill>
                <a:latin typeface="Angsana New"/>
                <a:ea typeface="Angsana New"/>
                <a:cs typeface="Angsana New"/>
                <a:sym typeface="Angsana New"/>
              </a:rPr>
              <a:t>อย่าใช้</a:t>
            </a:r>
            <a:r>
              <a:rPr lang="en-US" sz="4000" b="1" i="0" u="none" strike="noStrike" cap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 :   </a:t>
            </a: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am knowing him very well.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04040"/>
              </a:buClr>
              <a:buSzPts val="4000"/>
              <a:buFont typeface="Angsana New"/>
              <a:buNone/>
            </a:pPr>
            <a:r>
              <a:rPr lang="en-US" sz="4000" b="1" i="0" u="none" strike="noStrike" cap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		    </a:t>
            </a: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 believes that taxes are too high.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(</a:t>
            </a:r>
            <a:r>
              <a:rPr lang="en-US" sz="40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เขาเชื่อว่าภาษีแพงเกินไป) 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E30C6"/>
              </a:buClr>
              <a:buSzPts val="4000"/>
              <a:buFont typeface="Angsana New"/>
              <a:buNone/>
            </a:pPr>
            <a:r>
              <a:rPr lang="en-US" sz="4000" b="1" i="0" u="none" strike="noStrike" cap="none">
                <a:solidFill>
                  <a:srgbClr val="CE30C6"/>
                </a:solidFill>
                <a:latin typeface="Angsana New"/>
                <a:ea typeface="Angsana New"/>
                <a:cs typeface="Angsana New"/>
                <a:sym typeface="Angsana New"/>
              </a:rPr>
              <a:t>อย่าใช้ </a:t>
            </a:r>
            <a:r>
              <a:rPr lang="en-US" sz="4000" b="1" i="0" u="none" strike="noStrike" cap="none">
                <a:solidFill>
                  <a:srgbClr val="404040"/>
                </a:solidFill>
                <a:latin typeface="Angsana New"/>
                <a:ea typeface="Angsana New"/>
                <a:cs typeface="Angsana New"/>
                <a:sym typeface="Angsana New"/>
              </a:rPr>
              <a:t>:  </a:t>
            </a: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 is believing that taxes are too     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high.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5"/>
          <p:cNvSpPr txBox="1">
            <a:spLocks noGrp="1"/>
          </p:cNvSpPr>
          <p:nvPr>
            <p:ph type="body" idx="1"/>
          </p:nvPr>
        </p:nvSpPr>
        <p:spPr>
          <a:xfrm>
            <a:off x="395287" y="404812"/>
            <a:ext cx="8424862" cy="590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ngsana New"/>
              <a:buNone/>
            </a:pPr>
            <a:r>
              <a:rPr lang="en-US" sz="4000" b="1" i="0" u="none">
                <a:solidFill>
                  <a:schemeClr val="accent2"/>
                </a:solidFill>
                <a:latin typeface="Angsana New"/>
                <a:ea typeface="Angsana New"/>
                <a:cs typeface="Angsana New"/>
                <a:sym typeface="Angsana New"/>
              </a:rPr>
              <a:t>หลักการเติม –ing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2800"/>
              <a:buFont typeface="Angsana New"/>
              <a:buNone/>
            </a:pPr>
            <a:r>
              <a:rPr lang="en-US" sz="2800" b="0" i="0" u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r>
              <a:rPr lang="en-US" sz="3600" b="1" i="0" u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1). กริยาที่ลงท้ายด้วย E ให้ตัด E ทิ้ง แล้วเติม –ing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          </a:t>
            </a:r>
            <a:r>
              <a:rPr lang="en-US" sz="2800" b="1" i="0" u="none">
                <a:solidFill>
                  <a:srgbClr val="0D0D0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write =&gt; writing       take =&gt; taking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	2). กริยาที่ลงท้ายด้วย EE ให้เติม -ing ได้เลย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          </a:t>
            </a:r>
            <a:r>
              <a:rPr lang="en-US" sz="2800" b="1" i="0" u="none">
                <a:solidFill>
                  <a:srgbClr val="0D0D0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see =&gt; seeing      agree =&gt; agreeing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	3). กริยาที่ลงท้ายด้วย IE ให้เปลี่ยนเป็น Y ก่อน แล้วเติม –ing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          lie =&gt; lying              tie =&gt;  tying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6"/>
          <p:cNvSpPr txBox="1">
            <a:spLocks noGrp="1"/>
          </p:cNvSpPr>
          <p:nvPr>
            <p:ph type="body" idx="4294967295"/>
          </p:nvPr>
        </p:nvSpPr>
        <p:spPr>
          <a:xfrm>
            <a:off x="179387" y="404812"/>
            <a:ext cx="8747125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4). กริยาที่มีสระตัวเดียว ตัวสะกดตัวเดียว พยางค์เดียว เพิ่มตัวสะกดอีกตัวหนึ่ง  แล้วเติม –ing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          put  =&gt; putting           sit =&gt; sitting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5). กริยาที่มี 2 พยางค์ออกเสียงหนักที่พยางค์หลัง มีสระและตัวสะกดตัวเดียว เพิ่ม  ตัวสะกด แล้วเติม –ing  begin =&gt; beginning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6). กริยา 2 พยางค์ต่อไปนี้ เพิ่มตัวสะกดเข้ามาแล้วเติม -ing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       หรือไม่ก็ได้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0D0D0D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r>
              <a:rPr lang="en-US" sz="3600" b="1" i="0" u="none" strike="noStrike" cap="none">
                <a:solidFill>
                  <a:srgbClr val="C00000"/>
                </a:solidFill>
                <a:latin typeface="Angsana New"/>
                <a:ea typeface="Angsana New"/>
                <a:cs typeface="Angsana New"/>
                <a:sym typeface="Angsana New"/>
              </a:rPr>
              <a:t>[แบบอเมริกัน] </a:t>
            </a: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: travel =&gt; traveling, quarrel =&gt; quarreling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 	</a:t>
            </a:r>
            <a:r>
              <a:rPr lang="en-US" sz="3600" b="1" i="0" u="none" strike="noStrike" cap="none">
                <a:solidFill>
                  <a:srgbClr val="C00000"/>
                </a:solidFill>
                <a:latin typeface="Angsana New"/>
                <a:ea typeface="Angsana New"/>
                <a:cs typeface="Angsana New"/>
                <a:sym typeface="Angsana New"/>
              </a:rPr>
              <a:t>[แบบอังกฤษ] </a:t>
            </a: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 : travel =&gt; travelling, quarrel =&gt; quarrelling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7"/>
          <p:cNvSpPr txBox="1">
            <a:spLocks noGrp="1"/>
          </p:cNvSpPr>
          <p:nvPr>
            <p:ph type="body" idx="1"/>
          </p:nvPr>
        </p:nvSpPr>
        <p:spPr>
          <a:xfrm>
            <a:off x="214312" y="214312"/>
            <a:ext cx="8572500" cy="4654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 sz="4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</a:t>
            </a:r>
            <a:endParaRPr/>
          </a:p>
          <a:p>
            <a:pPr marL="342900" lvl="0" indent="-342900" algn="just" rtl="0">
              <a:lnSpc>
                <a:spcPct val="82500"/>
              </a:lnSpc>
              <a:spcBef>
                <a:spcPts val="800"/>
              </a:spcBef>
              <a:spcAft>
                <a:spcPts val="0"/>
              </a:spcAft>
              <a:buClr>
                <a:srgbClr val="00B050"/>
              </a:buClr>
              <a:buSzPts val="4000"/>
              <a:buFont typeface="Arial"/>
              <a:buNone/>
            </a:pPr>
            <a:r>
              <a:rPr lang="en-US" sz="4000" b="1" i="0" u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 in each blank with the present continuous tense of the verbs in the brakets. </a:t>
            </a:r>
            <a:endParaRPr/>
          </a:p>
          <a:p>
            <a:pPr marL="342900" lvl="0" indent="-342900" algn="just" rtl="0">
              <a:lnSpc>
                <a:spcPct val="103125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3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(นำคำกริยาจากวงเล็บมาเติมในช่องว่างให้เป็น</a:t>
            </a: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Present Continuous Tense) 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Angsana New"/>
              <a:buNone/>
            </a:pPr>
            <a:r>
              <a:rPr lang="en-US" sz="2800" b="1" i="0" u="none">
                <a:solidFill>
                  <a:srgbClr val="00B050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28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Anne  is</a:t>
            </a:r>
            <a:r>
              <a:rPr lang="en-US" sz="2800" b="1" i="0" u="sng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talking (</a:t>
            </a:r>
            <a:r>
              <a:rPr lang="en-US" sz="28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talk) to her friend. 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2228B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Tom   is</a:t>
            </a:r>
            <a:r>
              <a:rPr lang="en-US" sz="2800" b="1" i="0" u="sng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writing </a:t>
            </a:r>
            <a:r>
              <a:rPr lang="en-US" sz="28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(write)the letter now. </a:t>
            </a:r>
            <a:endParaRPr/>
          </a:p>
        </p:txBody>
      </p:sp>
      <p:pic>
        <p:nvPicPr>
          <p:cNvPr id="180" name="Google Shape;180;p27" descr="D:\_แตง\powerpoint\animation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357187" y="5429250"/>
            <a:ext cx="9786937" cy="808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"/>
          <p:cNvSpPr txBox="1">
            <a:spLocks noGrp="1"/>
          </p:cNvSpPr>
          <p:nvPr>
            <p:ph type="body" idx="1"/>
          </p:nvPr>
        </p:nvSpPr>
        <p:spPr>
          <a:xfrm>
            <a:off x="250825" y="1125537"/>
            <a:ext cx="8102600" cy="3792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1. Carol and Dick</a:t>
            </a:r>
            <a:r>
              <a:rPr lang="en-US" sz="2800" b="0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(play) tennis on Friday.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2. Tom and I</a:t>
            </a:r>
            <a:r>
              <a:rPr lang="en-US" sz="2800" b="0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(make) a kite for our friend.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3. John</a:t>
            </a:r>
            <a:r>
              <a:rPr lang="en-US" sz="2800" b="0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(eat) bread with butter.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4. The singer</a:t>
            </a:r>
            <a:r>
              <a:rPr lang="en-US" sz="2800" b="0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(sing) Chinese songs softly.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5. Smith’s daughter</a:t>
            </a:r>
            <a:r>
              <a:rPr lang="en-US" sz="2800" b="0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(take) a bath in the bathroom.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pic>
        <p:nvPicPr>
          <p:cNvPr id="186" name="Google Shape;186;p28" descr="D:\_แตง\powerpoint\rainbow_twirl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58062" y="714375"/>
            <a:ext cx="7620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8" descr="D:\_แตง\powerpoint\rainbow_twirl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4581525"/>
            <a:ext cx="762000" cy="95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9"/>
          <p:cNvSpPr txBox="1">
            <a:spLocks noGrp="1"/>
          </p:cNvSpPr>
          <p:nvPr>
            <p:ph type="body" idx="4294967295"/>
          </p:nvPr>
        </p:nvSpPr>
        <p:spPr>
          <a:xfrm>
            <a:off x="179387" y="908050"/>
            <a:ext cx="8102600" cy="4367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6. I</a:t>
            </a:r>
            <a:r>
              <a:rPr lang="en-US" sz="2800" b="0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(find) my shoes.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7. The fisherman</a:t>
            </a:r>
            <a:r>
              <a:rPr lang="en-US" sz="2800" b="0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(catch) the fish with the net.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8. The teacher</a:t>
            </a:r>
            <a:r>
              <a:rPr lang="en-US" sz="2800" b="0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(throw) a piece of paper in the dustbin.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9. We</a:t>
            </a:r>
            <a:r>
              <a:rPr lang="en-US" sz="2800" b="0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(wait) for our friends at the station.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10. The children</a:t>
            </a:r>
            <a:r>
              <a:rPr lang="en-US" sz="2800" b="0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(brush) their teeth before go to bed. </a:t>
            </a:r>
            <a:endParaRPr/>
          </a:p>
        </p:txBody>
      </p:sp>
      <p:pic>
        <p:nvPicPr>
          <p:cNvPr id="193" name="Google Shape;193;p29" descr="D:\_แตง\powerpoint\rainbow_twirl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58062" y="714375"/>
            <a:ext cx="7620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29" descr="D:\_แตง\powerpoint\rainbow_twirl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72375" y="4143375"/>
            <a:ext cx="762000" cy="95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0"/>
          <p:cNvSpPr txBox="1">
            <a:spLocks noGrp="1"/>
          </p:cNvSpPr>
          <p:nvPr>
            <p:ph type="body" idx="1"/>
          </p:nvPr>
        </p:nvSpPr>
        <p:spPr>
          <a:xfrm>
            <a:off x="214312" y="285750"/>
            <a:ext cx="8715375" cy="592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ngsana New"/>
              <a:buNone/>
            </a:pPr>
            <a:r>
              <a:rPr lang="en-US" sz="4000" b="1" i="0" u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Test </a:t>
            </a:r>
            <a:endParaRPr/>
          </a:p>
          <a:p>
            <a:pPr marL="342900" lvl="0" indent="-342900" algn="l" rtl="0">
              <a:lnSpc>
                <a:spcPct val="825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ngsana New"/>
              <a:buNone/>
            </a:pPr>
            <a:r>
              <a:rPr lang="en-US" sz="4000" b="1" i="0" u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Write the sentences into Present Continuous Tense. </a:t>
            </a:r>
            <a:endParaRPr/>
          </a:p>
          <a:p>
            <a:pPr marL="342900" lvl="0" indent="-342900" algn="l" rtl="0">
              <a:lnSpc>
                <a:spcPct val="825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ngsana New"/>
              <a:buNone/>
            </a:pPr>
            <a:r>
              <a:rPr lang="en-US" sz="4000" b="1" i="0" u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(เขียนประโยค Present Continuous Tense) </a:t>
            </a:r>
            <a:endParaRPr/>
          </a:p>
          <a:p>
            <a:pPr marL="342900" lvl="0" indent="-342900" algn="l" rtl="0">
              <a:lnSpc>
                <a:spcPct val="825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ngsana New"/>
              <a:buNone/>
            </a:pPr>
            <a:r>
              <a:rPr lang="en-US" sz="4000" b="1" i="0" u="sng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Example</a:t>
            </a:r>
            <a:endParaRPr/>
          </a:p>
          <a:p>
            <a:pPr marL="342900" lvl="0" indent="-342900" algn="l" rtl="0">
              <a:lnSpc>
                <a:spcPct val="103125"/>
              </a:lnSpc>
              <a:spcBef>
                <a:spcPts val="640"/>
              </a:spcBef>
              <a:spcAft>
                <a:spcPts val="0"/>
              </a:spcAft>
              <a:buClr>
                <a:srgbClr val="22228B"/>
              </a:buClr>
              <a:buSzPts val="2800"/>
              <a:buFont typeface="Angsana New"/>
              <a:buNone/>
            </a:pPr>
            <a:r>
              <a:rPr lang="en-US" sz="2800" b="1" i="0" u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           </a:t>
            </a:r>
            <a:r>
              <a:rPr lang="en-US" sz="32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 I / speak / to / her )</a:t>
            </a:r>
            <a:endParaRPr/>
          </a:p>
          <a:p>
            <a:pPr marL="342900" lvl="0" indent="-342900" algn="l" rtl="0">
              <a:lnSpc>
                <a:spcPct val="103125"/>
              </a:lnSpc>
              <a:spcBef>
                <a:spcPts val="640"/>
              </a:spcBef>
              <a:spcAft>
                <a:spcPts val="0"/>
              </a:spcAft>
              <a:buClr>
                <a:srgbClr val="22228B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           </a:t>
            </a:r>
            <a:r>
              <a:rPr lang="en-US" sz="32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am speaking to her.</a:t>
            </a:r>
            <a:endParaRPr/>
          </a:p>
          <a:p>
            <a:pPr marL="342900" lvl="0" indent="-342900" algn="l" rtl="0">
              <a:lnSpc>
                <a:spcPct val="103125"/>
              </a:lnSpc>
              <a:spcBef>
                <a:spcPts val="640"/>
              </a:spcBef>
              <a:spcAft>
                <a:spcPts val="0"/>
              </a:spcAft>
              <a:buClr>
                <a:srgbClr val="22228B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         </a:t>
            </a:r>
            <a:r>
              <a:rPr lang="en-US" sz="32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they /  watch  /  TV )</a:t>
            </a:r>
            <a:endParaRPr/>
          </a:p>
          <a:p>
            <a:pPr marL="342900" lvl="0" indent="-342900" algn="l" rtl="0">
              <a:lnSpc>
                <a:spcPct val="91666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         They are watching TV</a:t>
            </a:r>
            <a:r>
              <a:rPr lang="en-US" sz="3600" b="1" i="0" u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.</a:t>
            </a:r>
            <a:endParaRPr/>
          </a:p>
        </p:txBody>
      </p:sp>
      <p:sp>
        <p:nvSpPr>
          <p:cNvPr id="200" name="Google Shape;200;p30"/>
          <p:cNvSpPr txBox="1"/>
          <p:nvPr/>
        </p:nvSpPr>
        <p:spPr>
          <a:xfrm>
            <a:off x="1785937" y="2428875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8B"/>
              </a:buClr>
              <a:buSzPts val="2800"/>
              <a:buFont typeface="Angsana New"/>
              <a:buNone/>
            </a:pPr>
            <a:r>
              <a:rPr lang="en-US" sz="2800" b="1" i="0" u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  </a:t>
            </a:r>
            <a:endParaRPr/>
          </a:p>
        </p:txBody>
      </p:sp>
      <p:pic>
        <p:nvPicPr>
          <p:cNvPr id="201" name="Google Shape;201;p30" descr="D:\_แตง\powerpoint\business_lady_cellphone_talking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86562" y="2428875"/>
            <a:ext cx="1000125" cy="1751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30" descr="http://tbn2.google.com/images?q=tbn:JE7G2pHASVU7AM:http://artsmen.net/content/photo/artsmendotnet__ans6075_21422142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15125" y="4714875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1"/>
          <p:cNvSpPr txBox="1">
            <a:spLocks noGrp="1"/>
          </p:cNvSpPr>
          <p:nvPr>
            <p:ph type="body" idx="1"/>
          </p:nvPr>
        </p:nvSpPr>
        <p:spPr>
          <a:xfrm>
            <a:off x="285750" y="285750"/>
            <a:ext cx="8318500" cy="592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imes New Roman"/>
              <a:buNone/>
            </a:pPr>
            <a:endParaRPr sz="800" b="1" i="0" u="none">
              <a:solidFill>
                <a:schemeClr val="dk1"/>
              </a:solidFill>
              <a:latin typeface="Angsana New"/>
              <a:ea typeface="Angsana New"/>
              <a:cs typeface="Angsana New"/>
              <a:sym typeface="Angsana New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imes New Roman"/>
              <a:buNone/>
            </a:pPr>
            <a:endParaRPr sz="800" b="1" i="0" u="none">
              <a:solidFill>
                <a:schemeClr val="dk1"/>
              </a:solidFill>
              <a:latin typeface="Angsana New"/>
              <a:ea typeface="Angsana New"/>
              <a:cs typeface="Angsana New"/>
              <a:sym typeface="Angsana New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(I / learn / English)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_________________________________.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(Alice / listen to / the radio)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________________________________.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(an old man / sit / on / the bench) _______________________________.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(it / rain / now)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________________________________.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(he / wash / his hair)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1071562" y="981075"/>
            <a:ext cx="7772400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 Rounded"/>
              <a:buNone/>
            </a:pPr>
            <a:r>
              <a:rPr lang="en-US" sz="4400" b="1" i="0" u="none" dirty="0">
                <a:solidFill>
                  <a:schemeClr val="dk2"/>
                </a:solidFill>
                <a:latin typeface="Arial Rounded"/>
                <a:ea typeface="Arial Rounded"/>
                <a:cs typeface="Arial Rounded"/>
                <a:sym typeface="Arial Rounded"/>
              </a:rPr>
              <a:t>Present Continuous Tense</a:t>
            </a:r>
            <a:endParaRPr dirty="0"/>
          </a:p>
        </p:txBody>
      </p:sp>
      <p:pic>
        <p:nvPicPr>
          <p:cNvPr id="92" name="Google Shape;92;p14" descr="D:\_แตง\powerpoint\3d-animation-020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86687" y="5545137"/>
            <a:ext cx="1357312" cy="131286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4"/>
          <p:cNvSpPr/>
          <p:nvPr/>
        </p:nvSpPr>
        <p:spPr>
          <a:xfrm>
            <a:off x="185738" y="4086229"/>
            <a:ext cx="2643206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accent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โครงสร้าง</a:t>
            </a:r>
            <a:endParaRPr/>
          </a:p>
        </p:txBody>
      </p:sp>
      <p:sp>
        <p:nvSpPr>
          <p:cNvPr id="94" name="Google Shape;94;p14"/>
          <p:cNvSpPr txBox="1"/>
          <p:nvPr/>
        </p:nvSpPr>
        <p:spPr>
          <a:xfrm>
            <a:off x="827087" y="4857750"/>
            <a:ext cx="7848600" cy="579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Subject      is, am, are      Verb -ing    (Object )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2268537" y="5084762"/>
            <a:ext cx="285750" cy="214312"/>
          </a:xfrm>
          <a:custGeom>
            <a:avLst/>
            <a:gdLst/>
            <a:ahLst/>
            <a:cxnLst/>
            <a:rect l="l" t="t" r="r" b="b"/>
            <a:pathLst>
              <a:path w="285750" h="214312" extrusionOk="0">
                <a:moveTo>
                  <a:pt x="37876" y="81953"/>
                </a:moveTo>
                <a:lnTo>
                  <a:pt x="117672" y="81953"/>
                </a:lnTo>
                <a:lnTo>
                  <a:pt x="117672" y="28407"/>
                </a:lnTo>
                <a:lnTo>
                  <a:pt x="168078" y="28407"/>
                </a:lnTo>
                <a:lnTo>
                  <a:pt x="168078" y="81953"/>
                </a:lnTo>
                <a:lnTo>
                  <a:pt x="247874" y="81953"/>
                </a:lnTo>
                <a:lnTo>
                  <a:pt x="247874" y="132359"/>
                </a:lnTo>
                <a:lnTo>
                  <a:pt x="168078" y="132359"/>
                </a:lnTo>
                <a:lnTo>
                  <a:pt x="168078" y="185905"/>
                </a:lnTo>
                <a:lnTo>
                  <a:pt x="117672" y="185905"/>
                </a:lnTo>
                <a:lnTo>
                  <a:pt x="117672" y="132359"/>
                </a:lnTo>
                <a:lnTo>
                  <a:pt x="37876" y="132359"/>
                </a:lnTo>
                <a:lnTo>
                  <a:pt x="37876" y="81953"/>
                </a:lnTo>
                <a:close/>
              </a:path>
            </a:pathLst>
          </a:custGeom>
          <a:solidFill>
            <a:schemeClr val="accent1"/>
          </a:solidFill>
          <a:ln w="25400" cap="flat" cmpd="sng">
            <a:solidFill>
              <a:srgbClr val="00956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4643437" y="5084762"/>
            <a:ext cx="285750" cy="214312"/>
          </a:xfrm>
          <a:custGeom>
            <a:avLst/>
            <a:gdLst/>
            <a:ahLst/>
            <a:cxnLst/>
            <a:rect l="l" t="t" r="r" b="b"/>
            <a:pathLst>
              <a:path w="285750" h="214312" extrusionOk="0">
                <a:moveTo>
                  <a:pt x="37876" y="81953"/>
                </a:moveTo>
                <a:lnTo>
                  <a:pt x="117672" y="81953"/>
                </a:lnTo>
                <a:lnTo>
                  <a:pt x="117672" y="28407"/>
                </a:lnTo>
                <a:lnTo>
                  <a:pt x="168078" y="28407"/>
                </a:lnTo>
                <a:lnTo>
                  <a:pt x="168078" y="81953"/>
                </a:lnTo>
                <a:lnTo>
                  <a:pt x="247874" y="81953"/>
                </a:lnTo>
                <a:lnTo>
                  <a:pt x="247874" y="132359"/>
                </a:lnTo>
                <a:lnTo>
                  <a:pt x="168078" y="132359"/>
                </a:lnTo>
                <a:lnTo>
                  <a:pt x="168078" y="185905"/>
                </a:lnTo>
                <a:lnTo>
                  <a:pt x="117672" y="185905"/>
                </a:lnTo>
                <a:lnTo>
                  <a:pt x="117672" y="132359"/>
                </a:lnTo>
                <a:lnTo>
                  <a:pt x="37876" y="132359"/>
                </a:lnTo>
                <a:lnTo>
                  <a:pt x="37876" y="81953"/>
                </a:lnTo>
                <a:close/>
              </a:path>
            </a:pathLst>
          </a:custGeom>
          <a:solidFill>
            <a:schemeClr val="accent1"/>
          </a:solidFill>
          <a:ln w="25400" cap="flat" cmpd="sng">
            <a:solidFill>
              <a:srgbClr val="00956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6659562" y="5084762"/>
            <a:ext cx="285750" cy="214312"/>
          </a:xfrm>
          <a:custGeom>
            <a:avLst/>
            <a:gdLst/>
            <a:ahLst/>
            <a:cxnLst/>
            <a:rect l="l" t="t" r="r" b="b"/>
            <a:pathLst>
              <a:path w="285750" h="214312" extrusionOk="0">
                <a:moveTo>
                  <a:pt x="37876" y="81953"/>
                </a:moveTo>
                <a:lnTo>
                  <a:pt x="117672" y="81953"/>
                </a:lnTo>
                <a:lnTo>
                  <a:pt x="117672" y="28407"/>
                </a:lnTo>
                <a:lnTo>
                  <a:pt x="168078" y="28407"/>
                </a:lnTo>
                <a:lnTo>
                  <a:pt x="168078" y="81953"/>
                </a:lnTo>
                <a:lnTo>
                  <a:pt x="247874" y="81953"/>
                </a:lnTo>
                <a:lnTo>
                  <a:pt x="247874" y="132359"/>
                </a:lnTo>
                <a:lnTo>
                  <a:pt x="168078" y="132359"/>
                </a:lnTo>
                <a:lnTo>
                  <a:pt x="168078" y="185905"/>
                </a:lnTo>
                <a:lnTo>
                  <a:pt x="117672" y="185905"/>
                </a:lnTo>
                <a:lnTo>
                  <a:pt x="117672" y="132359"/>
                </a:lnTo>
                <a:lnTo>
                  <a:pt x="37876" y="132359"/>
                </a:lnTo>
                <a:lnTo>
                  <a:pt x="37876" y="81953"/>
                </a:lnTo>
                <a:close/>
              </a:path>
            </a:pathLst>
          </a:custGeom>
          <a:solidFill>
            <a:schemeClr val="accent1"/>
          </a:solidFill>
          <a:ln w="25400" cap="flat" cmpd="sng">
            <a:solidFill>
              <a:srgbClr val="00956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755650" y="2349500"/>
            <a:ext cx="7920037" cy="1554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endParaRPr sz="3200" b="1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>
                <a:solidFill>
                  <a:srgbClr val="22228B"/>
                </a:solidFill>
                <a:latin typeface="Arial"/>
                <a:ea typeface="Arial"/>
                <a:cs typeface="Arial"/>
                <a:sym typeface="Arial"/>
              </a:rPr>
              <a:t>Present Continuous Tense    </a:t>
            </a:r>
            <a:r>
              <a:rPr lang="en-US" sz="3200" b="1" i="0" u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หมายถึง   ประโยคที่แสดงเหตุการณ์ที่กำลังเกิดขึ้นในขณะที่พูด </a:t>
            </a:r>
            <a:endParaRPr/>
          </a:p>
        </p:txBody>
      </p:sp>
      <p:pic>
        <p:nvPicPr>
          <p:cNvPr id="99" name="Google Shape;99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839200" y="6553200"/>
            <a:ext cx="304800" cy="30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2"/>
          <p:cNvSpPr txBox="1">
            <a:spLocks noGrp="1"/>
          </p:cNvSpPr>
          <p:nvPr>
            <p:ph type="body" idx="1"/>
          </p:nvPr>
        </p:nvSpPr>
        <p:spPr>
          <a:xfrm>
            <a:off x="214312" y="571500"/>
            <a:ext cx="8643937" cy="6000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(the sun / shine) </a:t>
            </a:r>
            <a:endParaRPr/>
          </a:p>
          <a:p>
            <a:pPr marL="342900" lvl="0" indent="-342900" algn="l" rtl="0">
              <a:lnSpc>
                <a:spcPct val="135714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________________________________. </a:t>
            </a:r>
            <a:endParaRPr/>
          </a:p>
          <a:p>
            <a:pPr marL="342900" lvl="0" indent="-342900" algn="l" rtl="0">
              <a:lnSpc>
                <a:spcPct val="135714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 (we / have / dinner) </a:t>
            </a:r>
            <a:endParaRPr/>
          </a:p>
          <a:p>
            <a:pPr marL="342900" lvl="0" indent="-342900" algn="l" rtl="0">
              <a:lnSpc>
                <a:spcPct val="135714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_______________________________. </a:t>
            </a:r>
            <a:endParaRPr/>
          </a:p>
          <a:p>
            <a:pPr marL="342900" lvl="0" indent="-342900" algn="l" rtl="0">
              <a:lnSpc>
                <a:spcPct val="135714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8. (you / stand / on my foot) </a:t>
            </a:r>
            <a:endParaRPr/>
          </a:p>
          <a:p>
            <a:pPr marL="342900" lvl="0" indent="-342900" algn="l" rtl="0">
              <a:lnSpc>
                <a:spcPct val="135714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_______________________________. </a:t>
            </a:r>
            <a:endParaRPr/>
          </a:p>
          <a:p>
            <a:pPr marL="342900" lvl="0" indent="-342900" algn="l" rtl="0">
              <a:lnSpc>
                <a:spcPct val="135714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9. (they / build / a new house) </a:t>
            </a:r>
            <a:endParaRPr/>
          </a:p>
          <a:p>
            <a:pPr marL="342900" lvl="0" indent="-342900" algn="l" rtl="0">
              <a:lnSpc>
                <a:spcPct val="135714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________________________________. </a:t>
            </a:r>
            <a:endParaRPr/>
          </a:p>
          <a:p>
            <a:pPr marL="342900" lvl="0" indent="-342900" algn="l" rtl="0">
              <a:lnSpc>
                <a:spcPct val="135714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10. (she / draw / a picture) </a:t>
            </a:r>
            <a:endParaRPr/>
          </a:p>
          <a:p>
            <a:pPr marL="342900" lvl="0" indent="-342900" algn="l" rtl="0">
              <a:lnSpc>
                <a:spcPct val="135714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______________________________.</a:t>
            </a:r>
            <a:r>
              <a:rPr lang="en-US" sz="2800" b="1" i="0" u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3"/>
          <p:cNvSpPr/>
          <p:nvPr/>
        </p:nvSpPr>
        <p:spPr>
          <a:xfrm>
            <a:off x="2285984" y="1142984"/>
            <a:ext cx="4544835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565FF"/>
              </a:buClr>
              <a:buSzPts val="7200"/>
              <a:buFont typeface="Times New Roman"/>
              <a:buNone/>
            </a:pPr>
            <a:r>
              <a:rPr lang="en-US" sz="7200" b="1" i="0" u="none" strike="noStrike" cap="none">
                <a:solidFill>
                  <a:srgbClr val="6565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 END</a:t>
            </a:r>
            <a:endParaRPr sz="7200" b="1" i="0" u="none" strike="noStrike" cap="none">
              <a:solidFill>
                <a:srgbClr val="6565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18" name="Google Shape;218;p33" descr="D:\_แตง\powerpoint\animation-girl-2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6250" y="5810250"/>
            <a:ext cx="1047750" cy="1047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33" descr="D:\_แตง\powerpoint\lady_news_anchor_md_wht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71875" y="3286125"/>
            <a:ext cx="1714500" cy="147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33" descr="D:\_แตง\powerpoint\fireworks_big_burst_md_wht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86687" y="428625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33" descr="D:\_แตง\powerpoint\fireworks_big_burst_md_wht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14312" y="214312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33" descr="D:\_แตง\powerpoint\fireworks_big_burst_md_wht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14312" y="4286250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33" descr="D:\_แตง\powerpoint\fireworks_big_burst_md_wht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928937" y="2214562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33" descr="D:\_แตง\powerpoint\fireworks_big_burst_md_wht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572125" y="2451163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33" descr="D:\_แตง\powerpoint\fireworks_big_burst_md_wht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358062" y="4143375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33" descr="D:\_แตง\powerpoint\chromeshimmer_md_wht.gif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857625" y="6357937"/>
            <a:ext cx="3810000" cy="285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body" idx="4294967295"/>
          </p:nvPr>
        </p:nvSpPr>
        <p:spPr>
          <a:xfrm>
            <a:off x="357187" y="285750"/>
            <a:ext cx="8572500" cy="585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 Rounded"/>
              <a:buNone/>
            </a:pPr>
            <a:r>
              <a:rPr lang="en-US" sz="3500" b="1" i="0" u="none" strike="noStrike" cap="non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ประโยค</a:t>
            </a:r>
            <a:r>
              <a:rPr lang="en-US" sz="4000" b="1" i="0" u="none" strike="noStrike" cap="none">
                <a:solidFill>
                  <a:srgbClr val="00B050"/>
                </a:solidFill>
                <a:latin typeface="Arial Rounded"/>
                <a:ea typeface="Arial Rounded"/>
                <a:cs typeface="Arial Rounded"/>
                <a:sym typeface="Arial Rounded"/>
              </a:rPr>
              <a:t>  </a:t>
            </a:r>
            <a:r>
              <a:rPr lang="en-US" sz="4000" b="1" i="0" u="none" strike="noStrike" cap="none">
                <a:solidFill>
                  <a:srgbClr val="CE30C6"/>
                </a:solidFill>
                <a:latin typeface="Arial Rounded"/>
                <a:ea typeface="Arial Rounded"/>
                <a:cs typeface="Arial Rounded"/>
                <a:sym typeface="Arial Rounded"/>
              </a:rPr>
              <a:t>present continuous tense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โครงสร้าง</a:t>
            </a:r>
            <a:r>
              <a:rPr lang="en-US" sz="3200" b="1" i="0" u="none" strike="noStrike" cap="none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2800" b="1" i="0" u="none" strike="noStrike" cap="none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 </a:t>
            </a: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Subject + is, am, are + Verb 1 ing.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ngsana New"/>
              <a:buNone/>
            </a:pPr>
            <a:r>
              <a:rPr lang="en-US" sz="3600" b="1" i="0" u="sng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ประโยคบอกเล่า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E30C6"/>
              </a:buClr>
              <a:buSzPts val="2800"/>
              <a:buFont typeface="Angsana New"/>
              <a:buNone/>
            </a:pPr>
            <a:r>
              <a:rPr lang="en-US" sz="2800" b="1" i="0" u="none" strike="noStrike" cap="none">
                <a:solidFill>
                  <a:srgbClr val="CE30C6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32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I'm meeting my boyfriend tonight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 		ฉันจะไปพบกับเพื่อนชายของฉันคืนนี้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32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Linda is always complaining.   </a:t>
            </a: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ลินดาชอบบ่นเป็นประจำ    </a:t>
            </a:r>
            <a:endParaRPr/>
          </a:p>
        </p:txBody>
      </p:sp>
      <p:pic>
        <p:nvPicPr>
          <p:cNvPr id="105" name="Google Shape;105;p15" descr="D:\_แตง\powerpoint\j0283262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0" y="2857500"/>
            <a:ext cx="12192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 descr="D:\_แตง\powerpoint\11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86562" y="4572000"/>
            <a:ext cx="1560512" cy="1052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body" idx="4294967295"/>
          </p:nvPr>
        </p:nvSpPr>
        <p:spPr>
          <a:xfrm>
            <a:off x="214312" y="285750"/>
            <a:ext cx="8786812" cy="585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endParaRPr sz="3600" b="1" i="0" u="sng" strike="noStrike" cap="none">
              <a:solidFill>
                <a:srgbClr val="CE30C6"/>
              </a:solidFill>
              <a:latin typeface="Angsana New"/>
              <a:ea typeface="Angsana New"/>
              <a:cs typeface="Angsana New"/>
              <a:sym typeface="Angsana New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Angsana New"/>
              <a:buNone/>
            </a:pPr>
            <a:r>
              <a:rPr lang="en-US" sz="3600" b="1" i="0" u="sng" strike="noStrike" cap="none">
                <a:solidFill>
                  <a:srgbClr val="002060"/>
                </a:solidFill>
                <a:latin typeface="Angsana New"/>
                <a:ea typeface="Angsana New"/>
                <a:cs typeface="Angsana New"/>
                <a:sym typeface="Angsana New"/>
              </a:rPr>
              <a:t>ประโยคปฏิเสธ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CE30C6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CE30C6"/>
                </a:solidFill>
                <a:latin typeface="Angsana New"/>
                <a:ea typeface="Angsana New"/>
                <a:cs typeface="Angsana New"/>
                <a:sym typeface="Angsana New"/>
              </a:rPr>
              <a:t>โครงสร้าง   :   Subject + is, am, are + not + Verb 1 ing.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ngsana New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2800" b="1" i="0" u="none" strike="noStrike" cap="none">
                <a:solidFill>
                  <a:srgbClr val="A12D0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Tom is  not  studying English grammar. </a:t>
            </a:r>
            <a:br>
              <a:rPr lang="en-US" sz="2800" b="1" i="0" u="none" strike="noStrike" cap="none">
                <a:solidFill>
                  <a:srgbClr val="A12D0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ทอมไม่ได้ศึกษาไวยากรณ์อังกฤษ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Angsana New"/>
              <a:buNone/>
            </a:pPr>
            <a:r>
              <a:rPr lang="en-US" sz="3600" b="0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2800" b="1" i="0" u="none" strike="noStrike" cap="none">
                <a:solidFill>
                  <a:srgbClr val="A12D0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Somchai is not ( isn’t ) sleeping.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 สมชายไม่ได้กำลังนอนหลับ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endParaRPr sz="3600" b="0" i="0" u="none" strike="noStrike" cap="none">
              <a:solidFill>
                <a:srgbClr val="22228B"/>
              </a:solidFill>
              <a:latin typeface="Angsana New"/>
              <a:ea typeface="Angsana New"/>
              <a:cs typeface="Angsana New"/>
              <a:sym typeface="Angsana New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Angsana New"/>
              <a:buNone/>
            </a:pPr>
            <a:r>
              <a:rPr lang="en-US" sz="3600" b="0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endParaRPr/>
          </a:p>
        </p:txBody>
      </p:sp>
      <p:pic>
        <p:nvPicPr>
          <p:cNvPr id="112" name="Google Shape;112;p16" descr="D:\_แตง\powerpoint\j0336914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15187" y="2571750"/>
            <a:ext cx="885825" cy="1230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6" descr="D:\_แตง\powerpoint\3d-animation-025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43750" y="4143375"/>
            <a:ext cx="1071562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body" idx="4294967295"/>
          </p:nvPr>
        </p:nvSpPr>
        <p:spPr>
          <a:xfrm>
            <a:off x="214312" y="357187"/>
            <a:ext cx="8318500" cy="4224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endParaRPr sz="3200" b="1" i="0" u="sng" strike="noStrike" cap="none">
              <a:solidFill>
                <a:srgbClr val="CE30C6"/>
              </a:solidFill>
              <a:latin typeface="Angsana New"/>
              <a:ea typeface="Angsana New"/>
              <a:cs typeface="Angsana New"/>
              <a:sym typeface="Angsana New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ngsana New"/>
              <a:buNone/>
            </a:pPr>
            <a:r>
              <a:rPr lang="en-US" sz="3200" b="1" i="0" u="sng" strike="noStrike" cap="none">
                <a:solidFill>
                  <a:srgbClr val="00B050"/>
                </a:solidFill>
                <a:latin typeface="Angsana New"/>
                <a:ea typeface="Angsana New"/>
                <a:cs typeface="Angsana New"/>
                <a:sym typeface="Angsana New"/>
              </a:rPr>
              <a:t>ประโยคคำถาม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โครงสร้าง   :    Is, Am, Are + Subject + Verb 1 ing. ?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2228B"/>
              </a:buClr>
              <a:buSzPts val="2800"/>
              <a:buFont typeface="Angsana New"/>
              <a:buNone/>
            </a:pPr>
            <a:r>
              <a:rPr lang="en-US" sz="28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               </a:t>
            </a:r>
            <a:r>
              <a:rPr lang="en-US" sz="28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you still working for the same company? 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2800"/>
              <a:buFont typeface="Angsana New"/>
              <a:buNone/>
            </a:pPr>
            <a:r>
              <a:rPr lang="en-US" sz="28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คุณยังคงทำงานที่บริษัทเดิมหรือเปล่า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 </a:t>
            </a:r>
            <a:r>
              <a:rPr lang="en-US" sz="28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 Joey  playing football ? 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 โจอี้ กำลังเล่น ฟุตบอลใช่หรือไม่  </a:t>
            </a:r>
            <a:endParaRPr/>
          </a:p>
        </p:txBody>
      </p:sp>
      <p:pic>
        <p:nvPicPr>
          <p:cNvPr id="119" name="Google Shape;119;p17" descr="D:\_แตง\powerpoint\j0284135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15187" y="2500312"/>
            <a:ext cx="89535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7" descr="D:\_แตง\powerpoint\3d-animation-012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00875" y="3929062"/>
            <a:ext cx="1357312" cy="1357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body" idx="4294967295"/>
          </p:nvPr>
        </p:nvSpPr>
        <p:spPr>
          <a:xfrm>
            <a:off x="827087" y="285750"/>
            <a:ext cx="7921625" cy="592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ngsana New"/>
              <a:buNone/>
            </a:pPr>
            <a:r>
              <a:rPr lang="en-US" sz="40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Test </a:t>
            </a:r>
            <a:endParaRPr/>
          </a:p>
          <a:p>
            <a:pPr marL="342900" marR="0" lvl="0" indent="-342900" algn="l" rtl="0">
              <a:lnSpc>
                <a:spcPct val="825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ngsana New"/>
              <a:buNone/>
            </a:pPr>
            <a:r>
              <a:rPr lang="en-US" sz="40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Write the sentences into Present Continuous Tense. </a:t>
            </a:r>
            <a:endParaRPr/>
          </a:p>
          <a:p>
            <a:pPr marL="342900" marR="0" lvl="0" indent="-342900" algn="l" rtl="0">
              <a:lnSpc>
                <a:spcPct val="825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ngsana New"/>
              <a:buNone/>
            </a:pPr>
            <a:r>
              <a:rPr lang="en-US" sz="40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(เขียนประโยค Present Continuous Tense) </a:t>
            </a:r>
            <a:endParaRPr/>
          </a:p>
          <a:p>
            <a:pPr marL="342900" marR="0" lvl="0" indent="-342900" algn="l" rtl="0">
              <a:lnSpc>
                <a:spcPct val="91666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ngsana New"/>
              <a:buNone/>
            </a:pPr>
            <a:r>
              <a:rPr lang="en-US" sz="3600" b="1" i="0" u="sng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Example</a:t>
            </a:r>
            <a:endParaRPr/>
          </a:p>
          <a:p>
            <a:pPr marL="342900" marR="0" lvl="0" indent="-342900" algn="l" rtl="0">
              <a:lnSpc>
                <a:spcPct val="91666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2800"/>
              <a:buFont typeface="Angsana New"/>
              <a:buNone/>
            </a:pPr>
            <a:r>
              <a:rPr lang="en-US" sz="2800" b="1" i="0" u="none" strike="noStrike" cap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		           </a:t>
            </a: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 I / speak / to / her )</a:t>
            </a:r>
            <a:endParaRPr/>
          </a:p>
          <a:p>
            <a:pPr marL="342900" marR="0" lvl="0" indent="-342900" algn="l" rtl="0">
              <a:lnSpc>
                <a:spcPct val="91666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      I am speaking to her.</a:t>
            </a:r>
            <a:endParaRPr/>
          </a:p>
          <a:p>
            <a:pPr marL="342900" marR="0" lvl="0" indent="-342900" algn="l" rtl="0">
              <a:lnSpc>
                <a:spcPct val="91666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         ( they /  watch  /  TV )</a:t>
            </a:r>
            <a:endParaRPr/>
          </a:p>
          <a:p>
            <a:pPr marL="342900" marR="0" lvl="0" indent="-342900" algn="l" rtl="0">
              <a:lnSpc>
                <a:spcPct val="91666"/>
              </a:lnSpc>
              <a:spcBef>
                <a:spcPts val="720"/>
              </a:spcBef>
              <a:spcAft>
                <a:spcPts val="0"/>
              </a:spcAft>
              <a:buClr>
                <a:srgbClr val="22228B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rgbClr val="22228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         They are watching TV.</a:t>
            </a:r>
            <a:endParaRPr/>
          </a:p>
        </p:txBody>
      </p:sp>
      <p:sp>
        <p:nvSpPr>
          <p:cNvPr id="126" name="Google Shape;126;p18"/>
          <p:cNvSpPr txBox="1"/>
          <p:nvPr/>
        </p:nvSpPr>
        <p:spPr>
          <a:xfrm>
            <a:off x="1785937" y="2428875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8B"/>
              </a:buClr>
              <a:buSzPts val="2800"/>
              <a:buFont typeface="Angsana New"/>
              <a:buNone/>
            </a:pPr>
            <a:r>
              <a:rPr lang="en-US" sz="2800" b="1" i="0" u="none">
                <a:solidFill>
                  <a:srgbClr val="22228B"/>
                </a:solidFill>
                <a:latin typeface="Angsana New"/>
                <a:ea typeface="Angsana New"/>
                <a:cs typeface="Angsana New"/>
                <a:sym typeface="Angsana New"/>
              </a:rPr>
              <a:t>  </a:t>
            </a:r>
            <a:endParaRPr/>
          </a:p>
        </p:txBody>
      </p:sp>
      <p:pic>
        <p:nvPicPr>
          <p:cNvPr id="127" name="Google Shape;127;p18" descr="D:\_แตง\powerpoint\business_lady_cellphone_talking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86562" y="2428875"/>
            <a:ext cx="1000125" cy="1751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8" descr="http://tbn2.google.com/images?q=tbn:JE7G2pHASVU7AM:http://artsmen.net/content/photo/artsmendotnet__ans6075_21422142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15125" y="4714875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>
            <a:spLocks noGrp="1"/>
          </p:cNvSpPr>
          <p:nvPr>
            <p:ph type="title" idx="4294967295"/>
          </p:nvPr>
        </p:nvSpPr>
        <p:spPr>
          <a:xfrm>
            <a:off x="755650" y="692150"/>
            <a:ext cx="77724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 Rounded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Arial Rounded"/>
                <a:ea typeface="Arial Rounded"/>
                <a:cs typeface="Arial Rounded"/>
                <a:sym typeface="Arial Rounded"/>
              </a:rPr>
              <a:t>หลักการใช้   </a:t>
            </a:r>
            <a:r>
              <a:rPr lang="en-US" sz="4000" b="1" i="0" u="none" strike="noStrike" cap="none">
                <a:solidFill>
                  <a:srgbClr val="009973"/>
                </a:solidFill>
                <a:latin typeface="Arial Rounded"/>
                <a:ea typeface="Arial Rounded"/>
                <a:cs typeface="Arial Rounded"/>
                <a:sym typeface="Arial Rounded"/>
              </a:rPr>
              <a:t>Present Continuous </a:t>
            </a:r>
            <a:endParaRPr/>
          </a:p>
        </p:txBody>
      </p:sp>
      <p:sp>
        <p:nvSpPr>
          <p:cNvPr id="134" name="Google Shape;134;p19"/>
          <p:cNvSpPr txBox="1">
            <a:spLocks noGrp="1"/>
          </p:cNvSpPr>
          <p:nvPr>
            <p:ph type="body" idx="4294967295"/>
          </p:nvPr>
        </p:nvSpPr>
        <p:spPr>
          <a:xfrm>
            <a:off x="179387" y="1628775"/>
            <a:ext cx="8715375" cy="3960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36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1. เมื่อการกระทำดำเนินอยู่ในปัจจุบัน (ขณะพูด) และต่อเนื่องมาถึงบัดนั้น และจบในอนาคต เช่น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3600" b="1" i="0" u="none" strike="noStrike" cap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he doing?</a:t>
            </a:r>
            <a:r>
              <a:rPr lang="en-US" sz="3600" b="1" i="0" u="none" strike="noStrike" cap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 (เขากำลังทำอะไรเหรอ?)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ngsana New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3600" b="1" i="0" u="none" strike="noStrike" cap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 uncle is listening to the radio.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62699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(</a:t>
            </a:r>
            <a:r>
              <a:rPr lang="en-US" sz="3600" b="1" i="0" u="none" strike="noStrike" cap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ลุงของผมกำลังฟังวิทยุ)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   </a:t>
            </a:r>
            <a:r>
              <a:rPr lang="en-US" sz="3600" b="1" i="0" u="none" strike="noStrike" cap="non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Suda is reading newspaper now</a:t>
            </a: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pic>
        <p:nvPicPr>
          <p:cNvPr id="135" name="Google Shape;135;p19" descr="D:\_แตง\powerpoint\mechanic_stuck_under_hood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19925" y="5084762"/>
            <a:ext cx="1714500" cy="1319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0"/>
          <p:cNvSpPr txBox="1">
            <a:spLocks noGrp="1"/>
          </p:cNvSpPr>
          <p:nvPr>
            <p:ph type="body" idx="1"/>
          </p:nvPr>
        </p:nvSpPr>
        <p:spPr>
          <a:xfrm>
            <a:off x="539750" y="908050"/>
            <a:ext cx="7993062" cy="3889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lang="en-US" sz="3600" b="1" i="0" u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2. การกระทำที่เกิดขึ้น ต้องเกิดขึ้นขณะนั้นจริง เช่น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ngsana New"/>
              <a:buNone/>
            </a:pPr>
            <a:r>
              <a:rPr lang="en-US" sz="3200" b="0" i="0" u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3200" b="0" i="0" u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More and more people are using Internet.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62699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</a:t>
            </a:r>
            <a:r>
              <a:rPr lang="en-US" sz="3200" b="0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 </a:t>
            </a:r>
            <a:r>
              <a:rPr lang="en-US" sz="3200" b="1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(ผู้คนเริ่มเล่นอินเทอร์เน็ตมากขึ้นทุกที)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62699"/>
              </a:buClr>
              <a:buSzPts val="3200"/>
              <a:buFont typeface="Angsana New"/>
              <a:buNone/>
            </a:pPr>
            <a:r>
              <a:rPr lang="en-US" sz="3200" b="0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		</a:t>
            </a:r>
            <a:r>
              <a:rPr lang="en-US" sz="3200" b="0" i="0" u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Accidents are happening more and 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62699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more frequently.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62699"/>
              </a:buClr>
              <a:buSzPts val="3200"/>
              <a:buFont typeface="Angsana New"/>
              <a:buNone/>
            </a:pPr>
            <a:r>
              <a:rPr lang="en-US" sz="3200" b="0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		 </a:t>
            </a:r>
            <a:r>
              <a:rPr lang="en-US" sz="3200" b="1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(อุบัติเหตุเกิดขึ้นมากและ	บ่อยขึ้น)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endParaRPr sz="3200" b="1" i="0" u="none">
              <a:solidFill>
                <a:srgbClr val="262699"/>
              </a:solidFill>
              <a:latin typeface="Angsana New"/>
              <a:ea typeface="Angsana New"/>
              <a:cs typeface="Angsana New"/>
              <a:sym typeface="Angsana New"/>
            </a:endParaRPr>
          </a:p>
        </p:txBody>
      </p:sp>
      <p:pic>
        <p:nvPicPr>
          <p:cNvPr id="141" name="Google Shape;141;p20" descr="D:\_แตง\powerpoint\mechanic_stuck_under_hood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86500" y="4786312"/>
            <a:ext cx="1714500" cy="1319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>
            <a:spLocks noGrp="1"/>
          </p:cNvSpPr>
          <p:nvPr>
            <p:ph type="body" idx="1"/>
          </p:nvPr>
        </p:nvSpPr>
        <p:spPr>
          <a:xfrm>
            <a:off x="323850" y="981075"/>
            <a:ext cx="8572500" cy="37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ngsana New"/>
              <a:buNone/>
            </a:pPr>
            <a:r>
              <a:rPr lang="en-US" sz="3600" b="1" i="0" u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	3. แสดงเหตุการณ์ในอนาคต เกิดขึ้นแน่นอน เช่น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ngsana New"/>
              <a:buNone/>
            </a:pPr>
            <a:r>
              <a:rPr lang="en-US" sz="3600" b="0" i="0" u="none">
                <a:solidFill>
                  <a:schemeClr val="dk1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r>
              <a:rPr lang="en-US" sz="3200" b="0" i="0" u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are planning to go to the beach next week.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62699"/>
              </a:buClr>
              <a:buSzPts val="3600"/>
              <a:buFont typeface="Angsana New"/>
              <a:buNone/>
            </a:pPr>
            <a:r>
              <a:rPr lang="en-US" sz="3600" b="0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		 </a:t>
            </a:r>
            <a:r>
              <a:rPr lang="en-US" sz="3600" b="1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(พวกเราวางแผนจะไปเที่ยวทะเลสัปดาห์หน้า)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62699"/>
              </a:buClr>
              <a:buSzPts val="3600"/>
              <a:buFont typeface="Angsana New"/>
              <a:buNone/>
            </a:pPr>
            <a:r>
              <a:rPr lang="en-US" sz="3600" b="0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	</a:t>
            </a:r>
            <a:r>
              <a:rPr lang="en-US" sz="3200" b="0" i="0" u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She is going abroad next Tuesday.</a:t>
            </a:r>
            <a:endParaRPr/>
          </a:p>
          <a:p>
            <a:pPr marL="342900" lvl="0" indent="-342900" algn="just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262699"/>
              </a:buClr>
              <a:buSzPts val="3600"/>
              <a:buFont typeface="Angsana New"/>
              <a:buNone/>
            </a:pPr>
            <a:r>
              <a:rPr lang="en-US" sz="3600" b="0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		 </a:t>
            </a:r>
            <a:r>
              <a:rPr lang="en-US" sz="3600" b="1" i="0" u="none">
                <a:solidFill>
                  <a:srgbClr val="262699"/>
                </a:solidFill>
                <a:latin typeface="Angsana New"/>
                <a:ea typeface="Angsana New"/>
                <a:cs typeface="Angsana New"/>
                <a:sym typeface="Angsana New"/>
              </a:rPr>
              <a:t>(หล่อนจะไปต่างประเทศวันอังคารหน้า)</a:t>
            </a:r>
            <a:endParaRPr/>
          </a:p>
        </p:txBody>
      </p:sp>
      <p:pic>
        <p:nvPicPr>
          <p:cNvPr id="147" name="Google Shape;147;p21" descr="D:\_แตง\powerpoint\scuba_dive_md_wht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77050" y="333375"/>
            <a:ext cx="2011362" cy="1500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1" descr="D:\_แตง\powerpoint\one_bad_apple_md_wht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58000" y="4643437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2">
  <a:themeElements>
    <a:clrScheme name="ชุดรูปแบบของ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334</Words>
  <Application>Microsoft Office PowerPoint</Application>
  <PresentationFormat>On-screen Show (4:3)</PresentationFormat>
  <Paragraphs>141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Angsana New</vt:lpstr>
      <vt:lpstr>Arial</vt:lpstr>
      <vt:lpstr>Arial Rounded</vt:lpstr>
      <vt:lpstr>Times New Roman</vt:lpstr>
      <vt:lpstr>12</vt:lpstr>
      <vt:lpstr>Present Continuous Tense</vt:lpstr>
      <vt:lpstr>Present Continuous Tense</vt:lpstr>
      <vt:lpstr>PowerPoint Presentation</vt:lpstr>
      <vt:lpstr>PowerPoint Presentation</vt:lpstr>
      <vt:lpstr>PowerPoint Presentation</vt:lpstr>
      <vt:lpstr>PowerPoint Presentation</vt:lpstr>
      <vt:lpstr>หลักการใช้   Present Continuous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 Tense</dc:title>
  <dc:creator>Sansanee Boonma</dc:creator>
  <cp:lastModifiedBy>Lenovo</cp:lastModifiedBy>
  <cp:revision>9</cp:revision>
  <dcterms:modified xsi:type="dcterms:W3CDTF">2025-11-21T01:54:37Z</dcterms:modified>
</cp:coreProperties>
</file>