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8288000" cy="10287000"/>
  <p:notesSz cx="6858000" cy="9144000"/>
  <p:embeddedFontLst>
    <p:embeddedFont>
      <p:font typeface="Puimek Font TH" charset="1" panose="02000503000000000000"/>
      <p:regular r:id="rId29"/>
    </p:embeddedFont>
    <p:embeddedFont>
      <p:font typeface="เอฟซี พาเลท" charset="1" panose="020B0500040200020003"/>
      <p:regular r:id="rId30"/>
    </p:embeddedFont>
    <p:embeddedFont>
      <p:font typeface="Poppins Bold" charset="1" panose="00000800000000000000"/>
      <p:regular r:id="rId31"/>
    </p:embeddedFont>
    <p:embeddedFont>
      <p:font typeface="Anantason" charset="1" panose="00000000000000000000"/>
      <p:regular r:id="rId32"/>
    </p:embeddedFont>
    <p:embeddedFont>
      <p:font typeface="Anantason Bold" charset="1" panose="0000000000000000000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6.png" Type="http://schemas.openxmlformats.org/officeDocument/2006/relationships/image"/><Relationship Id="rId5" Target="../media/image77.svg" Type="http://schemas.openxmlformats.org/officeDocument/2006/relationships/image"/><Relationship Id="rId6" Target="../media/image78.png" Type="http://schemas.openxmlformats.org/officeDocument/2006/relationships/image"/><Relationship Id="rId7" Target="../media/image79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6.png" Type="http://schemas.openxmlformats.org/officeDocument/2006/relationships/image"/><Relationship Id="rId5" Target="../media/image77.svg" Type="http://schemas.openxmlformats.org/officeDocument/2006/relationships/image"/><Relationship Id="rId6" Target="../media/image78.png" Type="http://schemas.openxmlformats.org/officeDocument/2006/relationships/image"/><Relationship Id="rId7" Target="../media/image79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6.png" Type="http://schemas.openxmlformats.org/officeDocument/2006/relationships/image"/><Relationship Id="rId5" Target="../media/image77.svg" Type="http://schemas.openxmlformats.org/officeDocument/2006/relationships/image"/><Relationship Id="rId6" Target="../media/image78.png" Type="http://schemas.openxmlformats.org/officeDocument/2006/relationships/image"/><Relationship Id="rId7" Target="../media/image79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6.png" Type="http://schemas.openxmlformats.org/officeDocument/2006/relationships/image"/><Relationship Id="rId5" Target="../media/image77.svg" Type="http://schemas.openxmlformats.org/officeDocument/2006/relationships/image"/><Relationship Id="rId6" Target="../media/image78.png" Type="http://schemas.openxmlformats.org/officeDocument/2006/relationships/image"/><Relationship Id="rId7" Target="../media/image79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6.png" Type="http://schemas.openxmlformats.org/officeDocument/2006/relationships/image"/><Relationship Id="rId5" Target="../media/image77.svg" Type="http://schemas.openxmlformats.org/officeDocument/2006/relationships/image"/><Relationship Id="rId6" Target="../media/image78.png" Type="http://schemas.openxmlformats.org/officeDocument/2006/relationships/image"/><Relationship Id="rId7" Target="../media/image79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6.png" Type="http://schemas.openxmlformats.org/officeDocument/2006/relationships/image"/><Relationship Id="rId5" Target="../media/image77.svg" Type="http://schemas.openxmlformats.org/officeDocument/2006/relationships/image"/><Relationship Id="rId6" Target="../media/image78.png" Type="http://schemas.openxmlformats.org/officeDocument/2006/relationships/image"/><Relationship Id="rId7" Target="../media/image79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6.png" Type="http://schemas.openxmlformats.org/officeDocument/2006/relationships/image"/><Relationship Id="rId5" Target="../media/image77.svg" Type="http://schemas.openxmlformats.org/officeDocument/2006/relationships/image"/><Relationship Id="rId6" Target="../media/image78.png" Type="http://schemas.openxmlformats.org/officeDocument/2006/relationships/image"/><Relationship Id="rId7" Target="../media/image79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6.png" Type="http://schemas.openxmlformats.org/officeDocument/2006/relationships/image"/><Relationship Id="rId5" Target="../media/image77.svg" Type="http://schemas.openxmlformats.org/officeDocument/2006/relationships/image"/><Relationship Id="rId6" Target="../media/image78.png" Type="http://schemas.openxmlformats.org/officeDocument/2006/relationships/image"/><Relationship Id="rId7" Target="../media/image79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6.png" Type="http://schemas.openxmlformats.org/officeDocument/2006/relationships/image"/><Relationship Id="rId5" Target="../media/image77.svg" Type="http://schemas.openxmlformats.org/officeDocument/2006/relationships/image"/><Relationship Id="rId6" Target="../media/image78.png" Type="http://schemas.openxmlformats.org/officeDocument/2006/relationships/image"/><Relationship Id="rId7" Target="../media/image79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6.png" Type="http://schemas.openxmlformats.org/officeDocument/2006/relationships/image"/><Relationship Id="rId5" Target="../media/image77.svg" Type="http://schemas.openxmlformats.org/officeDocument/2006/relationships/image"/><Relationship Id="rId6" Target="../media/image78.png" Type="http://schemas.openxmlformats.org/officeDocument/2006/relationships/image"/><Relationship Id="rId7" Target="../media/image79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14" Target="../media/image21.png" Type="http://schemas.openxmlformats.org/officeDocument/2006/relationships/image"/><Relationship Id="rId15" Target="../media/image22.svg" Type="http://schemas.openxmlformats.org/officeDocument/2006/relationships/image"/><Relationship Id="rId16" Target="../media/image23.png" Type="http://schemas.openxmlformats.org/officeDocument/2006/relationships/image"/><Relationship Id="rId17" Target="../media/image2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0.png" Type="http://schemas.openxmlformats.org/officeDocument/2006/relationships/image"/><Relationship Id="rId11" Target="../media/image81.svg" Type="http://schemas.openxmlformats.org/officeDocument/2006/relationships/image"/><Relationship Id="rId12" Target="../media/image82.png" Type="http://schemas.openxmlformats.org/officeDocument/2006/relationships/image"/><Relationship Id="rId13" Target="../media/image8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6.png" Type="http://schemas.openxmlformats.org/officeDocument/2006/relationships/image"/><Relationship Id="rId5" Target="../media/image77.svg" Type="http://schemas.openxmlformats.org/officeDocument/2006/relationships/image"/><Relationship Id="rId6" Target="../media/image78.png" Type="http://schemas.openxmlformats.org/officeDocument/2006/relationships/image"/><Relationship Id="rId7" Target="../media/image79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4.png" Type="http://schemas.openxmlformats.org/officeDocument/2006/relationships/image"/><Relationship Id="rId11" Target="../media/image8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6.png" Type="http://schemas.openxmlformats.org/officeDocument/2006/relationships/image"/><Relationship Id="rId5" Target="../media/image57.svg" Type="http://schemas.openxmlformats.org/officeDocument/2006/relationships/image"/><Relationship Id="rId6" Target="../media/image58.png" Type="http://schemas.openxmlformats.org/officeDocument/2006/relationships/image"/><Relationship Id="rId7" Target="../media/image59.svg" Type="http://schemas.openxmlformats.org/officeDocument/2006/relationships/image"/><Relationship Id="rId8" Target="../media/image60.png" Type="http://schemas.openxmlformats.org/officeDocument/2006/relationships/image"/><Relationship Id="rId9" Target="../media/image61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6.png" Type="http://schemas.openxmlformats.org/officeDocument/2006/relationships/image"/><Relationship Id="rId11" Target="../media/image11.png" Type="http://schemas.openxmlformats.org/officeDocument/2006/relationships/image"/><Relationship Id="rId12" Target="../media/image12.svg" Type="http://schemas.openxmlformats.org/officeDocument/2006/relationships/image"/><Relationship Id="rId13" Target="../media/image87.png" Type="http://schemas.openxmlformats.org/officeDocument/2006/relationships/image"/><Relationship Id="rId14" Target="../media/image7.png" Type="http://schemas.openxmlformats.org/officeDocument/2006/relationships/image"/><Relationship Id="rId15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13" Target="../media/image88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86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svg" Type="http://schemas.openxmlformats.org/officeDocument/2006/relationships/image"/><Relationship Id="rId12" Target="../media/image31.png" Type="http://schemas.openxmlformats.org/officeDocument/2006/relationships/image"/><Relationship Id="rId13" Target="../media/image3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png" Type="http://schemas.openxmlformats.org/officeDocument/2006/relationships/image"/><Relationship Id="rId11" Target="../media/image44.svg" Type="http://schemas.openxmlformats.org/officeDocument/2006/relationships/image"/><Relationship Id="rId12" Target="../media/image45.png" Type="http://schemas.openxmlformats.org/officeDocument/2006/relationships/image"/><Relationship Id="rId13" Target="../media/image46.svg" Type="http://schemas.openxmlformats.org/officeDocument/2006/relationships/image"/><Relationship Id="rId14" Target="../media/image47.png" Type="http://schemas.openxmlformats.org/officeDocument/2006/relationships/image"/><Relationship Id="rId15" Target="../media/image48.svg" Type="http://schemas.openxmlformats.org/officeDocument/2006/relationships/image"/><Relationship Id="rId16" Target="../media/image49.png" Type="http://schemas.openxmlformats.org/officeDocument/2006/relationships/image"/><Relationship Id="rId17" Target="../media/image50.svg" Type="http://schemas.openxmlformats.org/officeDocument/2006/relationships/image"/><Relationship Id="rId18" Target="../media/image51.png" Type="http://schemas.openxmlformats.org/officeDocument/2006/relationships/image"/><Relationship Id="rId19" Target="../media/image52.svg" Type="http://schemas.openxmlformats.org/officeDocument/2006/relationships/image"/><Relationship Id="rId2" Target="../media/image1.png" Type="http://schemas.openxmlformats.org/officeDocument/2006/relationships/image"/><Relationship Id="rId20" Target="../media/image53.png" Type="http://schemas.openxmlformats.org/officeDocument/2006/relationships/image"/><Relationship Id="rId3" Target="../media/image2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Relationship Id="rId7" Target="../media/image40.png" Type="http://schemas.openxmlformats.org/officeDocument/2006/relationships/image"/><Relationship Id="rId8" Target="../media/image41.svg" Type="http://schemas.openxmlformats.org/officeDocument/2006/relationships/image"/><Relationship Id="rId9" Target="../media/image4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54.png" Type="http://schemas.openxmlformats.org/officeDocument/2006/relationships/image"/><Relationship Id="rId15" Target="../media/image55.svg" Type="http://schemas.openxmlformats.org/officeDocument/2006/relationships/image"/><Relationship Id="rId16" Target="../media/image35.png" Type="http://schemas.openxmlformats.org/officeDocument/2006/relationships/image"/><Relationship Id="rId17" Target="../media/image3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6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58.png" Type="http://schemas.openxmlformats.org/officeDocument/2006/relationships/image"/><Relationship Id="rId9" Target="../media/image5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4.png" Type="http://schemas.openxmlformats.org/officeDocument/2006/relationships/image"/><Relationship Id="rId11" Target="../media/image65.svg" Type="http://schemas.openxmlformats.org/officeDocument/2006/relationships/image"/><Relationship Id="rId12" Target="../media/image66.png" Type="http://schemas.openxmlformats.org/officeDocument/2006/relationships/image"/><Relationship Id="rId13" Target="../media/image67.svg" Type="http://schemas.openxmlformats.org/officeDocument/2006/relationships/image"/><Relationship Id="rId14" Target="../media/image68.png" Type="http://schemas.openxmlformats.org/officeDocument/2006/relationships/image"/><Relationship Id="rId15" Target="../media/image69.svg" Type="http://schemas.openxmlformats.org/officeDocument/2006/relationships/image"/><Relationship Id="rId16" Target="../media/image70.png" Type="http://schemas.openxmlformats.org/officeDocument/2006/relationships/image"/><Relationship Id="rId17" Target="../media/image71.svg" Type="http://schemas.openxmlformats.org/officeDocument/2006/relationships/image"/><Relationship Id="rId18" Target="../media/image72.png" Type="http://schemas.openxmlformats.org/officeDocument/2006/relationships/image"/><Relationship Id="rId19" Target="../media/image73.svg" Type="http://schemas.openxmlformats.org/officeDocument/2006/relationships/image"/><Relationship Id="rId2" Target="../media/image1.png" Type="http://schemas.openxmlformats.org/officeDocument/2006/relationships/image"/><Relationship Id="rId20" Target="../media/image74.png" Type="http://schemas.openxmlformats.org/officeDocument/2006/relationships/image"/><Relationship Id="rId21" Target="../media/image75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62.png" Type="http://schemas.openxmlformats.org/officeDocument/2006/relationships/image"/><Relationship Id="rId7" Target="../media/image63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6.png" Type="http://schemas.openxmlformats.org/officeDocument/2006/relationships/image"/><Relationship Id="rId5" Target="../media/image77.svg" Type="http://schemas.openxmlformats.org/officeDocument/2006/relationships/image"/><Relationship Id="rId6" Target="../media/image78.png" Type="http://schemas.openxmlformats.org/officeDocument/2006/relationships/image"/><Relationship Id="rId7" Target="../media/image79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16549" y="-989115"/>
            <a:ext cx="21721097" cy="12265230"/>
            <a:chOff x="0" y="0"/>
            <a:chExt cx="28961463" cy="163536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174205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347903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522108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695806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870011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43709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4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74459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348157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522362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6696060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0870265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5043963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8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4174586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348284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522489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696187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0870392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504409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34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174839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8348537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522742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6696440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0870645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5044343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false" flipV="false" rot="-695640">
            <a:off x="3336235" y="2678416"/>
            <a:ext cx="6187385" cy="1268414"/>
          </a:xfrm>
          <a:custGeom>
            <a:avLst/>
            <a:gdLst/>
            <a:ahLst/>
            <a:cxnLst/>
            <a:rect r="r" b="b" t="t" l="l"/>
            <a:pathLst>
              <a:path h="1268414" w="6187385">
                <a:moveTo>
                  <a:pt x="0" y="0"/>
                </a:moveTo>
                <a:lnTo>
                  <a:pt x="6187385" y="0"/>
                </a:lnTo>
                <a:lnTo>
                  <a:pt x="6187385" y="1268414"/>
                </a:lnTo>
                <a:lnTo>
                  <a:pt x="0" y="1268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-695640">
            <a:off x="3162847" y="1624496"/>
            <a:ext cx="6055066" cy="1241288"/>
          </a:xfrm>
          <a:custGeom>
            <a:avLst/>
            <a:gdLst/>
            <a:ahLst/>
            <a:cxnLst/>
            <a:rect r="r" b="b" t="t" l="l"/>
            <a:pathLst>
              <a:path h="1241288" w="6055066">
                <a:moveTo>
                  <a:pt x="0" y="0"/>
                </a:moveTo>
                <a:lnTo>
                  <a:pt x="6055066" y="0"/>
                </a:lnTo>
                <a:lnTo>
                  <a:pt x="6055066" y="1241288"/>
                </a:lnTo>
                <a:lnTo>
                  <a:pt x="0" y="1241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-2575733" y="155900"/>
            <a:ext cx="5458282" cy="7181950"/>
          </a:xfrm>
          <a:custGeom>
            <a:avLst/>
            <a:gdLst/>
            <a:ahLst/>
            <a:cxnLst/>
            <a:rect r="r" b="b" t="t" l="l"/>
            <a:pathLst>
              <a:path h="7181950" w="5458282">
                <a:moveTo>
                  <a:pt x="0" y="0"/>
                </a:moveTo>
                <a:lnTo>
                  <a:pt x="5458282" y="0"/>
                </a:lnTo>
                <a:lnTo>
                  <a:pt x="5458282" y="7181951"/>
                </a:lnTo>
                <a:lnTo>
                  <a:pt x="0" y="71819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-2575733" y="4094165"/>
            <a:ext cx="6393903" cy="6968831"/>
          </a:xfrm>
          <a:custGeom>
            <a:avLst/>
            <a:gdLst/>
            <a:ahLst/>
            <a:cxnLst/>
            <a:rect r="r" b="b" t="t" l="l"/>
            <a:pathLst>
              <a:path h="6968831" w="6393903">
                <a:moveTo>
                  <a:pt x="0" y="0"/>
                </a:moveTo>
                <a:lnTo>
                  <a:pt x="6393903" y="0"/>
                </a:lnTo>
                <a:lnTo>
                  <a:pt x="6393903" y="6968831"/>
                </a:lnTo>
                <a:lnTo>
                  <a:pt x="0" y="69688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true" flipV="false" rot="0">
            <a:off x="15018914" y="105717"/>
            <a:ext cx="6700593" cy="7976896"/>
          </a:xfrm>
          <a:custGeom>
            <a:avLst/>
            <a:gdLst/>
            <a:ahLst/>
            <a:cxnLst/>
            <a:rect r="r" b="b" t="t" l="l"/>
            <a:pathLst>
              <a:path h="7976896" w="6700593">
                <a:moveTo>
                  <a:pt x="6700593" y="0"/>
                </a:moveTo>
                <a:lnTo>
                  <a:pt x="0" y="0"/>
                </a:lnTo>
                <a:lnTo>
                  <a:pt x="0" y="7976896"/>
                </a:lnTo>
                <a:lnTo>
                  <a:pt x="6700593" y="7976896"/>
                </a:lnTo>
                <a:lnTo>
                  <a:pt x="670059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true" flipV="false" rot="0">
            <a:off x="14830191" y="4338003"/>
            <a:ext cx="5174357" cy="6968831"/>
          </a:xfrm>
          <a:custGeom>
            <a:avLst/>
            <a:gdLst/>
            <a:ahLst/>
            <a:cxnLst/>
            <a:rect r="r" b="b" t="t" l="l"/>
            <a:pathLst>
              <a:path h="6968831" w="5174357">
                <a:moveTo>
                  <a:pt x="5174358" y="0"/>
                </a:moveTo>
                <a:lnTo>
                  <a:pt x="0" y="0"/>
                </a:lnTo>
                <a:lnTo>
                  <a:pt x="0" y="6968831"/>
                </a:lnTo>
                <a:lnTo>
                  <a:pt x="5174358" y="6968831"/>
                </a:lnTo>
                <a:lnTo>
                  <a:pt x="517435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4819138" y="3903173"/>
            <a:ext cx="8649723" cy="4044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96"/>
              </a:lnSpc>
            </a:pPr>
            <a:r>
              <a:rPr lang="en-US" sz="13595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MANDALA</a:t>
            </a:r>
          </a:p>
          <a:p>
            <a:pPr algn="ctr">
              <a:lnSpc>
                <a:spcPts val="10196"/>
              </a:lnSpc>
            </a:pPr>
            <a:r>
              <a:rPr lang="en-US" sz="13595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SMART(ER)GOALS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204949" y="8839200"/>
            <a:ext cx="787810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3000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ครูผู้สอน ：ครูนาฏจิรัตน์ โอวรารินท์</a:t>
            </a:r>
          </a:p>
        </p:txBody>
      </p:sp>
      <p:sp>
        <p:nvSpPr>
          <p:cNvPr name="TextBox 39" id="39"/>
          <p:cNvSpPr txBox="true"/>
          <p:nvPr/>
        </p:nvSpPr>
        <p:spPr>
          <a:xfrm rot="-864618">
            <a:off x="3214549" y="1800176"/>
            <a:ext cx="6263484" cy="1675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32"/>
              </a:lnSpc>
            </a:pPr>
            <a:r>
              <a:rPr lang="en-US" sz="5668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ศิลปะฝึกคิด </a:t>
            </a:r>
          </a:p>
          <a:p>
            <a:pPr algn="ctr">
              <a:lnSpc>
                <a:spcPts val="6632"/>
              </a:lnSpc>
            </a:pPr>
            <a:r>
              <a:rPr lang="en-US" sz="5668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พิชิตเป้าหมาย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16549" y="-989115"/>
            <a:ext cx="21721097" cy="12265230"/>
            <a:chOff x="0" y="0"/>
            <a:chExt cx="28961463" cy="163536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174205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347903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522108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695806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870011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43709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4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74459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348157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522362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6696060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0870265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5043963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8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4174586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348284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522489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696187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0870392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504409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34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174839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8348537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522742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6696440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0870645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5044343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1028700" y="1436092"/>
            <a:ext cx="2818638" cy="8229600"/>
          </a:xfrm>
          <a:custGeom>
            <a:avLst/>
            <a:gdLst/>
            <a:ahLst/>
            <a:cxnLst/>
            <a:rect r="r" b="b" t="t" l="l"/>
            <a:pathLst>
              <a:path h="8229600" w="2818638">
                <a:moveTo>
                  <a:pt x="0" y="0"/>
                </a:moveTo>
                <a:lnTo>
                  <a:pt x="2818638" y="0"/>
                </a:lnTo>
                <a:lnTo>
                  <a:pt x="28186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true" flipV="false" rot="0">
            <a:off x="14883003" y="1436092"/>
            <a:ext cx="2376297" cy="8229600"/>
          </a:xfrm>
          <a:custGeom>
            <a:avLst/>
            <a:gdLst/>
            <a:ahLst/>
            <a:cxnLst/>
            <a:rect r="r" b="b" t="t" l="l"/>
            <a:pathLst>
              <a:path h="8229600" w="2376297">
                <a:moveTo>
                  <a:pt x="2376297" y="0"/>
                </a:moveTo>
                <a:lnTo>
                  <a:pt x="0" y="0"/>
                </a:lnTo>
                <a:lnTo>
                  <a:pt x="0" y="8229600"/>
                </a:lnTo>
                <a:lnTo>
                  <a:pt x="2376297" y="8229600"/>
                </a:lnTo>
                <a:lnTo>
                  <a:pt x="23762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91048">
            <a:off x="325420" y="386656"/>
            <a:ext cx="4809404" cy="985928"/>
          </a:xfrm>
          <a:custGeom>
            <a:avLst/>
            <a:gdLst/>
            <a:ahLst/>
            <a:cxnLst/>
            <a:rect r="r" b="b" t="t" l="l"/>
            <a:pathLst>
              <a:path h="985928" w="4809404">
                <a:moveTo>
                  <a:pt x="0" y="0"/>
                </a:moveTo>
                <a:lnTo>
                  <a:pt x="4809404" y="0"/>
                </a:lnTo>
                <a:lnTo>
                  <a:pt x="4809404" y="985928"/>
                </a:lnTo>
                <a:lnTo>
                  <a:pt x="0" y="9859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755284" y="390284"/>
            <a:ext cx="3762947" cy="866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4"/>
              </a:lnSpc>
            </a:pPr>
            <a:r>
              <a:rPr lang="en-US" b="true" sz="307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MANDALA SMART(ER) GOALS</a:t>
            </a:r>
          </a:p>
        </p:txBody>
      </p:sp>
      <p:graphicFrame>
        <p:nvGraphicFramePr>
          <p:cNvPr name="Table 35" id="35"/>
          <p:cNvGraphicFramePr>
            <a:graphicFrameLocks noGrp="true"/>
          </p:cNvGraphicFramePr>
          <p:nvPr/>
        </p:nvGraphicFramePr>
        <p:xfrm>
          <a:off x="5112717" y="1394638"/>
          <a:ext cx="8062567" cy="7497725"/>
        </p:xfrm>
        <a:graphic>
          <a:graphicData uri="http://schemas.openxmlformats.org/drawingml/2006/table">
            <a:tbl>
              <a:tblPr/>
              <a:tblGrid>
                <a:gridCol w="2687522"/>
                <a:gridCol w="2687522"/>
                <a:gridCol w="2687522"/>
              </a:tblGrid>
              <a:tr h="260421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685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มีความรู้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01"/>
                        </a:lnSpc>
                        <a:defRPr/>
                      </a:pPr>
                      <a:r>
                        <a:rPr lang="en-US" sz="3099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เตรียมความพร้อม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66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685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ตั้งเป้าหมายคะแนน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</a:tr>
              <a:tr h="239752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685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แนวทางแก้ไข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66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963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เกรด 4 </a:t>
                      </a:r>
                      <a:endParaRPr lang="en-US" sz="1100"/>
                    </a:p>
                    <a:p>
                      <a:pPr algn="ctr">
                        <a:lnSpc>
                          <a:spcPts val="5963"/>
                        </a:lnSpc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วิชาศิลปะ</a:t>
                      </a:r>
                    </a:p>
                  </a:txBody>
                  <a:tcPr marL="190500" marR="190500" marT="190500" marB="190500" anchor="ctr">
                    <a:lnL cmpd="sng" algn="ctr" cap="flat" w="666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666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66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666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685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ใส่ใจ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666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</a:tr>
              <a:tr h="249598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685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วิเคราะห์ปัญหา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685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หาความรู้</a:t>
                      </a:r>
                      <a:endParaRPr lang="en-US" sz="1100"/>
                    </a:p>
                    <a:p>
                      <a:pPr algn="ctr">
                        <a:lnSpc>
                          <a:spcPts val="4685"/>
                        </a:lnSpc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เพิ่มเติม</a:t>
                      </a:r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666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685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แบ่งเวลา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16549" y="-989115"/>
            <a:ext cx="21721097" cy="12265230"/>
            <a:chOff x="0" y="0"/>
            <a:chExt cx="28961463" cy="163536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174205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347903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522108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695806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870011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43709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4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74459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348157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522362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6696060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0870265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5043963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8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4174586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348284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522489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696187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0870392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504409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34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174839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8348537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522742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6696440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0870645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5044343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1028700" y="1436092"/>
            <a:ext cx="2818638" cy="8229600"/>
          </a:xfrm>
          <a:custGeom>
            <a:avLst/>
            <a:gdLst/>
            <a:ahLst/>
            <a:cxnLst/>
            <a:rect r="r" b="b" t="t" l="l"/>
            <a:pathLst>
              <a:path h="8229600" w="2818638">
                <a:moveTo>
                  <a:pt x="0" y="0"/>
                </a:moveTo>
                <a:lnTo>
                  <a:pt x="2818638" y="0"/>
                </a:lnTo>
                <a:lnTo>
                  <a:pt x="28186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true" flipV="false" rot="0">
            <a:off x="14883003" y="1436092"/>
            <a:ext cx="2376297" cy="8229600"/>
          </a:xfrm>
          <a:custGeom>
            <a:avLst/>
            <a:gdLst/>
            <a:ahLst/>
            <a:cxnLst/>
            <a:rect r="r" b="b" t="t" l="l"/>
            <a:pathLst>
              <a:path h="8229600" w="2376297">
                <a:moveTo>
                  <a:pt x="2376297" y="0"/>
                </a:moveTo>
                <a:lnTo>
                  <a:pt x="0" y="0"/>
                </a:lnTo>
                <a:lnTo>
                  <a:pt x="0" y="8229600"/>
                </a:lnTo>
                <a:lnTo>
                  <a:pt x="2376297" y="8229600"/>
                </a:lnTo>
                <a:lnTo>
                  <a:pt x="23762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91048">
            <a:off x="325420" y="386656"/>
            <a:ext cx="4809404" cy="985928"/>
          </a:xfrm>
          <a:custGeom>
            <a:avLst/>
            <a:gdLst/>
            <a:ahLst/>
            <a:cxnLst/>
            <a:rect r="r" b="b" t="t" l="l"/>
            <a:pathLst>
              <a:path h="985928" w="4809404">
                <a:moveTo>
                  <a:pt x="0" y="0"/>
                </a:moveTo>
                <a:lnTo>
                  <a:pt x="4809404" y="0"/>
                </a:lnTo>
                <a:lnTo>
                  <a:pt x="4809404" y="985928"/>
                </a:lnTo>
                <a:lnTo>
                  <a:pt x="0" y="9859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755284" y="390284"/>
            <a:ext cx="3762947" cy="866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4"/>
              </a:lnSpc>
            </a:pPr>
            <a:r>
              <a:rPr lang="en-US" b="true" sz="307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MANDALA SMART(ER) GOALS</a:t>
            </a:r>
          </a:p>
        </p:txBody>
      </p:sp>
      <p:graphicFrame>
        <p:nvGraphicFramePr>
          <p:cNvPr name="Table 35" id="35"/>
          <p:cNvGraphicFramePr>
            <a:graphicFrameLocks noGrp="true"/>
          </p:cNvGraphicFramePr>
          <p:nvPr/>
        </p:nvGraphicFramePr>
        <p:xfrm>
          <a:off x="5066922" y="1394638"/>
          <a:ext cx="8154156" cy="7497725"/>
        </p:xfrm>
        <a:graphic>
          <a:graphicData uri="http://schemas.openxmlformats.org/drawingml/2006/table">
            <a:tbl>
              <a:tblPr/>
              <a:tblGrid>
                <a:gridCol w="2718052"/>
                <a:gridCol w="2718052"/>
                <a:gridCol w="2718052"/>
              </a:tblGrid>
              <a:tr h="247527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24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การขับร้องเพลง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24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การอ่านโน้ต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24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การเป่าขลุ่ย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909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24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1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มีความรู้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24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ทัศนธาตุ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336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24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24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วาดภาพ</a:t>
                      </a:r>
                      <a:endParaRPr lang="en-US" sz="1100"/>
                    </a:p>
                    <a:p>
                      <a:pPr algn="ctr">
                        <a:lnSpc>
                          <a:spcPts val="4224"/>
                        </a:lnSpc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ทัศนียภาพ</a:t>
                      </a:r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24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วาด</a:t>
                      </a: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ภาพ</a:t>
                      </a:r>
                      <a:endParaRPr lang="en-US" sz="1100"/>
                    </a:p>
                    <a:p>
                      <a:pPr algn="ctr">
                        <a:lnSpc>
                          <a:spcPts val="4224"/>
                        </a:lnSpc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Mandala</a:t>
                      </a:r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16549" y="-989115"/>
            <a:ext cx="21721097" cy="12265230"/>
            <a:chOff x="0" y="0"/>
            <a:chExt cx="28961463" cy="163536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174205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347903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522108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695806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870011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43709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4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74459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348157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522362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6696060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0870265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5043963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8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4174586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348284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522489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696187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0870392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504409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34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174839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8348537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522742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6696440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0870645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5044343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1028700" y="1436092"/>
            <a:ext cx="2818638" cy="8229600"/>
          </a:xfrm>
          <a:custGeom>
            <a:avLst/>
            <a:gdLst/>
            <a:ahLst/>
            <a:cxnLst/>
            <a:rect r="r" b="b" t="t" l="l"/>
            <a:pathLst>
              <a:path h="8229600" w="2818638">
                <a:moveTo>
                  <a:pt x="0" y="0"/>
                </a:moveTo>
                <a:lnTo>
                  <a:pt x="2818638" y="0"/>
                </a:lnTo>
                <a:lnTo>
                  <a:pt x="28186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true" flipV="false" rot="0">
            <a:off x="14883003" y="1436092"/>
            <a:ext cx="2376297" cy="8229600"/>
          </a:xfrm>
          <a:custGeom>
            <a:avLst/>
            <a:gdLst/>
            <a:ahLst/>
            <a:cxnLst/>
            <a:rect r="r" b="b" t="t" l="l"/>
            <a:pathLst>
              <a:path h="8229600" w="2376297">
                <a:moveTo>
                  <a:pt x="2376297" y="0"/>
                </a:moveTo>
                <a:lnTo>
                  <a:pt x="0" y="0"/>
                </a:lnTo>
                <a:lnTo>
                  <a:pt x="0" y="8229600"/>
                </a:lnTo>
                <a:lnTo>
                  <a:pt x="2376297" y="8229600"/>
                </a:lnTo>
                <a:lnTo>
                  <a:pt x="23762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91048">
            <a:off x="325420" y="386656"/>
            <a:ext cx="4809404" cy="985928"/>
          </a:xfrm>
          <a:custGeom>
            <a:avLst/>
            <a:gdLst/>
            <a:ahLst/>
            <a:cxnLst/>
            <a:rect r="r" b="b" t="t" l="l"/>
            <a:pathLst>
              <a:path h="985928" w="4809404">
                <a:moveTo>
                  <a:pt x="0" y="0"/>
                </a:moveTo>
                <a:lnTo>
                  <a:pt x="4809404" y="0"/>
                </a:lnTo>
                <a:lnTo>
                  <a:pt x="4809404" y="985928"/>
                </a:lnTo>
                <a:lnTo>
                  <a:pt x="0" y="9859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755284" y="390284"/>
            <a:ext cx="3762947" cy="866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4"/>
              </a:lnSpc>
            </a:pPr>
            <a:r>
              <a:rPr lang="en-US" b="true" sz="307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MANDALA SMART(ER) GOALS</a:t>
            </a:r>
          </a:p>
        </p:txBody>
      </p:sp>
      <p:graphicFrame>
        <p:nvGraphicFramePr>
          <p:cNvPr name="Table 35" id="35"/>
          <p:cNvGraphicFramePr>
            <a:graphicFrameLocks noGrp="true"/>
          </p:cNvGraphicFramePr>
          <p:nvPr/>
        </p:nvGraphicFramePr>
        <p:xfrm>
          <a:off x="5066922" y="1394638"/>
          <a:ext cx="8154156" cy="7497725"/>
        </p:xfrm>
        <a:graphic>
          <a:graphicData uri="http://schemas.openxmlformats.org/drawingml/2006/table">
            <a:tbl>
              <a:tblPr/>
              <a:tblGrid>
                <a:gridCol w="2718052"/>
                <a:gridCol w="2718052"/>
                <a:gridCol w="2718052"/>
              </a:tblGrid>
              <a:tr h="247527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หาความรู้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เตรียมอุปกรณ์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ขลุ่ย</a:t>
                      </a:r>
                      <a:endParaRPr lang="en-US" sz="1100"/>
                    </a:p>
                    <a:p>
                      <a:pPr algn="ctr">
                        <a:lnSpc>
                          <a:spcPts val="4620"/>
                        </a:lnSpc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เพียงออ</a:t>
                      </a:r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909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เตรียมตัวเตรียมใจ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เตรียม</a:t>
                      </a:r>
                      <a:endParaRPr lang="en-US" sz="1100"/>
                    </a:p>
                    <a:p>
                      <a:pPr algn="ctr">
                        <a:lnSpc>
                          <a:spcPts val="5599"/>
                        </a:lnSpc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ความพร้อม</a:t>
                      </a:r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สีไม้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336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กระดาษ A4</a:t>
                      </a:r>
                      <a:endParaRPr lang="en-US" sz="1100"/>
                    </a:p>
                    <a:p>
                      <a:pPr algn="ctr">
                        <a:lnSpc>
                          <a:spcPts val="4620"/>
                        </a:lnSpc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100 ปอนด์</a:t>
                      </a:r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ปากกาตัดเส้น 0.5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ดินสอ</a:t>
                      </a:r>
                      <a:endParaRPr lang="en-US" sz="1100"/>
                    </a:p>
                    <a:p>
                      <a:pPr algn="ctr">
                        <a:lnSpc>
                          <a:spcPts val="4620"/>
                        </a:lnSpc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ไม้บรรทัด</a:t>
                      </a:r>
                    </a:p>
                    <a:p>
                      <a:pPr algn="ctr">
                        <a:lnSpc>
                          <a:spcPts val="3920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อุปกรณ์การเรียน</a:t>
                      </a:r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16549" y="-989115"/>
            <a:ext cx="21721097" cy="12265230"/>
            <a:chOff x="0" y="0"/>
            <a:chExt cx="28961463" cy="163536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174205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347903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522108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695806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870011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43709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4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74459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348157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522362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6696060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0870265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5043963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8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4174586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348284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522489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696187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0870392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504409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34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174839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8348537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522742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6696440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0870645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5044343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1028700" y="1436092"/>
            <a:ext cx="2818638" cy="8229600"/>
          </a:xfrm>
          <a:custGeom>
            <a:avLst/>
            <a:gdLst/>
            <a:ahLst/>
            <a:cxnLst/>
            <a:rect r="r" b="b" t="t" l="l"/>
            <a:pathLst>
              <a:path h="8229600" w="2818638">
                <a:moveTo>
                  <a:pt x="0" y="0"/>
                </a:moveTo>
                <a:lnTo>
                  <a:pt x="2818638" y="0"/>
                </a:lnTo>
                <a:lnTo>
                  <a:pt x="28186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true" flipV="false" rot="0">
            <a:off x="14883003" y="1436092"/>
            <a:ext cx="2376297" cy="8229600"/>
          </a:xfrm>
          <a:custGeom>
            <a:avLst/>
            <a:gdLst/>
            <a:ahLst/>
            <a:cxnLst/>
            <a:rect r="r" b="b" t="t" l="l"/>
            <a:pathLst>
              <a:path h="8229600" w="2376297">
                <a:moveTo>
                  <a:pt x="2376297" y="0"/>
                </a:moveTo>
                <a:lnTo>
                  <a:pt x="0" y="0"/>
                </a:lnTo>
                <a:lnTo>
                  <a:pt x="0" y="8229600"/>
                </a:lnTo>
                <a:lnTo>
                  <a:pt x="2376297" y="8229600"/>
                </a:lnTo>
                <a:lnTo>
                  <a:pt x="23762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91048">
            <a:off x="325420" y="386656"/>
            <a:ext cx="4809404" cy="985928"/>
          </a:xfrm>
          <a:custGeom>
            <a:avLst/>
            <a:gdLst/>
            <a:ahLst/>
            <a:cxnLst/>
            <a:rect r="r" b="b" t="t" l="l"/>
            <a:pathLst>
              <a:path h="985928" w="4809404">
                <a:moveTo>
                  <a:pt x="0" y="0"/>
                </a:moveTo>
                <a:lnTo>
                  <a:pt x="4809404" y="0"/>
                </a:lnTo>
                <a:lnTo>
                  <a:pt x="4809404" y="985928"/>
                </a:lnTo>
                <a:lnTo>
                  <a:pt x="0" y="9859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755284" y="390284"/>
            <a:ext cx="3762947" cy="866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4"/>
              </a:lnSpc>
            </a:pPr>
            <a:r>
              <a:rPr lang="en-US" b="true" sz="307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MANDALA SMART(ER) GOALS</a:t>
            </a:r>
          </a:p>
        </p:txBody>
      </p:sp>
      <p:graphicFrame>
        <p:nvGraphicFramePr>
          <p:cNvPr name="Table 35" id="35"/>
          <p:cNvGraphicFramePr>
            <a:graphicFrameLocks noGrp="true"/>
          </p:cNvGraphicFramePr>
          <p:nvPr/>
        </p:nvGraphicFramePr>
        <p:xfrm>
          <a:off x="5066922" y="1394638"/>
          <a:ext cx="8154156" cy="7497725"/>
        </p:xfrm>
        <a:graphic>
          <a:graphicData uri="http://schemas.openxmlformats.org/drawingml/2006/table">
            <a:tbl>
              <a:tblPr/>
              <a:tblGrid>
                <a:gridCol w="2718052"/>
                <a:gridCol w="2718052"/>
                <a:gridCol w="2718052"/>
              </a:tblGrid>
              <a:tr h="247527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27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ร้องเพลง</a:t>
                      </a:r>
                      <a:endParaRPr lang="en-US" sz="1100"/>
                    </a:p>
                    <a:p>
                      <a:pPr algn="ctr">
                        <a:lnSpc>
                          <a:spcPts val="3927"/>
                        </a:lnSpc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7-9 </a:t>
                      </a:r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27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อ่านโน้ต</a:t>
                      </a:r>
                      <a:endParaRPr lang="en-US" sz="1100"/>
                    </a:p>
                    <a:p>
                      <a:pPr algn="ctr">
                        <a:lnSpc>
                          <a:spcPts val="3927"/>
                        </a:lnSpc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9-10 </a:t>
                      </a:r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27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เป่าขลุ่ย</a:t>
                      </a:r>
                      <a:endParaRPr lang="en-US" sz="1100"/>
                    </a:p>
                    <a:p>
                      <a:pPr algn="ctr">
                        <a:lnSpc>
                          <a:spcPts val="3927"/>
                        </a:lnSpc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7-9</a:t>
                      </a:r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909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27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ปลายภาค</a:t>
                      </a:r>
                      <a:endParaRPr lang="en-US" sz="1100"/>
                    </a:p>
                    <a:p>
                      <a:pPr algn="ctr">
                        <a:lnSpc>
                          <a:spcPts val="3927"/>
                        </a:lnSpc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16-20 </a:t>
                      </a:r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ตั้งเป้าหมายคะแนน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27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กลางภาค</a:t>
                      </a:r>
                      <a:endParaRPr lang="en-US" sz="1100"/>
                    </a:p>
                    <a:p>
                      <a:pPr algn="ctr">
                        <a:lnSpc>
                          <a:spcPts val="3927"/>
                        </a:lnSpc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16-20 </a:t>
                      </a:r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336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27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ทัศนียภาพ</a:t>
                      </a:r>
                      <a:endParaRPr lang="en-US" sz="1100"/>
                    </a:p>
                    <a:p>
                      <a:pPr algn="ctr">
                        <a:lnSpc>
                          <a:spcPts val="3927"/>
                        </a:lnSpc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9-10 </a:t>
                      </a:r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27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Mandala</a:t>
                      </a:r>
                      <a:endParaRPr lang="en-US" sz="1100"/>
                    </a:p>
                    <a:p>
                      <a:pPr algn="ctr">
                        <a:lnSpc>
                          <a:spcPts val="3927"/>
                        </a:lnSpc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8-10 </a:t>
                      </a:r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27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ทัศนธาตุ</a:t>
                      </a:r>
                      <a:endParaRPr lang="en-US" sz="1100"/>
                    </a:p>
                    <a:p>
                      <a:pPr algn="ctr">
                        <a:lnSpc>
                          <a:spcPts val="3927"/>
                        </a:lnSpc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8-10 </a:t>
                      </a:r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16549" y="-989115"/>
            <a:ext cx="21721097" cy="12265230"/>
            <a:chOff x="0" y="0"/>
            <a:chExt cx="28961463" cy="163536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174205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347903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522108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695806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870011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43709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4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74459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348157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522362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6696060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0870265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5043963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8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4174586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348284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522489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696187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0870392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504409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34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174839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8348537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522742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6696440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0870645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5044343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1028700" y="1436092"/>
            <a:ext cx="2818638" cy="8229600"/>
          </a:xfrm>
          <a:custGeom>
            <a:avLst/>
            <a:gdLst/>
            <a:ahLst/>
            <a:cxnLst/>
            <a:rect r="r" b="b" t="t" l="l"/>
            <a:pathLst>
              <a:path h="8229600" w="2818638">
                <a:moveTo>
                  <a:pt x="0" y="0"/>
                </a:moveTo>
                <a:lnTo>
                  <a:pt x="2818638" y="0"/>
                </a:lnTo>
                <a:lnTo>
                  <a:pt x="28186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true" flipV="false" rot="0">
            <a:off x="14883003" y="1436092"/>
            <a:ext cx="2376297" cy="8229600"/>
          </a:xfrm>
          <a:custGeom>
            <a:avLst/>
            <a:gdLst/>
            <a:ahLst/>
            <a:cxnLst/>
            <a:rect r="r" b="b" t="t" l="l"/>
            <a:pathLst>
              <a:path h="8229600" w="2376297">
                <a:moveTo>
                  <a:pt x="2376297" y="0"/>
                </a:moveTo>
                <a:lnTo>
                  <a:pt x="0" y="0"/>
                </a:lnTo>
                <a:lnTo>
                  <a:pt x="0" y="8229600"/>
                </a:lnTo>
                <a:lnTo>
                  <a:pt x="2376297" y="8229600"/>
                </a:lnTo>
                <a:lnTo>
                  <a:pt x="23762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91048">
            <a:off x="325420" y="386656"/>
            <a:ext cx="4809404" cy="985928"/>
          </a:xfrm>
          <a:custGeom>
            <a:avLst/>
            <a:gdLst/>
            <a:ahLst/>
            <a:cxnLst/>
            <a:rect r="r" b="b" t="t" l="l"/>
            <a:pathLst>
              <a:path h="985928" w="4809404">
                <a:moveTo>
                  <a:pt x="0" y="0"/>
                </a:moveTo>
                <a:lnTo>
                  <a:pt x="4809404" y="0"/>
                </a:lnTo>
                <a:lnTo>
                  <a:pt x="4809404" y="985928"/>
                </a:lnTo>
                <a:lnTo>
                  <a:pt x="0" y="9859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755284" y="390284"/>
            <a:ext cx="3762947" cy="866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4"/>
              </a:lnSpc>
            </a:pPr>
            <a:r>
              <a:rPr lang="en-US" b="true" sz="307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MANDALA SMART(ER) GOALS</a:t>
            </a:r>
          </a:p>
        </p:txBody>
      </p:sp>
      <p:graphicFrame>
        <p:nvGraphicFramePr>
          <p:cNvPr name="Table 35" id="35"/>
          <p:cNvGraphicFramePr>
            <a:graphicFrameLocks noGrp="true"/>
          </p:cNvGraphicFramePr>
          <p:nvPr/>
        </p:nvGraphicFramePr>
        <p:xfrm>
          <a:off x="5066922" y="1394638"/>
          <a:ext cx="8154156" cy="7497725"/>
        </p:xfrm>
        <a:graphic>
          <a:graphicData uri="http://schemas.openxmlformats.org/drawingml/2006/table">
            <a:tbl>
              <a:tblPr/>
              <a:tblGrid>
                <a:gridCol w="2718052"/>
                <a:gridCol w="2718052"/>
                <a:gridCol w="2718052"/>
              </a:tblGrid>
              <a:tr h="247527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เข้าเรียน</a:t>
                      </a:r>
                      <a:endParaRPr lang="en-US" sz="1100"/>
                    </a:p>
                    <a:p>
                      <a:pPr algn="ctr">
                        <a:lnSpc>
                          <a:spcPts val="4620"/>
                        </a:lnSpc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ตรงเวลา</a:t>
                      </a:r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ส่งงาน</a:t>
                      </a:r>
                      <a:endParaRPr lang="en-US" sz="1100"/>
                    </a:p>
                    <a:p>
                      <a:pPr algn="ctr">
                        <a:lnSpc>
                          <a:spcPts val="4620"/>
                        </a:lnSpc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ตรงเวลา</a:t>
                      </a:r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ตั้งใจฟัง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909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ทบทวน</a:t>
                      </a:r>
                      <a:endParaRPr lang="en-US" sz="1100"/>
                    </a:p>
                    <a:p>
                      <a:pPr algn="ctr">
                        <a:lnSpc>
                          <a:spcPts val="4620"/>
                        </a:lnSpc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ฝึกฝน</a:t>
                      </a:r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ใส่ใจ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ไม่เข้าใจ</a:t>
                      </a:r>
                      <a:endParaRPr lang="en-US" sz="1100"/>
                    </a:p>
                    <a:p>
                      <a:pPr algn="ctr">
                        <a:lnSpc>
                          <a:spcPts val="4620"/>
                        </a:lnSpc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ถามคุณครู</a:t>
                      </a:r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336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ไม่คุย</a:t>
                      </a:r>
                      <a:endParaRPr lang="en-US" sz="1100"/>
                    </a:p>
                    <a:p>
                      <a:pPr algn="ctr">
                        <a:lnSpc>
                          <a:spcPts val="4620"/>
                        </a:lnSpc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เวลาเรียน</a:t>
                      </a:r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ไม่เล่นโทรศัพท์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จดบันทึก</a:t>
                      </a:r>
                      <a:endParaRPr lang="en-US" sz="1100"/>
                    </a:p>
                    <a:p>
                      <a:pPr algn="ctr">
                        <a:lnSpc>
                          <a:spcPts val="4620"/>
                        </a:lnSpc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เพื่อความเข้าใจ</a:t>
                      </a:r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16549" y="-989115"/>
            <a:ext cx="21721097" cy="12265230"/>
            <a:chOff x="0" y="0"/>
            <a:chExt cx="28961463" cy="163536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174205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347903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522108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695806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870011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43709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4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74459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348157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522362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6696060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0870265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5043963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8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4174586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348284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522489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696187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0870392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504409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34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174839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8348537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522742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6696440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0870645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5044343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1028700" y="1436092"/>
            <a:ext cx="2818638" cy="8229600"/>
          </a:xfrm>
          <a:custGeom>
            <a:avLst/>
            <a:gdLst/>
            <a:ahLst/>
            <a:cxnLst/>
            <a:rect r="r" b="b" t="t" l="l"/>
            <a:pathLst>
              <a:path h="8229600" w="2818638">
                <a:moveTo>
                  <a:pt x="0" y="0"/>
                </a:moveTo>
                <a:lnTo>
                  <a:pt x="2818638" y="0"/>
                </a:lnTo>
                <a:lnTo>
                  <a:pt x="28186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true" flipV="false" rot="0">
            <a:off x="14883003" y="1436092"/>
            <a:ext cx="2376297" cy="8229600"/>
          </a:xfrm>
          <a:custGeom>
            <a:avLst/>
            <a:gdLst/>
            <a:ahLst/>
            <a:cxnLst/>
            <a:rect r="r" b="b" t="t" l="l"/>
            <a:pathLst>
              <a:path h="8229600" w="2376297">
                <a:moveTo>
                  <a:pt x="2376297" y="0"/>
                </a:moveTo>
                <a:lnTo>
                  <a:pt x="0" y="0"/>
                </a:lnTo>
                <a:lnTo>
                  <a:pt x="0" y="8229600"/>
                </a:lnTo>
                <a:lnTo>
                  <a:pt x="2376297" y="8229600"/>
                </a:lnTo>
                <a:lnTo>
                  <a:pt x="23762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91048">
            <a:off x="325420" y="386656"/>
            <a:ext cx="4809404" cy="985928"/>
          </a:xfrm>
          <a:custGeom>
            <a:avLst/>
            <a:gdLst/>
            <a:ahLst/>
            <a:cxnLst/>
            <a:rect r="r" b="b" t="t" l="l"/>
            <a:pathLst>
              <a:path h="985928" w="4809404">
                <a:moveTo>
                  <a:pt x="0" y="0"/>
                </a:moveTo>
                <a:lnTo>
                  <a:pt x="4809404" y="0"/>
                </a:lnTo>
                <a:lnTo>
                  <a:pt x="4809404" y="985928"/>
                </a:lnTo>
                <a:lnTo>
                  <a:pt x="0" y="9859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755284" y="390284"/>
            <a:ext cx="3762947" cy="866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4"/>
              </a:lnSpc>
            </a:pPr>
            <a:r>
              <a:rPr lang="en-US" b="true" sz="307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MANDALA SMART(ER) GOALS</a:t>
            </a:r>
          </a:p>
        </p:txBody>
      </p:sp>
      <p:graphicFrame>
        <p:nvGraphicFramePr>
          <p:cNvPr name="Table 35" id="35"/>
          <p:cNvGraphicFramePr>
            <a:graphicFrameLocks noGrp="true"/>
          </p:cNvGraphicFramePr>
          <p:nvPr/>
        </p:nvGraphicFramePr>
        <p:xfrm>
          <a:off x="5066922" y="1394638"/>
          <a:ext cx="8154156" cy="7497725"/>
        </p:xfrm>
        <a:graphic>
          <a:graphicData uri="http://schemas.openxmlformats.org/drawingml/2006/table">
            <a:tbl>
              <a:tblPr/>
              <a:tblGrid>
                <a:gridCol w="2718052"/>
                <a:gridCol w="2718052"/>
                <a:gridCol w="2718052"/>
              </a:tblGrid>
              <a:tr h="247527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909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3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แบ่งเวลา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336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16549" y="-989115"/>
            <a:ext cx="21721097" cy="12265230"/>
            <a:chOff x="0" y="0"/>
            <a:chExt cx="28961463" cy="163536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174205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347903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522108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695806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870011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43709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4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74459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348157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522362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6696060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0870265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5043963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8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4174586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348284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522489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696187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0870392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504409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34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174839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8348537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522742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6696440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0870645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5044343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1028700" y="1436092"/>
            <a:ext cx="2818638" cy="8229600"/>
          </a:xfrm>
          <a:custGeom>
            <a:avLst/>
            <a:gdLst/>
            <a:ahLst/>
            <a:cxnLst/>
            <a:rect r="r" b="b" t="t" l="l"/>
            <a:pathLst>
              <a:path h="8229600" w="2818638">
                <a:moveTo>
                  <a:pt x="0" y="0"/>
                </a:moveTo>
                <a:lnTo>
                  <a:pt x="2818638" y="0"/>
                </a:lnTo>
                <a:lnTo>
                  <a:pt x="28186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true" flipV="false" rot="0">
            <a:off x="14883003" y="1436092"/>
            <a:ext cx="2376297" cy="8229600"/>
          </a:xfrm>
          <a:custGeom>
            <a:avLst/>
            <a:gdLst/>
            <a:ahLst/>
            <a:cxnLst/>
            <a:rect r="r" b="b" t="t" l="l"/>
            <a:pathLst>
              <a:path h="8229600" w="2376297">
                <a:moveTo>
                  <a:pt x="2376297" y="0"/>
                </a:moveTo>
                <a:lnTo>
                  <a:pt x="0" y="0"/>
                </a:lnTo>
                <a:lnTo>
                  <a:pt x="0" y="8229600"/>
                </a:lnTo>
                <a:lnTo>
                  <a:pt x="2376297" y="8229600"/>
                </a:lnTo>
                <a:lnTo>
                  <a:pt x="23762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91048">
            <a:off x="325420" y="386656"/>
            <a:ext cx="4809404" cy="985928"/>
          </a:xfrm>
          <a:custGeom>
            <a:avLst/>
            <a:gdLst/>
            <a:ahLst/>
            <a:cxnLst/>
            <a:rect r="r" b="b" t="t" l="l"/>
            <a:pathLst>
              <a:path h="985928" w="4809404">
                <a:moveTo>
                  <a:pt x="0" y="0"/>
                </a:moveTo>
                <a:lnTo>
                  <a:pt x="4809404" y="0"/>
                </a:lnTo>
                <a:lnTo>
                  <a:pt x="4809404" y="985928"/>
                </a:lnTo>
                <a:lnTo>
                  <a:pt x="0" y="9859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755284" y="390284"/>
            <a:ext cx="3762947" cy="866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4"/>
              </a:lnSpc>
            </a:pPr>
            <a:r>
              <a:rPr lang="en-US" b="true" sz="307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MANDALA SMART(ER) GOALS</a:t>
            </a:r>
          </a:p>
        </p:txBody>
      </p:sp>
      <p:graphicFrame>
        <p:nvGraphicFramePr>
          <p:cNvPr name="Table 35" id="35"/>
          <p:cNvGraphicFramePr>
            <a:graphicFrameLocks noGrp="true"/>
          </p:cNvGraphicFramePr>
          <p:nvPr/>
        </p:nvGraphicFramePr>
        <p:xfrm>
          <a:off x="5066922" y="1394638"/>
          <a:ext cx="8154156" cy="7497725"/>
        </p:xfrm>
        <a:graphic>
          <a:graphicData uri="http://schemas.openxmlformats.org/drawingml/2006/table">
            <a:tbl>
              <a:tblPr/>
              <a:tblGrid>
                <a:gridCol w="2718052"/>
                <a:gridCol w="2718052"/>
                <a:gridCol w="2718052"/>
              </a:tblGrid>
              <a:tr h="247527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82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Google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82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Youtube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82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หนังสือเรียน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909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82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15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หาความรู้เพิ่มเติม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82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Pinterest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336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82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รุ่นพี่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82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ครูผู้สอน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82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เพื่อน</a:t>
                      </a:r>
                      <a:endParaRPr lang="en-US" sz="1100"/>
                    </a:p>
                    <a:p>
                      <a:pPr algn="ctr">
                        <a:lnSpc>
                          <a:spcPts val="5082"/>
                        </a:lnSpc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ร่วมชั้นเรียน</a:t>
                      </a:r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16549" y="-989115"/>
            <a:ext cx="21721097" cy="12265230"/>
            <a:chOff x="0" y="0"/>
            <a:chExt cx="28961463" cy="163536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174205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347903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522108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695806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870011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43709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4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74459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348157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522362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6696060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0870265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5043963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8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4174586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348284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522489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696187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0870392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504409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34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174839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8348537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522742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6696440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0870645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5044343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1028700" y="1436092"/>
            <a:ext cx="2818638" cy="8229600"/>
          </a:xfrm>
          <a:custGeom>
            <a:avLst/>
            <a:gdLst/>
            <a:ahLst/>
            <a:cxnLst/>
            <a:rect r="r" b="b" t="t" l="l"/>
            <a:pathLst>
              <a:path h="8229600" w="2818638">
                <a:moveTo>
                  <a:pt x="0" y="0"/>
                </a:moveTo>
                <a:lnTo>
                  <a:pt x="2818638" y="0"/>
                </a:lnTo>
                <a:lnTo>
                  <a:pt x="28186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true" flipV="false" rot="0">
            <a:off x="14883003" y="1436092"/>
            <a:ext cx="2376297" cy="8229600"/>
          </a:xfrm>
          <a:custGeom>
            <a:avLst/>
            <a:gdLst/>
            <a:ahLst/>
            <a:cxnLst/>
            <a:rect r="r" b="b" t="t" l="l"/>
            <a:pathLst>
              <a:path h="8229600" w="2376297">
                <a:moveTo>
                  <a:pt x="2376297" y="0"/>
                </a:moveTo>
                <a:lnTo>
                  <a:pt x="0" y="0"/>
                </a:lnTo>
                <a:lnTo>
                  <a:pt x="0" y="8229600"/>
                </a:lnTo>
                <a:lnTo>
                  <a:pt x="2376297" y="8229600"/>
                </a:lnTo>
                <a:lnTo>
                  <a:pt x="23762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91048">
            <a:off x="325420" y="386656"/>
            <a:ext cx="4809404" cy="985928"/>
          </a:xfrm>
          <a:custGeom>
            <a:avLst/>
            <a:gdLst/>
            <a:ahLst/>
            <a:cxnLst/>
            <a:rect r="r" b="b" t="t" l="l"/>
            <a:pathLst>
              <a:path h="985928" w="4809404">
                <a:moveTo>
                  <a:pt x="0" y="0"/>
                </a:moveTo>
                <a:lnTo>
                  <a:pt x="4809404" y="0"/>
                </a:lnTo>
                <a:lnTo>
                  <a:pt x="4809404" y="985928"/>
                </a:lnTo>
                <a:lnTo>
                  <a:pt x="0" y="9859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755284" y="390284"/>
            <a:ext cx="3762947" cy="866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4"/>
              </a:lnSpc>
            </a:pPr>
            <a:r>
              <a:rPr lang="en-US" b="true" sz="307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MANDALA SMART(ER) GOALS</a:t>
            </a:r>
          </a:p>
        </p:txBody>
      </p:sp>
      <p:graphicFrame>
        <p:nvGraphicFramePr>
          <p:cNvPr name="Table 35" id="35"/>
          <p:cNvGraphicFramePr>
            <a:graphicFrameLocks noGrp="true"/>
          </p:cNvGraphicFramePr>
          <p:nvPr/>
        </p:nvGraphicFramePr>
        <p:xfrm>
          <a:off x="5066922" y="1394638"/>
          <a:ext cx="8154156" cy="7497725"/>
        </p:xfrm>
        <a:graphic>
          <a:graphicData uri="http://schemas.openxmlformats.org/drawingml/2006/table">
            <a:tbl>
              <a:tblPr/>
              <a:tblGrid>
                <a:gridCol w="2718052"/>
                <a:gridCol w="2718052"/>
                <a:gridCol w="2718052"/>
              </a:tblGrid>
              <a:tr h="247527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82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82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82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909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82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5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วิเคราะห์ปัญหา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82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336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82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82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82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16549" y="-989115"/>
            <a:ext cx="21721097" cy="12265230"/>
            <a:chOff x="0" y="0"/>
            <a:chExt cx="28961463" cy="163536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174205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347903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522108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695806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870011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43709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4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74459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348157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522362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6696060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0870265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5043963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8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4174586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348284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522489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696187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0870392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504409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34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174839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8348537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522742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6696440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0870645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5044343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1028700" y="1436092"/>
            <a:ext cx="2818638" cy="8229600"/>
          </a:xfrm>
          <a:custGeom>
            <a:avLst/>
            <a:gdLst/>
            <a:ahLst/>
            <a:cxnLst/>
            <a:rect r="r" b="b" t="t" l="l"/>
            <a:pathLst>
              <a:path h="8229600" w="2818638">
                <a:moveTo>
                  <a:pt x="0" y="0"/>
                </a:moveTo>
                <a:lnTo>
                  <a:pt x="2818638" y="0"/>
                </a:lnTo>
                <a:lnTo>
                  <a:pt x="28186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true" flipV="false" rot="0">
            <a:off x="14883003" y="1436092"/>
            <a:ext cx="2376297" cy="8229600"/>
          </a:xfrm>
          <a:custGeom>
            <a:avLst/>
            <a:gdLst/>
            <a:ahLst/>
            <a:cxnLst/>
            <a:rect r="r" b="b" t="t" l="l"/>
            <a:pathLst>
              <a:path h="8229600" w="2376297">
                <a:moveTo>
                  <a:pt x="2376297" y="0"/>
                </a:moveTo>
                <a:lnTo>
                  <a:pt x="0" y="0"/>
                </a:lnTo>
                <a:lnTo>
                  <a:pt x="0" y="8229600"/>
                </a:lnTo>
                <a:lnTo>
                  <a:pt x="2376297" y="8229600"/>
                </a:lnTo>
                <a:lnTo>
                  <a:pt x="23762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91048">
            <a:off x="325420" y="386656"/>
            <a:ext cx="4809404" cy="985928"/>
          </a:xfrm>
          <a:custGeom>
            <a:avLst/>
            <a:gdLst/>
            <a:ahLst/>
            <a:cxnLst/>
            <a:rect r="r" b="b" t="t" l="l"/>
            <a:pathLst>
              <a:path h="985928" w="4809404">
                <a:moveTo>
                  <a:pt x="0" y="0"/>
                </a:moveTo>
                <a:lnTo>
                  <a:pt x="4809404" y="0"/>
                </a:lnTo>
                <a:lnTo>
                  <a:pt x="4809404" y="985928"/>
                </a:lnTo>
                <a:lnTo>
                  <a:pt x="0" y="9859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755284" y="390284"/>
            <a:ext cx="3762947" cy="866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4"/>
              </a:lnSpc>
            </a:pPr>
            <a:r>
              <a:rPr lang="en-US" b="true" sz="307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MANDALA SMART(ER) GOALS</a:t>
            </a:r>
          </a:p>
        </p:txBody>
      </p:sp>
      <p:graphicFrame>
        <p:nvGraphicFramePr>
          <p:cNvPr name="Table 35" id="35"/>
          <p:cNvGraphicFramePr>
            <a:graphicFrameLocks noGrp="true"/>
          </p:cNvGraphicFramePr>
          <p:nvPr/>
        </p:nvGraphicFramePr>
        <p:xfrm>
          <a:off x="5066922" y="1394638"/>
          <a:ext cx="8154156" cy="7497725"/>
        </p:xfrm>
        <a:graphic>
          <a:graphicData uri="http://schemas.openxmlformats.org/drawingml/2006/table">
            <a:tbl>
              <a:tblPr/>
              <a:tblGrid>
                <a:gridCol w="2718052"/>
                <a:gridCol w="2718052"/>
                <a:gridCol w="2718052"/>
              </a:tblGrid>
              <a:tr h="247527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82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82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82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909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82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1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แนวทางแก้ไข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82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336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82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82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082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29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16549" y="-989115"/>
            <a:ext cx="21721097" cy="12265230"/>
            <a:chOff x="0" y="0"/>
            <a:chExt cx="28961463" cy="163536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174205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347903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522108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695806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870011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43709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4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74459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348157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522362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6696060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0870265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5043963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8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4174586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348284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522489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696187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0870392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504409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34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174839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8348537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522742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6696440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0870645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5044343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1028700" y="1436092"/>
            <a:ext cx="2818638" cy="8229600"/>
          </a:xfrm>
          <a:custGeom>
            <a:avLst/>
            <a:gdLst/>
            <a:ahLst/>
            <a:cxnLst/>
            <a:rect r="r" b="b" t="t" l="l"/>
            <a:pathLst>
              <a:path h="8229600" w="2818638">
                <a:moveTo>
                  <a:pt x="0" y="0"/>
                </a:moveTo>
                <a:lnTo>
                  <a:pt x="2818638" y="0"/>
                </a:lnTo>
                <a:lnTo>
                  <a:pt x="28186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true" flipV="false" rot="0">
            <a:off x="14883003" y="1436092"/>
            <a:ext cx="2376297" cy="8229600"/>
          </a:xfrm>
          <a:custGeom>
            <a:avLst/>
            <a:gdLst/>
            <a:ahLst/>
            <a:cxnLst/>
            <a:rect r="r" b="b" t="t" l="l"/>
            <a:pathLst>
              <a:path h="8229600" w="2376297">
                <a:moveTo>
                  <a:pt x="2376297" y="0"/>
                </a:moveTo>
                <a:lnTo>
                  <a:pt x="0" y="0"/>
                </a:lnTo>
                <a:lnTo>
                  <a:pt x="0" y="8229600"/>
                </a:lnTo>
                <a:lnTo>
                  <a:pt x="2376297" y="8229600"/>
                </a:lnTo>
                <a:lnTo>
                  <a:pt x="23762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91048">
            <a:off x="325420" y="386656"/>
            <a:ext cx="4809404" cy="985928"/>
          </a:xfrm>
          <a:custGeom>
            <a:avLst/>
            <a:gdLst/>
            <a:ahLst/>
            <a:cxnLst/>
            <a:rect r="r" b="b" t="t" l="l"/>
            <a:pathLst>
              <a:path h="985928" w="4809404">
                <a:moveTo>
                  <a:pt x="0" y="0"/>
                </a:moveTo>
                <a:lnTo>
                  <a:pt x="4809404" y="0"/>
                </a:lnTo>
                <a:lnTo>
                  <a:pt x="4809404" y="985928"/>
                </a:lnTo>
                <a:lnTo>
                  <a:pt x="0" y="9859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755284" y="390284"/>
            <a:ext cx="3762947" cy="866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4"/>
              </a:lnSpc>
            </a:pPr>
            <a:r>
              <a:rPr lang="en-US" b="true" sz="307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MANDALA SMART(ER) GOALS</a:t>
            </a:r>
          </a:p>
        </p:txBody>
      </p:sp>
      <p:graphicFrame>
        <p:nvGraphicFramePr>
          <p:cNvPr name="Table 35" id="35"/>
          <p:cNvGraphicFramePr>
            <a:graphicFrameLocks noGrp="true"/>
          </p:cNvGraphicFramePr>
          <p:nvPr/>
        </p:nvGraphicFramePr>
        <p:xfrm>
          <a:off x="7692429" y="3704092"/>
          <a:ext cx="1963598" cy="1925554"/>
        </p:xfrm>
        <a:graphic>
          <a:graphicData uri="http://schemas.openxmlformats.org/drawingml/2006/table">
            <a:tbl>
              <a:tblPr/>
              <a:tblGrid>
                <a:gridCol w="654533"/>
                <a:gridCol w="654533"/>
                <a:gridCol w="654533"/>
              </a:tblGrid>
              <a:tr h="66880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มีความรู้</a:t>
                      </a:r>
                      <a:endParaRPr lang="en-US" sz="1100"/>
                    </a:p>
                  </a:txBody>
                  <a:tcPr marL="128616" marR="128616" marT="128616" marB="128616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27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เตรียมความพร้อม</a:t>
                      </a:r>
                      <a:endParaRPr lang="en-US" sz="1100"/>
                    </a:p>
                  </a:txBody>
                  <a:tcPr marL="128616" marR="128616" marT="128616" marB="128616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ตั้งเป้าหมายคะแนน</a:t>
                      </a:r>
                      <a:endParaRPr lang="en-US" sz="1100"/>
                    </a:p>
                  </a:txBody>
                  <a:tcPr marL="128616" marR="128616" marT="128616" marB="128616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</a:tr>
              <a:tr h="61573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แนวทางแก้ไข</a:t>
                      </a:r>
                      <a:endParaRPr lang="en-US" sz="1100"/>
                    </a:p>
                  </a:txBody>
                  <a:tcPr marL="128616" marR="128616" marT="128616" marB="128616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เกรด 4 วิชาศิลปะ</a:t>
                      </a:r>
                      <a:endParaRPr lang="en-US" sz="1100"/>
                    </a:p>
                  </a:txBody>
                  <a:tcPr marL="128616" marR="128616" marT="128616" marB="128616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ใส่ใจ</a:t>
                      </a:r>
                      <a:endParaRPr lang="en-US" sz="1100"/>
                    </a:p>
                  </a:txBody>
                  <a:tcPr marL="128616" marR="128616" marT="128616" marB="128616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</a:tr>
              <a:tr h="64101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วิเคราะห์ปัญหา</a:t>
                      </a:r>
                      <a:endParaRPr lang="en-US" sz="1100"/>
                    </a:p>
                  </a:txBody>
                  <a:tcPr marL="128616" marR="128616" marT="128616" marB="128616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หาความรู้เพิ่มเติม</a:t>
                      </a:r>
                      <a:endParaRPr lang="en-US" sz="1100"/>
                    </a:p>
                  </a:txBody>
                  <a:tcPr marL="128616" marR="128616" marT="128616" marB="128616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แบ่งเวลา</a:t>
                      </a:r>
                      <a:endParaRPr lang="en-US" sz="1100"/>
                    </a:p>
                  </a:txBody>
                  <a:tcPr marL="128616" marR="128616" marT="128616" marB="128616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6" id="36"/>
          <p:cNvGraphicFramePr>
            <a:graphicFrameLocks noGrp="true"/>
          </p:cNvGraphicFramePr>
          <p:nvPr/>
        </p:nvGraphicFramePr>
        <p:xfrm>
          <a:off x="4628448" y="3704092"/>
          <a:ext cx="1963598" cy="1925554"/>
        </p:xfrm>
        <a:graphic>
          <a:graphicData uri="http://schemas.openxmlformats.org/drawingml/2006/table">
            <a:tbl>
              <a:tblPr/>
              <a:tblGrid>
                <a:gridCol w="654533"/>
                <a:gridCol w="654533"/>
                <a:gridCol w="654533"/>
              </a:tblGrid>
              <a:tr h="6418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แนวทางแก้ไข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7" id="37"/>
          <p:cNvGraphicFramePr>
            <a:graphicFrameLocks noGrp="true"/>
          </p:cNvGraphicFramePr>
          <p:nvPr/>
        </p:nvGraphicFramePr>
        <p:xfrm>
          <a:off x="10751157" y="3704092"/>
          <a:ext cx="1963598" cy="1939305"/>
        </p:xfrm>
        <a:graphic>
          <a:graphicData uri="http://schemas.openxmlformats.org/drawingml/2006/table">
            <a:tbl>
              <a:tblPr/>
              <a:tblGrid>
                <a:gridCol w="654533"/>
                <a:gridCol w="654533"/>
                <a:gridCol w="654533"/>
              </a:tblGrid>
              <a:tr h="64182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เข้าเรียนตรงเวลา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ส่งงานตรงเวลา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ตั้งใจฟัง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2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ทบทวนฝึกฝน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ใส่ใจ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ไม่เข้าใจถามครู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56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ไม่คุย</a:t>
                      </a:r>
                      <a:endParaRPr lang="en-US" sz="1100"/>
                    </a:p>
                    <a:p>
                      <a:pPr algn="ctr">
                        <a:lnSpc>
                          <a:spcPts val="1215"/>
                        </a:lnSpc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เวลาเรียน</a:t>
                      </a:r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ไม่เล่นโทรศัพท์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จดบันทึกเพื่อความเข้าใจ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8" id="38"/>
          <p:cNvGraphicFramePr>
            <a:graphicFrameLocks noGrp="true"/>
          </p:cNvGraphicFramePr>
          <p:nvPr/>
        </p:nvGraphicFramePr>
        <p:xfrm>
          <a:off x="7692429" y="6717954"/>
          <a:ext cx="1963598" cy="1921693"/>
        </p:xfrm>
        <a:graphic>
          <a:graphicData uri="http://schemas.openxmlformats.org/drawingml/2006/table">
            <a:tbl>
              <a:tblPr/>
              <a:tblGrid>
                <a:gridCol w="654533"/>
                <a:gridCol w="654533"/>
                <a:gridCol w="654533"/>
              </a:tblGrid>
              <a:tr h="64186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Google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Youtube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หนังสือเรียน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59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หาความรู้เพิ่มเติม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Pinterest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388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รุ่นพี่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ครูผู้สอน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เพื่อนร่วมชั้นเรียน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9" id="39"/>
          <p:cNvGraphicFramePr>
            <a:graphicFrameLocks noGrp="true"/>
          </p:cNvGraphicFramePr>
          <p:nvPr/>
        </p:nvGraphicFramePr>
        <p:xfrm>
          <a:off x="7687176" y="716998"/>
          <a:ext cx="1963598" cy="1925554"/>
        </p:xfrm>
        <a:graphic>
          <a:graphicData uri="http://schemas.openxmlformats.org/drawingml/2006/table">
            <a:tbl>
              <a:tblPr/>
              <a:tblGrid>
                <a:gridCol w="654533"/>
                <a:gridCol w="654533"/>
                <a:gridCol w="654533"/>
              </a:tblGrid>
              <a:tr h="6418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หาความรู้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เตรียมอุปกรณ์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ขลุ่ย</a:t>
                      </a:r>
                      <a:endParaRPr lang="en-US" sz="1100"/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เพียงออ</a:t>
                      </a:r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569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47"/>
                        </a:lnSpc>
                        <a:defRPr/>
                      </a:pPr>
                      <a:r>
                        <a:rPr lang="en-US" sz="1147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เตรียมตัวเตรียมใจ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27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เตรียมความพร้อม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สีไม้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80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47"/>
                        </a:lnSpc>
                        <a:defRPr/>
                      </a:pPr>
                      <a:r>
                        <a:rPr lang="en-US" sz="1147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กระดาษ 100 ปอนด์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ปากกาตัดเส้น 0.5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47"/>
                        </a:lnSpc>
                        <a:defRPr/>
                      </a:pPr>
                      <a:r>
                        <a:rPr lang="en-US" sz="1147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ไม้บรรทัด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40" id="40"/>
          <p:cNvGraphicFramePr>
            <a:graphicFrameLocks noGrp="true"/>
          </p:cNvGraphicFramePr>
          <p:nvPr/>
        </p:nvGraphicFramePr>
        <p:xfrm>
          <a:off x="10745904" y="716998"/>
          <a:ext cx="1963598" cy="1921213"/>
        </p:xfrm>
        <a:graphic>
          <a:graphicData uri="http://schemas.openxmlformats.org/drawingml/2006/table">
            <a:tbl>
              <a:tblPr/>
              <a:tblGrid>
                <a:gridCol w="654533"/>
                <a:gridCol w="654533"/>
                <a:gridCol w="654533"/>
              </a:tblGrid>
              <a:tr h="65226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ร้องเพลง</a:t>
                      </a:r>
                      <a:endParaRPr lang="en-US" sz="1100"/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8-10 </a:t>
                      </a:r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อ่านโน้ต</a:t>
                      </a:r>
                      <a:endParaRPr lang="en-US" sz="1100"/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9-10 </a:t>
                      </a:r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เป่าขลุ่ย</a:t>
                      </a:r>
                      <a:endParaRPr lang="en-US" sz="1100"/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8-10 </a:t>
                      </a:r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570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ปลายภาค</a:t>
                      </a:r>
                      <a:endParaRPr lang="en-US" sz="1100"/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16-20 </a:t>
                      </a:r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ตั้งเป้าหมายคะแนน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กลางภาค</a:t>
                      </a:r>
                      <a:endParaRPr lang="en-US" sz="1100"/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16-20 </a:t>
                      </a:r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324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ทัศนียภาพ</a:t>
                      </a:r>
                      <a:endParaRPr lang="en-US" sz="1100"/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8-10 </a:t>
                      </a:r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Mandala</a:t>
                      </a:r>
                      <a:endParaRPr lang="en-US" sz="1100"/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8-10 </a:t>
                      </a:r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ทัศนธาตุ</a:t>
                      </a:r>
                      <a:endParaRPr lang="en-US" sz="1100"/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8-10 </a:t>
                      </a:r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41" id="41"/>
          <p:cNvGraphicFramePr>
            <a:graphicFrameLocks noGrp="true"/>
          </p:cNvGraphicFramePr>
          <p:nvPr/>
        </p:nvGraphicFramePr>
        <p:xfrm>
          <a:off x="4628448" y="716998"/>
          <a:ext cx="1963598" cy="1921361"/>
        </p:xfrm>
        <a:graphic>
          <a:graphicData uri="http://schemas.openxmlformats.org/drawingml/2006/table">
            <a:tbl>
              <a:tblPr/>
              <a:tblGrid>
                <a:gridCol w="654533"/>
                <a:gridCol w="654533"/>
                <a:gridCol w="654533"/>
              </a:tblGrid>
              <a:tr h="6343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การขับร้องเพลง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การอ่านโน้ต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การเป่าขลุ่ย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347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มีความรู้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ทัศนธาตุ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57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ทัศนีย</a:t>
                      </a:r>
                      <a:endParaRPr lang="en-US" sz="1100"/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ภาพ</a:t>
                      </a:r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ภาพ Mandala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42" id="42"/>
          <p:cNvGraphicFramePr>
            <a:graphicFrameLocks noGrp="true"/>
          </p:cNvGraphicFramePr>
          <p:nvPr/>
        </p:nvGraphicFramePr>
        <p:xfrm>
          <a:off x="4633701" y="6712235"/>
          <a:ext cx="1963598" cy="1925554"/>
        </p:xfrm>
        <a:graphic>
          <a:graphicData uri="http://schemas.openxmlformats.org/drawingml/2006/table">
            <a:tbl>
              <a:tblPr/>
              <a:tblGrid>
                <a:gridCol w="654533"/>
                <a:gridCol w="654533"/>
                <a:gridCol w="654533"/>
              </a:tblGrid>
              <a:tr h="6418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วิเคราะห์ปัญหา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43" id="43"/>
          <p:cNvGraphicFramePr>
            <a:graphicFrameLocks noGrp="true"/>
          </p:cNvGraphicFramePr>
          <p:nvPr/>
        </p:nvGraphicFramePr>
        <p:xfrm>
          <a:off x="10751157" y="6717954"/>
          <a:ext cx="1963598" cy="1925554"/>
        </p:xfrm>
        <a:graphic>
          <a:graphicData uri="http://schemas.openxmlformats.org/drawingml/2006/table">
            <a:tbl>
              <a:tblPr/>
              <a:tblGrid>
                <a:gridCol w="654533"/>
                <a:gridCol w="654533"/>
                <a:gridCol w="654533"/>
              </a:tblGrid>
              <a:tr h="6418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แบ่งเวลา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16549" y="-989115"/>
            <a:ext cx="21721097" cy="12265230"/>
            <a:chOff x="0" y="0"/>
            <a:chExt cx="28961463" cy="163536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174205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347903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522108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695806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870011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43709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4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74459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348157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522362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6696060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0870265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5043963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8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4174586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348284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522489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696187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0870392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504409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34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174839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8348537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522742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6696440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0870645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5044343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5873637" y="6736077"/>
            <a:ext cx="5806674" cy="1190368"/>
          </a:xfrm>
          <a:custGeom>
            <a:avLst/>
            <a:gdLst/>
            <a:ahLst/>
            <a:cxnLst/>
            <a:rect r="r" b="b" t="t" l="l"/>
            <a:pathLst>
              <a:path h="1190368" w="5806674">
                <a:moveTo>
                  <a:pt x="0" y="0"/>
                </a:moveTo>
                <a:lnTo>
                  <a:pt x="5806673" y="0"/>
                </a:lnTo>
                <a:lnTo>
                  <a:pt x="5806673" y="1190368"/>
                </a:lnTo>
                <a:lnTo>
                  <a:pt x="0" y="11903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172237" y="910193"/>
            <a:ext cx="5836015" cy="1196383"/>
          </a:xfrm>
          <a:custGeom>
            <a:avLst/>
            <a:gdLst/>
            <a:ahLst/>
            <a:cxnLst/>
            <a:rect r="r" b="b" t="t" l="l"/>
            <a:pathLst>
              <a:path h="1196383" w="5836015">
                <a:moveTo>
                  <a:pt x="0" y="0"/>
                </a:moveTo>
                <a:lnTo>
                  <a:pt x="5836015" y="0"/>
                </a:lnTo>
                <a:lnTo>
                  <a:pt x="5836015" y="1196384"/>
                </a:lnTo>
                <a:lnTo>
                  <a:pt x="0" y="11963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158338">
            <a:off x="11098806" y="1353792"/>
            <a:ext cx="5448372" cy="7769514"/>
          </a:xfrm>
          <a:custGeom>
            <a:avLst/>
            <a:gdLst/>
            <a:ahLst/>
            <a:cxnLst/>
            <a:rect r="r" b="b" t="t" l="l"/>
            <a:pathLst>
              <a:path h="7769514" w="5448372">
                <a:moveTo>
                  <a:pt x="0" y="0"/>
                </a:moveTo>
                <a:lnTo>
                  <a:pt x="5448372" y="0"/>
                </a:lnTo>
                <a:lnTo>
                  <a:pt x="5448372" y="7769514"/>
                </a:lnTo>
                <a:lnTo>
                  <a:pt x="0" y="77695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856336">
            <a:off x="4577048" y="7154159"/>
            <a:ext cx="1723797" cy="486973"/>
          </a:xfrm>
          <a:custGeom>
            <a:avLst/>
            <a:gdLst/>
            <a:ahLst/>
            <a:cxnLst/>
            <a:rect r="r" b="b" t="t" l="l"/>
            <a:pathLst>
              <a:path h="486973" w="1723797">
                <a:moveTo>
                  <a:pt x="0" y="0"/>
                </a:moveTo>
                <a:lnTo>
                  <a:pt x="1723797" y="0"/>
                </a:lnTo>
                <a:lnTo>
                  <a:pt x="1723797" y="486973"/>
                </a:lnTo>
                <a:lnTo>
                  <a:pt x="0" y="4869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4979694" y="1121577"/>
            <a:ext cx="5836015" cy="1196383"/>
          </a:xfrm>
          <a:custGeom>
            <a:avLst/>
            <a:gdLst/>
            <a:ahLst/>
            <a:cxnLst/>
            <a:rect r="r" b="b" t="t" l="l"/>
            <a:pathLst>
              <a:path h="1196383" w="5836015">
                <a:moveTo>
                  <a:pt x="0" y="0"/>
                </a:moveTo>
                <a:lnTo>
                  <a:pt x="5836016" y="0"/>
                </a:lnTo>
                <a:lnTo>
                  <a:pt x="5836016" y="1196383"/>
                </a:lnTo>
                <a:lnTo>
                  <a:pt x="0" y="11963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7050581" y="5272383"/>
            <a:ext cx="889056" cy="220041"/>
          </a:xfrm>
          <a:custGeom>
            <a:avLst/>
            <a:gdLst/>
            <a:ahLst/>
            <a:cxnLst/>
            <a:rect r="r" b="b" t="t" l="l"/>
            <a:pathLst>
              <a:path h="220041" w="889056">
                <a:moveTo>
                  <a:pt x="0" y="0"/>
                </a:moveTo>
                <a:lnTo>
                  <a:pt x="889057" y="0"/>
                </a:lnTo>
                <a:lnTo>
                  <a:pt x="889057" y="220041"/>
                </a:lnTo>
                <a:lnTo>
                  <a:pt x="0" y="2200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8168538" y="5228987"/>
            <a:ext cx="858455" cy="858455"/>
          </a:xfrm>
          <a:custGeom>
            <a:avLst/>
            <a:gdLst/>
            <a:ahLst/>
            <a:cxnLst/>
            <a:rect r="r" b="b" t="t" l="l"/>
            <a:pathLst>
              <a:path h="858455" w="858455">
                <a:moveTo>
                  <a:pt x="0" y="0"/>
                </a:moveTo>
                <a:lnTo>
                  <a:pt x="858455" y="0"/>
                </a:lnTo>
                <a:lnTo>
                  <a:pt x="858455" y="858456"/>
                </a:lnTo>
                <a:lnTo>
                  <a:pt x="0" y="8584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8" id="38"/>
          <p:cNvSpPr/>
          <p:nvPr/>
        </p:nvSpPr>
        <p:spPr>
          <a:xfrm flipH="false" flipV="false" rot="0">
            <a:off x="7050581" y="5709869"/>
            <a:ext cx="1177699" cy="625653"/>
          </a:xfrm>
          <a:custGeom>
            <a:avLst/>
            <a:gdLst/>
            <a:ahLst/>
            <a:cxnLst/>
            <a:rect r="r" b="b" t="t" l="l"/>
            <a:pathLst>
              <a:path h="625653" w="1177699">
                <a:moveTo>
                  <a:pt x="0" y="0"/>
                </a:moveTo>
                <a:lnTo>
                  <a:pt x="1177699" y="0"/>
                </a:lnTo>
                <a:lnTo>
                  <a:pt x="1177699" y="625652"/>
                </a:lnTo>
                <a:lnTo>
                  <a:pt x="0" y="6256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9118577" y="5100791"/>
            <a:ext cx="1419460" cy="609077"/>
          </a:xfrm>
          <a:custGeom>
            <a:avLst/>
            <a:gdLst/>
            <a:ahLst/>
            <a:cxnLst/>
            <a:rect r="r" b="b" t="t" l="l"/>
            <a:pathLst>
              <a:path h="609077" w="1419460">
                <a:moveTo>
                  <a:pt x="0" y="0"/>
                </a:moveTo>
                <a:lnTo>
                  <a:pt x="1419460" y="0"/>
                </a:lnTo>
                <a:lnTo>
                  <a:pt x="1419460" y="609078"/>
                </a:lnTo>
                <a:lnTo>
                  <a:pt x="0" y="6090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9032750" y="5934851"/>
            <a:ext cx="1419460" cy="305184"/>
          </a:xfrm>
          <a:custGeom>
            <a:avLst/>
            <a:gdLst/>
            <a:ahLst/>
            <a:cxnLst/>
            <a:rect r="r" b="b" t="t" l="l"/>
            <a:pathLst>
              <a:path h="305184" w="1419460">
                <a:moveTo>
                  <a:pt x="0" y="0"/>
                </a:moveTo>
                <a:lnTo>
                  <a:pt x="1419460" y="0"/>
                </a:lnTo>
                <a:lnTo>
                  <a:pt x="1419460" y="305184"/>
                </a:lnTo>
                <a:lnTo>
                  <a:pt x="0" y="3051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6600604" y="6537032"/>
            <a:ext cx="4352738" cy="1179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61"/>
              </a:lnSpc>
            </a:pPr>
            <a:r>
              <a:rPr lang="en-US" sz="6901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MANDALA</a:t>
            </a:r>
          </a:p>
        </p:txBody>
      </p:sp>
      <p:sp>
        <p:nvSpPr>
          <p:cNvPr name="TextBox 42" id="42"/>
          <p:cNvSpPr txBox="true"/>
          <p:nvPr/>
        </p:nvSpPr>
        <p:spPr>
          <a:xfrm rot="-182290">
            <a:off x="593378" y="5804182"/>
            <a:ext cx="6439688" cy="960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3599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นักเรียนนำความรู้เรื่องทัศนธาตุ</a:t>
            </a:r>
          </a:p>
          <a:p>
            <a:pPr algn="ctr">
              <a:lnSpc>
                <a:spcPts val="3779"/>
              </a:lnSpc>
            </a:pPr>
            <a:r>
              <a:rPr lang="en-US" sz="3599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สู่การสร้างสรรค์ผลงานภาพแมนดาลา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569413" y="786368"/>
            <a:ext cx="10353419" cy="1094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ทบทวนความรู้เรื่องทัศนธาตุ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543624" y="7945495"/>
            <a:ext cx="6812203" cy="1715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256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การวาดหรือระบายสีแมนดาลา</a:t>
            </a:r>
          </a:p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256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เป็นกิจกรรมที่ช่วยให้ผู้เรียนมีสมาธิ </a:t>
            </a:r>
          </a:p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256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กระตุ้นความคิดสร้างสรรค์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396373" y="2252506"/>
            <a:ext cx="8699499" cy="3028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48"/>
              </a:lnSpc>
            </a:pPr>
            <a:r>
              <a:rPr lang="en-US" sz="3539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ทัศนธาตุ(Visual Element) คือ สิ่งที่เป็นปัจจัย ของการมองเห็นในผลงานทัศนศิลป์อันประกอบไปด้วย จุด เส้นรูปร่าง รูปทรง น้้าหนักอ่อน-แก่ พื้นที่ว่าง พื้นผิว และสีเป็นสิ่งที่ศิลปินน้ามาใช้ในการสร้างสรรค์ผลงาน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16549" y="-989115"/>
            <a:ext cx="21721097" cy="12265230"/>
            <a:chOff x="0" y="0"/>
            <a:chExt cx="28961463" cy="163536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174205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347903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522108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695806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870011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43709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4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74459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348157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522362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6696060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0870265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5043963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8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4174586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348284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522489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696187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0870392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504409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34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174839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8348537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522742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6696440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0870645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5044343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1028700" y="1436092"/>
            <a:ext cx="2818638" cy="8229600"/>
          </a:xfrm>
          <a:custGeom>
            <a:avLst/>
            <a:gdLst/>
            <a:ahLst/>
            <a:cxnLst/>
            <a:rect r="r" b="b" t="t" l="l"/>
            <a:pathLst>
              <a:path h="8229600" w="2818638">
                <a:moveTo>
                  <a:pt x="0" y="0"/>
                </a:moveTo>
                <a:lnTo>
                  <a:pt x="2818638" y="0"/>
                </a:lnTo>
                <a:lnTo>
                  <a:pt x="28186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true" flipV="false" rot="0">
            <a:off x="14883003" y="1436092"/>
            <a:ext cx="2376297" cy="8229600"/>
          </a:xfrm>
          <a:custGeom>
            <a:avLst/>
            <a:gdLst/>
            <a:ahLst/>
            <a:cxnLst/>
            <a:rect r="r" b="b" t="t" l="l"/>
            <a:pathLst>
              <a:path h="8229600" w="2376297">
                <a:moveTo>
                  <a:pt x="2376297" y="0"/>
                </a:moveTo>
                <a:lnTo>
                  <a:pt x="0" y="0"/>
                </a:lnTo>
                <a:lnTo>
                  <a:pt x="0" y="8229600"/>
                </a:lnTo>
                <a:lnTo>
                  <a:pt x="2376297" y="8229600"/>
                </a:lnTo>
                <a:lnTo>
                  <a:pt x="23762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91048">
            <a:off x="325420" y="386656"/>
            <a:ext cx="4809404" cy="985928"/>
          </a:xfrm>
          <a:custGeom>
            <a:avLst/>
            <a:gdLst/>
            <a:ahLst/>
            <a:cxnLst/>
            <a:rect r="r" b="b" t="t" l="l"/>
            <a:pathLst>
              <a:path h="985928" w="4809404">
                <a:moveTo>
                  <a:pt x="0" y="0"/>
                </a:moveTo>
                <a:lnTo>
                  <a:pt x="4809404" y="0"/>
                </a:lnTo>
                <a:lnTo>
                  <a:pt x="4809404" y="985928"/>
                </a:lnTo>
                <a:lnTo>
                  <a:pt x="0" y="9859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755284" y="390284"/>
            <a:ext cx="3762947" cy="866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4"/>
              </a:lnSpc>
            </a:pPr>
            <a:r>
              <a:rPr lang="en-US" b="true" sz="307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MANDALA SMART(ER) GOALS</a:t>
            </a:r>
          </a:p>
        </p:txBody>
      </p:sp>
      <p:graphicFrame>
        <p:nvGraphicFramePr>
          <p:cNvPr name="Table 35" id="35"/>
          <p:cNvGraphicFramePr>
            <a:graphicFrameLocks noGrp="true"/>
          </p:cNvGraphicFramePr>
          <p:nvPr/>
        </p:nvGraphicFramePr>
        <p:xfrm>
          <a:off x="5710076" y="988294"/>
          <a:ext cx="3465490" cy="3861484"/>
        </p:xfrm>
        <a:graphic>
          <a:graphicData uri="http://schemas.openxmlformats.org/drawingml/2006/table">
            <a:tbl>
              <a:tblPr/>
              <a:tblGrid>
                <a:gridCol w="234897"/>
                <a:gridCol w="939903"/>
                <a:gridCol w="319157"/>
                <a:gridCol w="676413"/>
                <a:gridCol w="619195"/>
                <a:gridCol w="337048"/>
                <a:gridCol w="338876"/>
              </a:tblGrid>
              <a:tr h="3765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89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62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62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62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62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89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89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</a:tr>
              <a:tr h="37053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0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0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0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0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0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0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0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0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0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6" id="36"/>
          <p:cNvGraphicFramePr>
            <a:graphicFrameLocks noGrp="true"/>
          </p:cNvGraphicFramePr>
          <p:nvPr/>
        </p:nvGraphicFramePr>
        <p:xfrm>
          <a:off x="5710076" y="8725237"/>
          <a:ext cx="3465490" cy="268763"/>
        </p:xfrm>
        <a:graphic>
          <a:graphicData uri="http://schemas.openxmlformats.org/drawingml/2006/table">
            <a:tbl>
              <a:tblPr/>
              <a:tblGrid>
                <a:gridCol w="281242"/>
                <a:gridCol w="891534"/>
                <a:gridCol w="328468"/>
                <a:gridCol w="645122"/>
                <a:gridCol w="643198"/>
                <a:gridCol w="337048"/>
                <a:gridCol w="338876"/>
              </a:tblGrid>
              <a:tr h="268763"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 anchor="t" rtlCol="false"/>
                    <a:lstStyle/>
                    <a:p>
                      <a:pPr algn="ctr">
                        <a:lnSpc>
                          <a:spcPts val="1220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220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08"/>
                        </a:lnSpc>
                        <a:defRPr/>
                      </a:pPr>
                      <a:endParaRPr lang="en-US" sz="1100"/>
                    </a:p>
                  </a:txBody>
                  <a:tcPr marL="112265" marR="112265" marT="112265" marB="112265" anchor="ctr">
                    <a:lnL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264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Freeform 37" id="37"/>
          <p:cNvSpPr/>
          <p:nvPr/>
        </p:nvSpPr>
        <p:spPr>
          <a:xfrm flipH="false" flipV="false" rot="0">
            <a:off x="12136766" y="1444668"/>
            <a:ext cx="237426" cy="237426"/>
          </a:xfrm>
          <a:custGeom>
            <a:avLst/>
            <a:gdLst/>
            <a:ahLst/>
            <a:cxnLst/>
            <a:rect r="r" b="b" t="t" l="l"/>
            <a:pathLst>
              <a:path h="237426" w="237426">
                <a:moveTo>
                  <a:pt x="0" y="0"/>
                </a:moveTo>
                <a:lnTo>
                  <a:pt x="237426" y="0"/>
                </a:lnTo>
                <a:lnTo>
                  <a:pt x="237426" y="237427"/>
                </a:lnTo>
                <a:lnTo>
                  <a:pt x="0" y="2374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1462005" y="1444668"/>
            <a:ext cx="237426" cy="237426"/>
          </a:xfrm>
          <a:custGeom>
            <a:avLst/>
            <a:gdLst/>
            <a:ahLst/>
            <a:cxnLst/>
            <a:rect r="r" b="b" t="t" l="l"/>
            <a:pathLst>
              <a:path h="237426" w="237426">
                <a:moveTo>
                  <a:pt x="0" y="0"/>
                </a:moveTo>
                <a:lnTo>
                  <a:pt x="237426" y="0"/>
                </a:lnTo>
                <a:lnTo>
                  <a:pt x="237426" y="237427"/>
                </a:lnTo>
                <a:lnTo>
                  <a:pt x="0" y="2374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12037947" y="1013406"/>
            <a:ext cx="435064" cy="358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1"/>
              </a:lnSpc>
            </a:pPr>
            <a:r>
              <a:rPr lang="en-US" sz="1008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ไ</a:t>
            </a:r>
            <a:r>
              <a:rPr lang="en-US" sz="1008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ม่บรรลุ</a:t>
            </a:r>
          </a:p>
          <a:p>
            <a:pPr algn="ctr">
              <a:lnSpc>
                <a:spcPts val="1411"/>
              </a:lnSpc>
            </a:pPr>
            <a:r>
              <a:rPr lang="en-US" sz="1008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เป้าหมาย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1363186" y="1013406"/>
            <a:ext cx="435064" cy="358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1"/>
              </a:lnSpc>
            </a:pPr>
            <a:r>
              <a:rPr lang="en-US" sz="1008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บรรลุ</a:t>
            </a:r>
          </a:p>
          <a:p>
            <a:pPr algn="ctr">
              <a:lnSpc>
                <a:spcPts val="1411"/>
              </a:lnSpc>
            </a:pPr>
            <a:r>
              <a:rPr lang="en-US" sz="1008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เป้าหมาย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5748575" y="1235524"/>
            <a:ext cx="409913" cy="209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4"/>
              </a:lnSpc>
            </a:pPr>
            <a:r>
              <a:rPr lang="en-US" sz="1210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ลำดับ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595503" y="1235524"/>
            <a:ext cx="1017882" cy="209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4"/>
              </a:lnSpc>
            </a:pPr>
            <a:r>
              <a:rPr lang="en-US" sz="1210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เป้าหมายที่ตั้งไว้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8093622" y="1129872"/>
            <a:ext cx="521211" cy="420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4"/>
              </a:lnSpc>
            </a:pPr>
            <a:r>
              <a:rPr lang="en-US" sz="1210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คะแนนที่ทำได้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9096998" y="1235524"/>
            <a:ext cx="521211" cy="209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4"/>
              </a:lnSpc>
            </a:pPr>
            <a:r>
              <a:rPr lang="en-US" sz="1210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ปัญหา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0155509" y="1235524"/>
            <a:ext cx="967558" cy="209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4"/>
              </a:lnSpc>
            </a:pPr>
            <a:r>
              <a:rPr lang="en-US" sz="1210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แนวทางแก้ไข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8688604" y="8782737"/>
            <a:ext cx="2549386" cy="399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210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เกรด 4 วิชาศิลปะ</a:t>
            </a:r>
          </a:p>
          <a:p>
            <a:pPr algn="ctr">
              <a:lnSpc>
                <a:spcPts val="1560"/>
              </a:lnSpc>
            </a:pPr>
            <a:r>
              <a:rPr lang="en-US" sz="1210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นักเรียนบรรลุเป้าหมายที่ตั้งไว้หรือไม่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5704483" y="8881185"/>
            <a:ext cx="2334004" cy="202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210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รวมคะแนนที่ทำได้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16549" y="-989115"/>
            <a:ext cx="21721097" cy="12265230"/>
            <a:chOff x="0" y="0"/>
            <a:chExt cx="28961463" cy="163536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174205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347903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522108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695806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870011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43709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4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74459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348157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522362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6696060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0870265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5043963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8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4174586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348284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522489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696187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0870392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504409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34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174839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8348537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522742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6696440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0870645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5044343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false" flipV="false" rot="399789">
            <a:off x="1942286" y="2624428"/>
            <a:ext cx="9080082" cy="5266447"/>
          </a:xfrm>
          <a:custGeom>
            <a:avLst/>
            <a:gdLst/>
            <a:ahLst/>
            <a:cxnLst/>
            <a:rect r="r" b="b" t="t" l="l"/>
            <a:pathLst>
              <a:path h="5266447" w="9080082">
                <a:moveTo>
                  <a:pt x="0" y="0"/>
                </a:moveTo>
                <a:lnTo>
                  <a:pt x="9080081" y="0"/>
                </a:lnTo>
                <a:lnTo>
                  <a:pt x="9080081" y="5266448"/>
                </a:lnTo>
                <a:lnTo>
                  <a:pt x="0" y="5266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6302349" y="7572832"/>
            <a:ext cx="2513130" cy="827048"/>
          </a:xfrm>
          <a:custGeom>
            <a:avLst/>
            <a:gdLst/>
            <a:ahLst/>
            <a:cxnLst/>
            <a:rect r="r" b="b" t="t" l="l"/>
            <a:pathLst>
              <a:path h="827048" w="2513130">
                <a:moveTo>
                  <a:pt x="0" y="0"/>
                </a:moveTo>
                <a:lnTo>
                  <a:pt x="2513130" y="0"/>
                </a:lnTo>
                <a:lnTo>
                  <a:pt x="2513130" y="827049"/>
                </a:lnTo>
                <a:lnTo>
                  <a:pt x="0" y="8270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true" flipV="false" rot="0">
            <a:off x="14413302" y="0"/>
            <a:ext cx="3142211" cy="4114800"/>
          </a:xfrm>
          <a:custGeom>
            <a:avLst/>
            <a:gdLst/>
            <a:ahLst/>
            <a:cxnLst/>
            <a:rect r="r" b="b" t="t" l="l"/>
            <a:pathLst>
              <a:path h="4114800" w="3142211">
                <a:moveTo>
                  <a:pt x="3142211" y="0"/>
                </a:moveTo>
                <a:lnTo>
                  <a:pt x="0" y="0"/>
                </a:lnTo>
                <a:lnTo>
                  <a:pt x="0" y="4114800"/>
                </a:lnTo>
                <a:lnTo>
                  <a:pt x="3142211" y="4114800"/>
                </a:lnTo>
                <a:lnTo>
                  <a:pt x="314221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true" flipV="false" rot="0">
            <a:off x="10794052" y="1233691"/>
            <a:ext cx="6128511" cy="7157385"/>
          </a:xfrm>
          <a:custGeom>
            <a:avLst/>
            <a:gdLst/>
            <a:ahLst/>
            <a:cxnLst/>
            <a:rect r="r" b="b" t="t" l="l"/>
            <a:pathLst>
              <a:path h="7157385" w="6128511">
                <a:moveTo>
                  <a:pt x="6128511" y="0"/>
                </a:moveTo>
                <a:lnTo>
                  <a:pt x="0" y="0"/>
                </a:lnTo>
                <a:lnTo>
                  <a:pt x="0" y="7157385"/>
                </a:lnTo>
                <a:lnTo>
                  <a:pt x="6128511" y="7157385"/>
                </a:lnTo>
                <a:lnTo>
                  <a:pt x="612851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2786203" y="3408022"/>
            <a:ext cx="7392247" cy="3685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45"/>
              </a:lnSpc>
            </a:pPr>
            <a:r>
              <a:rPr lang="en-US" sz="5738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MANDALA </a:t>
            </a:r>
          </a:p>
          <a:p>
            <a:pPr algn="ctr">
              <a:lnSpc>
                <a:spcPts val="7345"/>
              </a:lnSpc>
            </a:pPr>
            <a:r>
              <a:rPr lang="en-US" sz="5738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SMART(ER) GOALS</a:t>
            </a:r>
          </a:p>
          <a:p>
            <a:pPr algn="ctr">
              <a:lnSpc>
                <a:spcPts val="7345"/>
              </a:lnSpc>
            </a:pPr>
            <a:r>
              <a:rPr lang="en-US" sz="5738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ประยุกต์ใช้ในชีวิประจำวัน</a:t>
            </a:r>
          </a:p>
          <a:p>
            <a:pPr algn="ctr">
              <a:lnSpc>
                <a:spcPts val="7345"/>
              </a:lnSpc>
            </a:pPr>
            <a:r>
              <a:rPr lang="en-US" sz="5738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??????? 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16549" y="-989115"/>
            <a:ext cx="21721097" cy="12265230"/>
            <a:chOff x="0" y="0"/>
            <a:chExt cx="28961463" cy="163536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174205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347903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522108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695806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870011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43709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4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74459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348157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522362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6696060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0870265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5043963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8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4174586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348284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522489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696187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0870392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504409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34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174839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8348537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522742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6696440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0870645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5044343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-2575733" y="155900"/>
            <a:ext cx="5458282" cy="7181950"/>
          </a:xfrm>
          <a:custGeom>
            <a:avLst/>
            <a:gdLst/>
            <a:ahLst/>
            <a:cxnLst/>
            <a:rect r="r" b="b" t="t" l="l"/>
            <a:pathLst>
              <a:path h="7181950" w="5458282">
                <a:moveTo>
                  <a:pt x="0" y="0"/>
                </a:moveTo>
                <a:lnTo>
                  <a:pt x="5458282" y="0"/>
                </a:lnTo>
                <a:lnTo>
                  <a:pt x="5458282" y="7181951"/>
                </a:lnTo>
                <a:lnTo>
                  <a:pt x="0" y="71819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true" flipV="false" rot="0">
            <a:off x="15018914" y="105717"/>
            <a:ext cx="6700593" cy="7976896"/>
          </a:xfrm>
          <a:custGeom>
            <a:avLst/>
            <a:gdLst/>
            <a:ahLst/>
            <a:cxnLst/>
            <a:rect r="r" b="b" t="t" l="l"/>
            <a:pathLst>
              <a:path h="7976896" w="6700593">
                <a:moveTo>
                  <a:pt x="6700593" y="0"/>
                </a:moveTo>
                <a:lnTo>
                  <a:pt x="0" y="0"/>
                </a:lnTo>
                <a:lnTo>
                  <a:pt x="0" y="7976896"/>
                </a:lnTo>
                <a:lnTo>
                  <a:pt x="6700593" y="7976896"/>
                </a:lnTo>
                <a:lnTo>
                  <a:pt x="670059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91048">
            <a:off x="2057564" y="4767690"/>
            <a:ext cx="7852385" cy="1609739"/>
          </a:xfrm>
          <a:custGeom>
            <a:avLst/>
            <a:gdLst/>
            <a:ahLst/>
            <a:cxnLst/>
            <a:rect r="r" b="b" t="t" l="l"/>
            <a:pathLst>
              <a:path h="1609739" w="7852385">
                <a:moveTo>
                  <a:pt x="0" y="0"/>
                </a:moveTo>
                <a:lnTo>
                  <a:pt x="7852385" y="0"/>
                </a:lnTo>
                <a:lnTo>
                  <a:pt x="7852385" y="1609739"/>
                </a:lnTo>
                <a:lnTo>
                  <a:pt x="0" y="16097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9929887" y="2127780"/>
            <a:ext cx="5089027" cy="6031440"/>
          </a:xfrm>
          <a:custGeom>
            <a:avLst/>
            <a:gdLst/>
            <a:ahLst/>
            <a:cxnLst/>
            <a:rect r="r" b="b" t="t" l="l"/>
            <a:pathLst>
              <a:path h="6031440" w="5089027">
                <a:moveTo>
                  <a:pt x="0" y="0"/>
                </a:moveTo>
                <a:lnTo>
                  <a:pt x="5089027" y="0"/>
                </a:lnTo>
                <a:lnTo>
                  <a:pt x="5089027" y="6031440"/>
                </a:lnTo>
                <a:lnTo>
                  <a:pt x="0" y="60314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true" flipV="false" rot="0">
            <a:off x="14672121" y="4307283"/>
            <a:ext cx="5174357" cy="6968831"/>
          </a:xfrm>
          <a:custGeom>
            <a:avLst/>
            <a:gdLst/>
            <a:ahLst/>
            <a:cxnLst/>
            <a:rect r="r" b="b" t="t" l="l"/>
            <a:pathLst>
              <a:path h="6968831" w="5174357">
                <a:moveTo>
                  <a:pt x="5174358" y="0"/>
                </a:moveTo>
                <a:lnTo>
                  <a:pt x="0" y="0"/>
                </a:lnTo>
                <a:lnTo>
                  <a:pt x="0" y="6968832"/>
                </a:lnTo>
                <a:lnTo>
                  <a:pt x="5174358" y="6968832"/>
                </a:lnTo>
                <a:lnTo>
                  <a:pt x="5174358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0277443" y="2446482"/>
            <a:ext cx="4425110" cy="4435036"/>
          </a:xfrm>
          <a:custGeom>
            <a:avLst/>
            <a:gdLst/>
            <a:ahLst/>
            <a:cxnLst/>
            <a:rect r="r" b="b" t="t" l="l"/>
            <a:pathLst>
              <a:path h="4435036" w="4425110">
                <a:moveTo>
                  <a:pt x="0" y="0"/>
                </a:moveTo>
                <a:lnTo>
                  <a:pt x="4425111" y="0"/>
                </a:lnTo>
                <a:lnTo>
                  <a:pt x="4425111" y="4435036"/>
                </a:lnTo>
                <a:lnTo>
                  <a:pt x="0" y="443503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24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3681149" y="4851185"/>
            <a:ext cx="5342322" cy="1224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77"/>
              </a:lnSpc>
            </a:pPr>
            <a:r>
              <a:rPr lang="en-US" b="true" sz="435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MANDALA SMART(ER) GOALS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332051" y="3165173"/>
            <a:ext cx="6040518" cy="1414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7"/>
              </a:lnSpc>
            </a:pPr>
            <a:r>
              <a:rPr lang="en-US" sz="4412">
                <a:solidFill>
                  <a:srgbClr val="000000"/>
                </a:solidFill>
                <a:latin typeface="Anantason"/>
                <a:ea typeface="Anantason"/>
                <a:cs typeface="Anantason"/>
                <a:sym typeface="Anantason"/>
              </a:rPr>
              <a:t>แบบประเมินความพึงพอใจ</a:t>
            </a:r>
          </a:p>
          <a:p>
            <a:pPr algn="ctr">
              <a:lnSpc>
                <a:spcPts val="5647"/>
              </a:lnSpc>
            </a:pPr>
            <a:r>
              <a:rPr lang="en-US" sz="4412">
                <a:solidFill>
                  <a:srgbClr val="000000"/>
                </a:solidFill>
                <a:latin typeface="Anantason"/>
                <a:ea typeface="Anantason"/>
                <a:cs typeface="Anantason"/>
                <a:sym typeface="Anantason"/>
              </a:rPr>
              <a:t>การจัดกิจกรรมการเรียนรู้</a:t>
            </a:r>
          </a:p>
        </p:txBody>
      </p:sp>
      <p:sp>
        <p:nvSpPr>
          <p:cNvPr name="Freeform 39" id="39"/>
          <p:cNvSpPr/>
          <p:nvPr/>
        </p:nvSpPr>
        <p:spPr>
          <a:xfrm flipH="false" flipV="false" rot="0">
            <a:off x="-2575733" y="4094165"/>
            <a:ext cx="6393903" cy="6968831"/>
          </a:xfrm>
          <a:custGeom>
            <a:avLst/>
            <a:gdLst/>
            <a:ahLst/>
            <a:cxnLst/>
            <a:rect r="r" b="b" t="t" l="l"/>
            <a:pathLst>
              <a:path h="6968831" w="6393903">
                <a:moveTo>
                  <a:pt x="0" y="0"/>
                </a:moveTo>
                <a:lnTo>
                  <a:pt x="6393903" y="0"/>
                </a:lnTo>
                <a:lnTo>
                  <a:pt x="6393903" y="6968831"/>
                </a:lnTo>
                <a:lnTo>
                  <a:pt x="0" y="69688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575733" y="155900"/>
            <a:ext cx="5458282" cy="7181950"/>
          </a:xfrm>
          <a:custGeom>
            <a:avLst/>
            <a:gdLst/>
            <a:ahLst/>
            <a:cxnLst/>
            <a:rect r="r" b="b" t="t" l="l"/>
            <a:pathLst>
              <a:path h="7181950" w="5458282">
                <a:moveTo>
                  <a:pt x="0" y="0"/>
                </a:moveTo>
                <a:lnTo>
                  <a:pt x="5458282" y="0"/>
                </a:lnTo>
                <a:lnTo>
                  <a:pt x="5458282" y="7181951"/>
                </a:lnTo>
                <a:lnTo>
                  <a:pt x="0" y="71819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5018914" y="105717"/>
            <a:ext cx="6700593" cy="7976896"/>
          </a:xfrm>
          <a:custGeom>
            <a:avLst/>
            <a:gdLst/>
            <a:ahLst/>
            <a:cxnLst/>
            <a:rect r="r" b="b" t="t" l="l"/>
            <a:pathLst>
              <a:path h="7976896" w="6700593">
                <a:moveTo>
                  <a:pt x="6700593" y="0"/>
                </a:moveTo>
                <a:lnTo>
                  <a:pt x="0" y="0"/>
                </a:lnTo>
                <a:lnTo>
                  <a:pt x="0" y="7976896"/>
                </a:lnTo>
                <a:lnTo>
                  <a:pt x="6700593" y="7976896"/>
                </a:lnTo>
                <a:lnTo>
                  <a:pt x="67005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1048">
            <a:off x="2057564" y="4767690"/>
            <a:ext cx="7852385" cy="1609739"/>
          </a:xfrm>
          <a:custGeom>
            <a:avLst/>
            <a:gdLst/>
            <a:ahLst/>
            <a:cxnLst/>
            <a:rect r="r" b="b" t="t" l="l"/>
            <a:pathLst>
              <a:path h="1609739" w="7852385">
                <a:moveTo>
                  <a:pt x="0" y="0"/>
                </a:moveTo>
                <a:lnTo>
                  <a:pt x="7852385" y="0"/>
                </a:lnTo>
                <a:lnTo>
                  <a:pt x="7852385" y="1609739"/>
                </a:lnTo>
                <a:lnTo>
                  <a:pt x="0" y="16097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929887" y="2127780"/>
            <a:ext cx="5089027" cy="6031440"/>
          </a:xfrm>
          <a:custGeom>
            <a:avLst/>
            <a:gdLst/>
            <a:ahLst/>
            <a:cxnLst/>
            <a:rect r="r" b="b" t="t" l="l"/>
            <a:pathLst>
              <a:path h="6031440" w="5089027">
                <a:moveTo>
                  <a:pt x="0" y="0"/>
                </a:moveTo>
                <a:lnTo>
                  <a:pt x="5089027" y="0"/>
                </a:lnTo>
                <a:lnTo>
                  <a:pt x="5089027" y="6031440"/>
                </a:lnTo>
                <a:lnTo>
                  <a:pt x="0" y="60314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4672121" y="4307283"/>
            <a:ext cx="5174357" cy="6968831"/>
          </a:xfrm>
          <a:custGeom>
            <a:avLst/>
            <a:gdLst/>
            <a:ahLst/>
            <a:cxnLst/>
            <a:rect r="r" b="b" t="t" l="l"/>
            <a:pathLst>
              <a:path h="6968831" w="5174357">
                <a:moveTo>
                  <a:pt x="5174358" y="0"/>
                </a:moveTo>
                <a:lnTo>
                  <a:pt x="0" y="0"/>
                </a:lnTo>
                <a:lnTo>
                  <a:pt x="0" y="6968832"/>
                </a:lnTo>
                <a:lnTo>
                  <a:pt x="5174358" y="6968832"/>
                </a:lnTo>
                <a:lnTo>
                  <a:pt x="517435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681149" y="4851185"/>
            <a:ext cx="5342322" cy="1224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77"/>
              </a:lnSpc>
            </a:pPr>
            <a:r>
              <a:rPr lang="en-US" b="true" sz="435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MANDALA SMART(ER) GOALS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681149" y="2937078"/>
            <a:ext cx="4647779" cy="1157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58"/>
              </a:lnSpc>
            </a:pPr>
            <a:r>
              <a:rPr lang="en-US" b="true" sz="7311">
                <a:solidFill>
                  <a:srgbClr val="000000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สื่อการสอน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2575733" y="4094165"/>
            <a:ext cx="6393903" cy="6968831"/>
          </a:xfrm>
          <a:custGeom>
            <a:avLst/>
            <a:gdLst/>
            <a:ahLst/>
            <a:cxnLst/>
            <a:rect r="r" b="b" t="t" l="l"/>
            <a:pathLst>
              <a:path h="6968831" w="6393903">
                <a:moveTo>
                  <a:pt x="0" y="0"/>
                </a:moveTo>
                <a:lnTo>
                  <a:pt x="6393903" y="0"/>
                </a:lnTo>
                <a:lnTo>
                  <a:pt x="6393903" y="6968831"/>
                </a:lnTo>
                <a:lnTo>
                  <a:pt x="0" y="696883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377562" y="2509563"/>
            <a:ext cx="4294560" cy="4179173"/>
          </a:xfrm>
          <a:custGeom>
            <a:avLst/>
            <a:gdLst/>
            <a:ahLst/>
            <a:cxnLst/>
            <a:rect r="r" b="b" t="t" l="l"/>
            <a:pathLst>
              <a:path h="4179173" w="4294560">
                <a:moveTo>
                  <a:pt x="0" y="0"/>
                </a:moveTo>
                <a:lnTo>
                  <a:pt x="4294559" y="0"/>
                </a:lnTo>
                <a:lnTo>
                  <a:pt x="4294559" y="4179172"/>
                </a:lnTo>
                <a:lnTo>
                  <a:pt x="0" y="417917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8269" t="-7283" r="-7087" b="-11258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46428" y="-1721521"/>
            <a:ext cx="21721097" cy="12265230"/>
            <a:chOff x="0" y="0"/>
            <a:chExt cx="28961463" cy="163536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174205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347903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522108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695806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870011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43709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4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74459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348157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522362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6696060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0870265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5043963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8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4174586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348284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522489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696187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0870392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504409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34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174839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8348537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522742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6696440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0870645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5044343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true" flipV="false" rot="-1007065">
            <a:off x="1439717" y="3917671"/>
            <a:ext cx="4813880" cy="986845"/>
          </a:xfrm>
          <a:custGeom>
            <a:avLst/>
            <a:gdLst/>
            <a:ahLst/>
            <a:cxnLst/>
            <a:rect r="r" b="b" t="t" l="l"/>
            <a:pathLst>
              <a:path h="986845" w="4813880">
                <a:moveTo>
                  <a:pt x="4813880" y="0"/>
                </a:moveTo>
                <a:lnTo>
                  <a:pt x="0" y="0"/>
                </a:lnTo>
                <a:lnTo>
                  <a:pt x="0" y="986845"/>
                </a:lnTo>
                <a:lnTo>
                  <a:pt x="4813880" y="986845"/>
                </a:lnTo>
                <a:lnTo>
                  <a:pt x="48138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62805" y="1217733"/>
            <a:ext cx="6685987" cy="1370627"/>
          </a:xfrm>
          <a:custGeom>
            <a:avLst/>
            <a:gdLst/>
            <a:ahLst/>
            <a:cxnLst/>
            <a:rect r="r" b="b" t="t" l="l"/>
            <a:pathLst>
              <a:path h="1370627" w="6685987">
                <a:moveTo>
                  <a:pt x="0" y="0"/>
                </a:moveTo>
                <a:lnTo>
                  <a:pt x="6685987" y="0"/>
                </a:lnTo>
                <a:lnTo>
                  <a:pt x="6685987" y="1370627"/>
                </a:lnTo>
                <a:lnTo>
                  <a:pt x="0" y="1370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true" flipV="false" rot="-1007065">
            <a:off x="821036" y="3402379"/>
            <a:ext cx="4813880" cy="986845"/>
          </a:xfrm>
          <a:custGeom>
            <a:avLst/>
            <a:gdLst/>
            <a:ahLst/>
            <a:cxnLst/>
            <a:rect r="r" b="b" t="t" l="l"/>
            <a:pathLst>
              <a:path h="986845" w="4813880">
                <a:moveTo>
                  <a:pt x="4813879" y="0"/>
                </a:moveTo>
                <a:lnTo>
                  <a:pt x="0" y="0"/>
                </a:lnTo>
                <a:lnTo>
                  <a:pt x="0" y="986846"/>
                </a:lnTo>
                <a:lnTo>
                  <a:pt x="4813879" y="986846"/>
                </a:lnTo>
                <a:lnTo>
                  <a:pt x="481387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true" flipV="false" rot="0">
            <a:off x="13866707" y="1028700"/>
            <a:ext cx="2839212" cy="8229600"/>
          </a:xfrm>
          <a:custGeom>
            <a:avLst/>
            <a:gdLst/>
            <a:ahLst/>
            <a:cxnLst/>
            <a:rect r="r" b="b" t="t" l="l"/>
            <a:pathLst>
              <a:path h="8229600" w="2839212">
                <a:moveTo>
                  <a:pt x="2839212" y="0"/>
                </a:moveTo>
                <a:lnTo>
                  <a:pt x="0" y="0"/>
                </a:lnTo>
                <a:lnTo>
                  <a:pt x="0" y="8229600"/>
                </a:lnTo>
                <a:lnTo>
                  <a:pt x="2839212" y="8229600"/>
                </a:lnTo>
                <a:lnTo>
                  <a:pt x="283921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true" flipV="false" rot="0">
            <a:off x="12534649" y="1068535"/>
            <a:ext cx="2364795" cy="8189765"/>
          </a:xfrm>
          <a:custGeom>
            <a:avLst/>
            <a:gdLst/>
            <a:ahLst/>
            <a:cxnLst/>
            <a:rect r="r" b="b" t="t" l="l"/>
            <a:pathLst>
              <a:path h="8189765" w="2364795">
                <a:moveTo>
                  <a:pt x="2364795" y="0"/>
                </a:moveTo>
                <a:lnTo>
                  <a:pt x="0" y="0"/>
                </a:lnTo>
                <a:lnTo>
                  <a:pt x="0" y="8189765"/>
                </a:lnTo>
                <a:lnTo>
                  <a:pt x="2364795" y="8189765"/>
                </a:lnTo>
                <a:lnTo>
                  <a:pt x="236479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2111069" y="5425210"/>
            <a:ext cx="2729033" cy="1896678"/>
          </a:xfrm>
          <a:custGeom>
            <a:avLst/>
            <a:gdLst/>
            <a:ahLst/>
            <a:cxnLst/>
            <a:rect r="r" b="b" t="t" l="l"/>
            <a:pathLst>
              <a:path h="1896678" w="2729033">
                <a:moveTo>
                  <a:pt x="0" y="0"/>
                </a:moveTo>
                <a:lnTo>
                  <a:pt x="2729033" y="0"/>
                </a:lnTo>
                <a:lnTo>
                  <a:pt x="2729033" y="1896678"/>
                </a:lnTo>
                <a:lnTo>
                  <a:pt x="0" y="18966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2339578" y="6162273"/>
            <a:ext cx="2272016" cy="603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26"/>
              </a:lnSpc>
            </a:pPr>
            <a:r>
              <a:rPr lang="en-US" sz="5154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ฝึกสมาธิ</a:t>
            </a:r>
          </a:p>
        </p:txBody>
      </p:sp>
      <p:sp>
        <p:nvSpPr>
          <p:cNvPr name="Freeform 38" id="38"/>
          <p:cNvSpPr/>
          <p:nvPr/>
        </p:nvSpPr>
        <p:spPr>
          <a:xfrm flipH="false" flipV="false" rot="0">
            <a:off x="5860489" y="4630212"/>
            <a:ext cx="2729033" cy="1896678"/>
          </a:xfrm>
          <a:custGeom>
            <a:avLst/>
            <a:gdLst/>
            <a:ahLst/>
            <a:cxnLst/>
            <a:rect r="r" b="b" t="t" l="l"/>
            <a:pathLst>
              <a:path h="1896678" w="2729033">
                <a:moveTo>
                  <a:pt x="0" y="0"/>
                </a:moveTo>
                <a:lnTo>
                  <a:pt x="2729033" y="0"/>
                </a:lnTo>
                <a:lnTo>
                  <a:pt x="2729033" y="1896678"/>
                </a:lnTo>
                <a:lnTo>
                  <a:pt x="0" y="18966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6014477" y="5120410"/>
            <a:ext cx="2575045" cy="1019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2"/>
              </a:lnSpc>
            </a:pPr>
            <a:r>
              <a:rPr lang="en-US" sz="3757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เพิ่มความคิดสร้างสรรค์</a:t>
            </a:r>
          </a:p>
        </p:txBody>
      </p:sp>
      <p:sp>
        <p:nvSpPr>
          <p:cNvPr name="Freeform 40" id="40"/>
          <p:cNvSpPr/>
          <p:nvPr/>
        </p:nvSpPr>
        <p:spPr>
          <a:xfrm flipH="true" flipV="false" rot="-1007065">
            <a:off x="1068646" y="2750213"/>
            <a:ext cx="4813880" cy="986845"/>
          </a:xfrm>
          <a:custGeom>
            <a:avLst/>
            <a:gdLst/>
            <a:ahLst/>
            <a:cxnLst/>
            <a:rect r="r" b="b" t="t" l="l"/>
            <a:pathLst>
              <a:path h="986845" w="4813880">
                <a:moveTo>
                  <a:pt x="4813880" y="0"/>
                </a:moveTo>
                <a:lnTo>
                  <a:pt x="0" y="0"/>
                </a:lnTo>
                <a:lnTo>
                  <a:pt x="0" y="986846"/>
                </a:lnTo>
                <a:lnTo>
                  <a:pt x="4813880" y="986846"/>
                </a:lnTo>
                <a:lnTo>
                  <a:pt x="481388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4061864" y="6450646"/>
            <a:ext cx="4430084" cy="3078908"/>
          </a:xfrm>
          <a:custGeom>
            <a:avLst/>
            <a:gdLst/>
            <a:ahLst/>
            <a:cxnLst/>
            <a:rect r="r" b="b" t="t" l="l"/>
            <a:pathLst>
              <a:path h="3078908" w="4430084">
                <a:moveTo>
                  <a:pt x="0" y="0"/>
                </a:moveTo>
                <a:lnTo>
                  <a:pt x="4430083" y="0"/>
                </a:lnTo>
                <a:lnTo>
                  <a:pt x="4430083" y="3078909"/>
                </a:lnTo>
                <a:lnTo>
                  <a:pt x="0" y="30789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7675180" y="2451355"/>
            <a:ext cx="4395993" cy="3055215"/>
          </a:xfrm>
          <a:custGeom>
            <a:avLst/>
            <a:gdLst/>
            <a:ahLst/>
            <a:cxnLst/>
            <a:rect r="r" b="b" t="t" l="l"/>
            <a:pathLst>
              <a:path h="3055215" w="4395993">
                <a:moveTo>
                  <a:pt x="0" y="0"/>
                </a:moveTo>
                <a:lnTo>
                  <a:pt x="4395994" y="0"/>
                </a:lnTo>
                <a:lnTo>
                  <a:pt x="4395994" y="3055216"/>
                </a:lnTo>
                <a:lnTo>
                  <a:pt x="0" y="30552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531097">
            <a:off x="998448" y="7358996"/>
            <a:ext cx="3176499" cy="2207667"/>
          </a:xfrm>
          <a:custGeom>
            <a:avLst/>
            <a:gdLst/>
            <a:ahLst/>
            <a:cxnLst/>
            <a:rect r="r" b="b" t="t" l="l"/>
            <a:pathLst>
              <a:path h="2207667" w="3176499">
                <a:moveTo>
                  <a:pt x="0" y="0"/>
                </a:moveTo>
                <a:lnTo>
                  <a:pt x="3176499" y="0"/>
                </a:lnTo>
                <a:lnTo>
                  <a:pt x="3176499" y="2207668"/>
                </a:lnTo>
                <a:lnTo>
                  <a:pt x="0" y="22076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4" id="44"/>
          <p:cNvSpPr txBox="true"/>
          <p:nvPr/>
        </p:nvSpPr>
        <p:spPr>
          <a:xfrm rot="465921">
            <a:off x="1252434" y="7824525"/>
            <a:ext cx="2662093" cy="1116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9"/>
              </a:lnSpc>
            </a:pPr>
            <a:r>
              <a:rPr lang="en-US" sz="2810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กิจกรรมช่วย</a:t>
            </a:r>
          </a:p>
          <a:p>
            <a:pPr algn="ctr">
              <a:lnSpc>
                <a:spcPts val="2979"/>
              </a:lnSpc>
            </a:pPr>
            <a:r>
              <a:rPr lang="en-US" sz="2810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ลดความเครียด</a:t>
            </a:r>
          </a:p>
          <a:p>
            <a:pPr algn="ctr">
              <a:lnSpc>
                <a:spcPts val="2979"/>
              </a:lnSpc>
            </a:pPr>
            <a:r>
              <a:rPr lang="en-US" sz="2810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หรือความวิตกกังวล</a:t>
            </a:r>
          </a:p>
        </p:txBody>
      </p:sp>
      <p:sp>
        <p:nvSpPr>
          <p:cNvPr name="Freeform 45" id="45"/>
          <p:cNvSpPr/>
          <p:nvPr/>
        </p:nvSpPr>
        <p:spPr>
          <a:xfrm flipH="false" flipV="false" rot="0">
            <a:off x="7887625" y="3004228"/>
            <a:ext cx="604323" cy="580150"/>
          </a:xfrm>
          <a:custGeom>
            <a:avLst/>
            <a:gdLst/>
            <a:ahLst/>
            <a:cxnLst/>
            <a:rect r="r" b="b" t="t" l="l"/>
            <a:pathLst>
              <a:path h="580150" w="604323">
                <a:moveTo>
                  <a:pt x="0" y="0"/>
                </a:moveTo>
                <a:lnTo>
                  <a:pt x="604322" y="0"/>
                </a:lnTo>
                <a:lnTo>
                  <a:pt x="604322" y="580150"/>
                </a:lnTo>
                <a:lnTo>
                  <a:pt x="0" y="5801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6" id="46"/>
          <p:cNvSpPr txBox="true"/>
          <p:nvPr/>
        </p:nvSpPr>
        <p:spPr>
          <a:xfrm rot="-688120">
            <a:off x="1799316" y="2900755"/>
            <a:ext cx="3922332" cy="1790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1"/>
              </a:lnSpc>
            </a:pPr>
            <a:r>
              <a:rPr lang="en-US" sz="4562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ประโยชน์มากมาย</a:t>
            </a:r>
          </a:p>
          <a:p>
            <a:pPr algn="l">
              <a:lnSpc>
                <a:spcPts val="5429"/>
              </a:lnSpc>
            </a:pPr>
            <a:r>
              <a:rPr lang="en-US" sz="4562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ประยุกต์ใช้ได้</a:t>
            </a:r>
          </a:p>
          <a:p>
            <a:pPr algn="l">
              <a:lnSpc>
                <a:spcPts val="5429"/>
              </a:lnSpc>
            </a:pPr>
            <a:r>
              <a:rPr lang="en-US" sz="4562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ในชีวิตประจำวัน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805146" y="1262375"/>
            <a:ext cx="6812055" cy="1107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14"/>
              </a:lnSpc>
            </a:pPr>
            <a:r>
              <a:rPr lang="en-US" sz="9530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MANDALA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4450983" y="7184899"/>
            <a:ext cx="3651845" cy="1681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44"/>
              </a:lnSpc>
            </a:pPr>
            <a:r>
              <a:rPr lang="en-US" sz="4192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ศิลปะบำบัด</a:t>
            </a:r>
          </a:p>
          <a:p>
            <a:pPr algn="ctr">
              <a:lnSpc>
                <a:spcPts val="2967"/>
              </a:lnSpc>
            </a:pPr>
            <a:r>
              <a:rPr lang="en-US" sz="2799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เครื่องมือในการแสดงออกทางอารมณ์และสะท้อนถึงสภาวะภายในของผู้ทำได้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8148792" y="2985178"/>
            <a:ext cx="3651361" cy="2189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4"/>
              </a:lnSpc>
            </a:pPr>
            <a:r>
              <a:rPr lang="en-US" sz="4067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   ตารางแมนดาลา </a:t>
            </a:r>
          </a:p>
          <a:p>
            <a:pPr algn="ctr">
              <a:lnSpc>
                <a:spcPts val="3074"/>
              </a:lnSpc>
            </a:pPr>
            <a:r>
              <a:rPr lang="en-US" sz="2440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เครื่องมือที่ใช้</a:t>
            </a:r>
          </a:p>
          <a:p>
            <a:pPr algn="ctr">
              <a:lnSpc>
                <a:spcPts val="3074"/>
              </a:lnSpc>
            </a:pPr>
            <a:r>
              <a:rPr lang="en-US" sz="2440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ในการจัดระเบียบความคิด</a:t>
            </a:r>
          </a:p>
          <a:p>
            <a:pPr algn="ctr">
              <a:lnSpc>
                <a:spcPts val="3074"/>
              </a:lnSpc>
            </a:pPr>
            <a:r>
              <a:rPr lang="en-US" sz="2440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และพิชิตเป้าหมาย</a:t>
            </a:r>
          </a:p>
          <a:p>
            <a:pPr algn="ctr">
              <a:lnSpc>
                <a:spcPts val="3074"/>
              </a:lnSpc>
            </a:pPr>
            <a:r>
              <a:rPr lang="en-US" sz="2440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อย่างเป็นระบบ</a:t>
            </a:r>
          </a:p>
        </p:txBody>
      </p:sp>
      <p:sp>
        <p:nvSpPr>
          <p:cNvPr name="Freeform 50" id="50"/>
          <p:cNvSpPr/>
          <p:nvPr/>
        </p:nvSpPr>
        <p:spPr>
          <a:xfrm flipH="false" flipV="false" rot="-882489">
            <a:off x="8086427" y="5524008"/>
            <a:ext cx="3573500" cy="2483582"/>
          </a:xfrm>
          <a:custGeom>
            <a:avLst/>
            <a:gdLst/>
            <a:ahLst/>
            <a:cxnLst/>
            <a:rect r="r" b="b" t="t" l="l"/>
            <a:pathLst>
              <a:path h="2483582" w="3573500">
                <a:moveTo>
                  <a:pt x="0" y="0"/>
                </a:moveTo>
                <a:lnTo>
                  <a:pt x="3573500" y="0"/>
                </a:lnTo>
                <a:lnTo>
                  <a:pt x="3573500" y="2483582"/>
                </a:lnTo>
                <a:lnTo>
                  <a:pt x="0" y="24835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1" id="51"/>
          <p:cNvSpPr txBox="true"/>
          <p:nvPr/>
        </p:nvSpPr>
        <p:spPr>
          <a:xfrm rot="-682541">
            <a:off x="8412866" y="6076641"/>
            <a:ext cx="2916865" cy="1359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4"/>
              </a:lnSpc>
            </a:pPr>
            <a:r>
              <a:rPr lang="en-US" sz="2860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ช่วยพัฒนาทักษะการเคลื่อนไหว</a:t>
            </a:r>
          </a:p>
          <a:p>
            <a:pPr algn="ctr">
              <a:lnSpc>
                <a:spcPts val="3604"/>
              </a:lnSpc>
            </a:pPr>
            <a:r>
              <a:rPr lang="en-US" sz="2860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ของกล้ามเนื้อมัดเล็ก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16549" y="-989115"/>
            <a:ext cx="21721097" cy="12265230"/>
            <a:chOff x="0" y="0"/>
            <a:chExt cx="28961463" cy="163536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174205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347903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522108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695806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870011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43709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4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74459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348157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522362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6696060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0870265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5043963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8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4174586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348284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522489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696187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0870392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504409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34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174839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8348537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522742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6696440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0870645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5044343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aphicFrame>
        <p:nvGraphicFramePr>
          <p:cNvPr name="Table 31" id="31"/>
          <p:cNvGraphicFramePr>
            <a:graphicFrameLocks noGrp="true"/>
          </p:cNvGraphicFramePr>
          <p:nvPr/>
        </p:nvGraphicFramePr>
        <p:xfrm>
          <a:off x="12071062" y="3891977"/>
          <a:ext cx="1484439" cy="1428471"/>
        </p:xfrm>
        <a:graphic>
          <a:graphicData uri="http://schemas.openxmlformats.org/drawingml/2006/table">
            <a:tbl>
              <a:tblPr/>
              <a:tblGrid>
                <a:gridCol w="494813"/>
                <a:gridCol w="494813"/>
                <a:gridCol w="494813"/>
              </a:tblGrid>
              <a:tr h="4782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85"/>
                        </a:lnSpc>
                        <a:defRPr/>
                      </a:pPr>
                      <a:endParaRPr lang="en-US" sz="1100"/>
                    </a:p>
                  </a:txBody>
                  <a:tcPr marL="111828" marR="111828" marT="111828" marB="111828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67"/>
                        </a:lnSpc>
                        <a:defRPr/>
                      </a:pPr>
                      <a:endParaRPr lang="en-US" sz="1100"/>
                    </a:p>
                  </a:txBody>
                  <a:tcPr marL="111828" marR="111828" marT="111828" marB="111828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914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85"/>
                        </a:lnSpc>
                        <a:defRPr/>
                      </a:pPr>
                      <a:endParaRPr lang="en-US" sz="1100"/>
                    </a:p>
                  </a:txBody>
                  <a:tcPr marL="111828" marR="111828" marT="111828" marB="111828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</a:tr>
              <a:tr h="46553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85"/>
                        </a:lnSpc>
                        <a:defRPr/>
                      </a:pPr>
                      <a:endParaRPr lang="en-US" sz="1100"/>
                    </a:p>
                  </a:txBody>
                  <a:tcPr marL="111828" marR="111828" marT="111828" marB="111828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914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85"/>
                        </a:lnSpc>
                        <a:defRPr/>
                      </a:pPr>
                      <a:endParaRPr lang="en-US" sz="1100"/>
                    </a:p>
                  </a:txBody>
                  <a:tcPr marL="111828" marR="111828" marT="111828" marB="111828" anchor="ctr">
                    <a:lnL cmpd="sng" algn="ctr" cap="flat" w="3914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914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914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914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85"/>
                        </a:lnSpc>
                        <a:defRPr/>
                      </a:pPr>
                      <a:endParaRPr lang="en-US" sz="1100"/>
                    </a:p>
                  </a:txBody>
                  <a:tcPr marL="111828" marR="111828" marT="111828" marB="111828" anchor="ctr">
                    <a:lnL cmpd="sng" algn="ctr" cap="flat" w="3914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</a:tr>
              <a:tr h="48465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85"/>
                        </a:lnSpc>
                        <a:defRPr/>
                      </a:pPr>
                      <a:endParaRPr lang="en-US" sz="1100"/>
                    </a:p>
                  </a:txBody>
                  <a:tcPr marL="111828" marR="111828" marT="111828" marB="111828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85"/>
                        </a:lnSpc>
                        <a:defRPr/>
                      </a:pPr>
                      <a:endParaRPr lang="en-US" sz="1100"/>
                    </a:p>
                  </a:txBody>
                  <a:tcPr marL="111828" marR="111828" marT="111828" marB="111828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914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85"/>
                        </a:lnSpc>
                        <a:defRPr/>
                      </a:pPr>
                      <a:endParaRPr lang="en-US" sz="1100"/>
                    </a:p>
                  </a:txBody>
                  <a:tcPr marL="111828" marR="111828" marT="111828" marB="111828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2" id="32"/>
          <p:cNvGraphicFramePr>
            <a:graphicFrameLocks noGrp="true"/>
          </p:cNvGraphicFramePr>
          <p:nvPr/>
        </p:nvGraphicFramePr>
        <p:xfrm>
          <a:off x="9407021" y="3891977"/>
          <a:ext cx="1484439" cy="1455679"/>
        </p:xfrm>
        <a:graphic>
          <a:graphicData uri="http://schemas.openxmlformats.org/drawingml/2006/table">
            <a:tbl>
              <a:tblPr/>
              <a:tblGrid>
                <a:gridCol w="494813"/>
                <a:gridCol w="494813"/>
                <a:gridCol w="494813"/>
              </a:tblGrid>
              <a:tr h="48522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21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21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21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522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21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85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21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522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21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21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21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3" id="33"/>
          <p:cNvGraphicFramePr>
            <a:graphicFrameLocks noGrp="true"/>
          </p:cNvGraphicFramePr>
          <p:nvPr/>
        </p:nvGraphicFramePr>
        <p:xfrm>
          <a:off x="14730536" y="3891977"/>
          <a:ext cx="1484439" cy="1455679"/>
        </p:xfrm>
        <a:graphic>
          <a:graphicData uri="http://schemas.openxmlformats.org/drawingml/2006/table">
            <a:tbl>
              <a:tblPr/>
              <a:tblGrid>
                <a:gridCol w="494813"/>
                <a:gridCol w="494813"/>
                <a:gridCol w="494813"/>
              </a:tblGrid>
              <a:tr h="48522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56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56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56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522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56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85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56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522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56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56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56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4" id="34"/>
          <p:cNvGraphicFramePr>
            <a:graphicFrameLocks noGrp="true"/>
          </p:cNvGraphicFramePr>
          <p:nvPr/>
        </p:nvGraphicFramePr>
        <p:xfrm>
          <a:off x="12071062" y="6512442"/>
          <a:ext cx="1484439" cy="1452760"/>
        </p:xfrm>
        <a:graphic>
          <a:graphicData uri="http://schemas.openxmlformats.org/drawingml/2006/table">
            <a:tbl>
              <a:tblPr/>
              <a:tblGrid>
                <a:gridCol w="494813"/>
                <a:gridCol w="494813"/>
                <a:gridCol w="494813"/>
              </a:tblGrid>
              <a:tr h="48523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56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56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56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07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21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85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56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76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56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56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56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5" id="35"/>
          <p:cNvGraphicFramePr>
            <a:graphicFrameLocks noGrp="true"/>
          </p:cNvGraphicFramePr>
          <p:nvPr/>
        </p:nvGraphicFramePr>
        <p:xfrm>
          <a:off x="12066495" y="1294787"/>
          <a:ext cx="1484439" cy="1454583"/>
        </p:xfrm>
        <a:graphic>
          <a:graphicData uri="http://schemas.openxmlformats.org/drawingml/2006/table">
            <a:tbl>
              <a:tblPr/>
              <a:tblGrid>
                <a:gridCol w="494813"/>
                <a:gridCol w="494813"/>
                <a:gridCol w="494813"/>
              </a:tblGrid>
              <a:tr h="48522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74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74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74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459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997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67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74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476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997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74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997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6" id="36"/>
          <p:cNvGraphicFramePr>
            <a:graphicFrameLocks noGrp="true"/>
          </p:cNvGraphicFramePr>
          <p:nvPr/>
        </p:nvGraphicFramePr>
        <p:xfrm>
          <a:off x="14725969" y="1294787"/>
          <a:ext cx="1484439" cy="1452089"/>
        </p:xfrm>
        <a:graphic>
          <a:graphicData uri="http://schemas.openxmlformats.org/drawingml/2006/table">
            <a:tbl>
              <a:tblPr/>
              <a:tblGrid>
                <a:gridCol w="494813"/>
                <a:gridCol w="494813"/>
                <a:gridCol w="494813"/>
              </a:tblGrid>
              <a:tr h="49309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74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74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74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539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74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56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74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359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056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74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74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7" id="37"/>
          <p:cNvGraphicFramePr>
            <a:graphicFrameLocks noGrp="true"/>
          </p:cNvGraphicFramePr>
          <p:nvPr/>
        </p:nvGraphicFramePr>
        <p:xfrm>
          <a:off x="9407021" y="1294787"/>
          <a:ext cx="1484439" cy="1452509"/>
        </p:xfrm>
        <a:graphic>
          <a:graphicData uri="http://schemas.openxmlformats.org/drawingml/2006/table">
            <a:tbl>
              <a:tblPr/>
              <a:tblGrid>
                <a:gridCol w="494813"/>
                <a:gridCol w="494813"/>
                <a:gridCol w="494813"/>
              </a:tblGrid>
              <a:tr h="47952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74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74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74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157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74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74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74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40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74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74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74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8" id="38"/>
          <p:cNvGraphicFramePr>
            <a:graphicFrameLocks noGrp="true"/>
          </p:cNvGraphicFramePr>
          <p:nvPr/>
        </p:nvGraphicFramePr>
        <p:xfrm>
          <a:off x="9411588" y="6507469"/>
          <a:ext cx="1484439" cy="1455679"/>
        </p:xfrm>
        <a:graphic>
          <a:graphicData uri="http://schemas.openxmlformats.org/drawingml/2006/table">
            <a:tbl>
              <a:tblPr/>
              <a:tblGrid>
                <a:gridCol w="494813"/>
                <a:gridCol w="494813"/>
                <a:gridCol w="494813"/>
              </a:tblGrid>
              <a:tr h="48522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21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21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21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522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21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85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21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522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21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21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21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9" id="39"/>
          <p:cNvGraphicFramePr>
            <a:graphicFrameLocks noGrp="true"/>
          </p:cNvGraphicFramePr>
          <p:nvPr/>
        </p:nvGraphicFramePr>
        <p:xfrm>
          <a:off x="14730536" y="6512442"/>
          <a:ext cx="1484439" cy="1455679"/>
        </p:xfrm>
        <a:graphic>
          <a:graphicData uri="http://schemas.openxmlformats.org/drawingml/2006/table">
            <a:tbl>
              <a:tblPr/>
              <a:tblGrid>
                <a:gridCol w="494813"/>
                <a:gridCol w="494813"/>
                <a:gridCol w="494813"/>
              </a:tblGrid>
              <a:tr h="48522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21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21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21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522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21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85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21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522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21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21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21"/>
                        </a:lnSpc>
                        <a:defRPr/>
                      </a:pPr>
                      <a:endParaRPr lang="en-US" sz="1100"/>
                    </a:p>
                  </a:txBody>
                  <a:tcPr marL="130710" marR="130710" marT="130710" marB="130710" anchor="ctr">
                    <a:lnL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847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Freeform 40" id="40"/>
          <p:cNvSpPr/>
          <p:nvPr/>
        </p:nvSpPr>
        <p:spPr>
          <a:xfrm flipH="false" flipV="false" rot="0">
            <a:off x="1462805" y="1217733"/>
            <a:ext cx="6685987" cy="1370627"/>
          </a:xfrm>
          <a:custGeom>
            <a:avLst/>
            <a:gdLst/>
            <a:ahLst/>
            <a:cxnLst/>
            <a:rect r="r" b="b" t="t" l="l"/>
            <a:pathLst>
              <a:path h="1370627" w="6685987">
                <a:moveTo>
                  <a:pt x="0" y="0"/>
                </a:moveTo>
                <a:lnTo>
                  <a:pt x="6685987" y="0"/>
                </a:lnTo>
                <a:lnTo>
                  <a:pt x="6685987" y="1370627"/>
                </a:lnTo>
                <a:lnTo>
                  <a:pt x="0" y="1370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462805" y="2621637"/>
            <a:ext cx="3146455" cy="2186786"/>
          </a:xfrm>
          <a:custGeom>
            <a:avLst/>
            <a:gdLst/>
            <a:ahLst/>
            <a:cxnLst/>
            <a:rect r="r" b="b" t="t" l="l"/>
            <a:pathLst>
              <a:path h="2186786" w="3146455">
                <a:moveTo>
                  <a:pt x="0" y="0"/>
                </a:moveTo>
                <a:lnTo>
                  <a:pt x="3146455" y="0"/>
                </a:lnTo>
                <a:lnTo>
                  <a:pt x="3146455" y="2186786"/>
                </a:lnTo>
                <a:lnTo>
                  <a:pt x="0" y="21867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859413" y="4723928"/>
            <a:ext cx="3399998" cy="2362999"/>
          </a:xfrm>
          <a:custGeom>
            <a:avLst/>
            <a:gdLst/>
            <a:ahLst/>
            <a:cxnLst/>
            <a:rect r="r" b="b" t="t" l="l"/>
            <a:pathLst>
              <a:path h="2362999" w="3399998">
                <a:moveTo>
                  <a:pt x="0" y="0"/>
                </a:moveTo>
                <a:lnTo>
                  <a:pt x="3399998" y="0"/>
                </a:lnTo>
                <a:lnTo>
                  <a:pt x="3399998" y="2362999"/>
                </a:lnTo>
                <a:lnTo>
                  <a:pt x="0" y="23629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1578222" y="5070015"/>
            <a:ext cx="1962381" cy="1689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1"/>
              </a:lnSpc>
            </a:pPr>
            <a:r>
              <a:rPr lang="en-US" sz="2872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เริ่มจากจุดศูนย์กลาง</a:t>
            </a:r>
          </a:p>
          <a:p>
            <a:pPr algn="ctr">
              <a:lnSpc>
                <a:spcPts val="3361"/>
              </a:lnSpc>
            </a:pPr>
            <a:r>
              <a:rPr lang="en-US" sz="2872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สัญลักษณ์ของการเริ่มต้น</a:t>
            </a:r>
          </a:p>
        </p:txBody>
      </p:sp>
      <p:sp>
        <p:nvSpPr>
          <p:cNvPr name="Freeform 44" id="44"/>
          <p:cNvSpPr/>
          <p:nvPr/>
        </p:nvSpPr>
        <p:spPr>
          <a:xfrm flipH="false" flipV="false" rot="486866">
            <a:off x="2312536" y="6786350"/>
            <a:ext cx="4593448" cy="3192446"/>
          </a:xfrm>
          <a:custGeom>
            <a:avLst/>
            <a:gdLst/>
            <a:ahLst/>
            <a:cxnLst/>
            <a:rect r="r" b="b" t="t" l="l"/>
            <a:pathLst>
              <a:path h="3192446" w="4593448">
                <a:moveTo>
                  <a:pt x="0" y="0"/>
                </a:moveTo>
                <a:lnTo>
                  <a:pt x="4593448" y="0"/>
                </a:lnTo>
                <a:lnTo>
                  <a:pt x="4593448" y="3192447"/>
                </a:lnTo>
                <a:lnTo>
                  <a:pt x="0" y="31924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4340078" y="2409465"/>
            <a:ext cx="4803922" cy="4797917"/>
          </a:xfrm>
          <a:custGeom>
            <a:avLst/>
            <a:gdLst/>
            <a:ahLst/>
            <a:cxnLst/>
            <a:rect r="r" b="b" t="t" l="l"/>
            <a:pathLst>
              <a:path h="4797917" w="4803922">
                <a:moveTo>
                  <a:pt x="0" y="0"/>
                </a:moveTo>
                <a:lnTo>
                  <a:pt x="4803922" y="0"/>
                </a:lnTo>
                <a:lnTo>
                  <a:pt x="4803922" y="4797917"/>
                </a:lnTo>
                <a:lnTo>
                  <a:pt x="0" y="47979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6" id="46"/>
          <p:cNvSpPr txBox="true"/>
          <p:nvPr/>
        </p:nvSpPr>
        <p:spPr>
          <a:xfrm rot="0">
            <a:off x="1805146" y="1304925"/>
            <a:ext cx="6812055" cy="911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20"/>
              </a:lnSpc>
            </a:pPr>
            <a:r>
              <a:rPr lang="en-US" sz="7830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ตารางMANDALA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805146" y="3011426"/>
            <a:ext cx="2546020" cy="1318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81"/>
              </a:lnSpc>
            </a:pPr>
            <a:r>
              <a:rPr lang="en-US" sz="3165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พัฒนามาจาก</a:t>
            </a:r>
          </a:p>
          <a:p>
            <a:pPr algn="ctr">
              <a:lnSpc>
                <a:spcPts val="3481"/>
              </a:lnSpc>
            </a:pPr>
            <a:r>
              <a:rPr lang="en-US" sz="3165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โครงสร้างของ</a:t>
            </a:r>
          </a:p>
          <a:p>
            <a:pPr algn="ctr">
              <a:lnSpc>
                <a:spcPts val="3481"/>
              </a:lnSpc>
            </a:pPr>
            <a:r>
              <a:rPr lang="en-US" sz="3165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ภาพแมนดาลา</a:t>
            </a:r>
          </a:p>
        </p:txBody>
      </p:sp>
      <p:sp>
        <p:nvSpPr>
          <p:cNvPr name="TextBox 48" id="48"/>
          <p:cNvSpPr txBox="true"/>
          <p:nvPr/>
        </p:nvSpPr>
        <p:spPr>
          <a:xfrm rot="465921">
            <a:off x="2654231" y="7611190"/>
            <a:ext cx="3912633" cy="1669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5"/>
              </a:lnSpc>
            </a:pPr>
            <a:r>
              <a:rPr lang="en-US" sz="2598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ช่องแต่ละช่องจะถูกวางเรียง</a:t>
            </a:r>
          </a:p>
          <a:p>
            <a:pPr algn="ctr">
              <a:lnSpc>
                <a:spcPts val="3325"/>
              </a:lnSpc>
            </a:pPr>
            <a:r>
              <a:rPr lang="en-US" sz="2598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รอบจุดศูนย์กลาง</a:t>
            </a:r>
          </a:p>
          <a:p>
            <a:pPr algn="ctr">
              <a:lnSpc>
                <a:spcPts val="3325"/>
              </a:lnSpc>
            </a:pPr>
            <a:r>
              <a:rPr lang="en-US" sz="2598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อย่างเป็นระเบียบ </a:t>
            </a:r>
          </a:p>
          <a:p>
            <a:pPr algn="ctr">
              <a:lnSpc>
                <a:spcPts val="3325"/>
              </a:lnSpc>
            </a:pPr>
            <a:r>
              <a:rPr lang="en-US" sz="2598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สมดุลและสอดคล้องกัน</a:t>
            </a:r>
          </a:p>
        </p:txBody>
      </p:sp>
      <p:sp>
        <p:nvSpPr>
          <p:cNvPr name="Freeform 49" id="49"/>
          <p:cNvSpPr/>
          <p:nvPr/>
        </p:nvSpPr>
        <p:spPr>
          <a:xfrm flipH="false" flipV="false" rot="0">
            <a:off x="7953907" y="6759890"/>
            <a:ext cx="1190093" cy="815214"/>
          </a:xfrm>
          <a:custGeom>
            <a:avLst/>
            <a:gdLst/>
            <a:ahLst/>
            <a:cxnLst/>
            <a:rect r="r" b="b" t="t" l="l"/>
            <a:pathLst>
              <a:path h="815214" w="1190093">
                <a:moveTo>
                  <a:pt x="0" y="0"/>
                </a:moveTo>
                <a:lnTo>
                  <a:pt x="1190093" y="0"/>
                </a:lnTo>
                <a:lnTo>
                  <a:pt x="1190093" y="815214"/>
                </a:lnTo>
                <a:lnTo>
                  <a:pt x="0" y="8152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16549" y="-989115"/>
            <a:ext cx="21721097" cy="12265230"/>
            <a:chOff x="0" y="0"/>
            <a:chExt cx="28961463" cy="163536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174205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347903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522108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695806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870011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43709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4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74459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348157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522362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6696060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0870265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5043963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8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4174586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348284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522489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696187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0870392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504409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34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174839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8348537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522742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6696440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0870645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5044343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aphicFrame>
        <p:nvGraphicFramePr>
          <p:cNvPr name="Table 31" id="31"/>
          <p:cNvGraphicFramePr>
            <a:graphicFrameLocks noGrp="true"/>
          </p:cNvGraphicFramePr>
          <p:nvPr/>
        </p:nvGraphicFramePr>
        <p:xfrm>
          <a:off x="13154780" y="6741384"/>
          <a:ext cx="505805" cy="486735"/>
        </p:xfrm>
        <a:graphic>
          <a:graphicData uri="http://schemas.openxmlformats.org/drawingml/2006/table">
            <a:tbl>
              <a:tblPr/>
              <a:tblGrid>
                <a:gridCol w="168602"/>
                <a:gridCol w="168602"/>
                <a:gridCol w="168602"/>
              </a:tblGrid>
              <a:tr h="16296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92"/>
                        </a:lnSpc>
                        <a:defRPr/>
                      </a:pPr>
                      <a:endParaRPr lang="en-US" sz="1100"/>
                    </a:p>
                  </a:txBody>
                  <a:tcPr marL="65277" marR="65277" marT="65277" marB="65277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22"/>
                        </a:lnSpc>
                        <a:defRPr/>
                      </a:pPr>
                      <a:endParaRPr lang="en-US" sz="1100"/>
                    </a:p>
                  </a:txBody>
                  <a:tcPr marL="65277" marR="65277" marT="65277" marB="65277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336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92"/>
                        </a:lnSpc>
                        <a:defRPr/>
                      </a:pPr>
                      <a:endParaRPr lang="en-US" sz="1100"/>
                    </a:p>
                  </a:txBody>
                  <a:tcPr marL="65277" marR="65277" marT="65277" marB="65277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</a:tr>
              <a:tr h="15862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92"/>
                        </a:lnSpc>
                        <a:defRPr/>
                      </a:pPr>
                      <a:endParaRPr lang="en-US" sz="1100"/>
                    </a:p>
                  </a:txBody>
                  <a:tcPr marL="65277" marR="65277" marT="65277" marB="65277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336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92"/>
                        </a:lnSpc>
                        <a:defRPr/>
                      </a:pPr>
                      <a:endParaRPr lang="en-US" sz="1100"/>
                    </a:p>
                  </a:txBody>
                  <a:tcPr marL="65277" marR="65277" marT="65277" marB="65277" anchor="ctr">
                    <a:lnL cmpd="sng" algn="ctr" cap="flat" w="13336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336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336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336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92"/>
                        </a:lnSpc>
                        <a:defRPr/>
                      </a:pPr>
                      <a:endParaRPr lang="en-US" sz="1100"/>
                    </a:p>
                  </a:txBody>
                  <a:tcPr marL="65277" marR="65277" marT="65277" marB="65277" anchor="ctr">
                    <a:lnL cmpd="sng" algn="ctr" cap="flat" w="13336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</a:tr>
              <a:tr h="16514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92"/>
                        </a:lnSpc>
                        <a:defRPr/>
                      </a:pPr>
                      <a:endParaRPr lang="en-US" sz="1100"/>
                    </a:p>
                  </a:txBody>
                  <a:tcPr marL="65277" marR="65277" marT="65277" marB="65277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92"/>
                        </a:lnSpc>
                        <a:defRPr/>
                      </a:pPr>
                      <a:endParaRPr lang="en-US" sz="1100"/>
                    </a:p>
                  </a:txBody>
                  <a:tcPr marL="65277" marR="65277" marT="65277" marB="65277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336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92"/>
                        </a:lnSpc>
                        <a:defRPr/>
                      </a:pPr>
                      <a:endParaRPr lang="en-US" sz="1100"/>
                    </a:p>
                  </a:txBody>
                  <a:tcPr marL="65277" marR="65277" marT="65277" marB="65277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2" id="32"/>
          <p:cNvGraphicFramePr>
            <a:graphicFrameLocks noGrp="true"/>
          </p:cNvGraphicFramePr>
          <p:nvPr/>
        </p:nvGraphicFramePr>
        <p:xfrm>
          <a:off x="11599705" y="6741384"/>
          <a:ext cx="505805" cy="496005"/>
        </p:xfrm>
        <a:graphic>
          <a:graphicData uri="http://schemas.openxmlformats.org/drawingml/2006/table">
            <a:tbl>
              <a:tblPr/>
              <a:tblGrid>
                <a:gridCol w="168602"/>
                <a:gridCol w="168602"/>
                <a:gridCol w="168602"/>
              </a:tblGrid>
              <a:tr h="16533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1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1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1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33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1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92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1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33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1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1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1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3" id="33"/>
          <p:cNvGraphicFramePr>
            <a:graphicFrameLocks noGrp="true"/>
          </p:cNvGraphicFramePr>
          <p:nvPr/>
        </p:nvGraphicFramePr>
        <p:xfrm>
          <a:off x="14707188" y="6741384"/>
          <a:ext cx="505805" cy="496005"/>
        </p:xfrm>
        <a:graphic>
          <a:graphicData uri="http://schemas.openxmlformats.org/drawingml/2006/table">
            <a:tbl>
              <a:tblPr/>
              <a:tblGrid>
                <a:gridCol w="168602"/>
                <a:gridCol w="168602"/>
                <a:gridCol w="168602"/>
              </a:tblGrid>
              <a:tr h="16533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16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16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16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33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16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92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16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33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16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16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16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4" id="34"/>
          <p:cNvGraphicFramePr>
            <a:graphicFrameLocks noGrp="true"/>
          </p:cNvGraphicFramePr>
          <p:nvPr/>
        </p:nvGraphicFramePr>
        <p:xfrm>
          <a:off x="13154780" y="8271022"/>
          <a:ext cx="505805" cy="495011"/>
        </p:xfrm>
        <a:graphic>
          <a:graphicData uri="http://schemas.openxmlformats.org/drawingml/2006/table">
            <a:tbl>
              <a:tblPr/>
              <a:tblGrid>
                <a:gridCol w="168602"/>
                <a:gridCol w="168602"/>
                <a:gridCol w="168602"/>
              </a:tblGrid>
              <a:tr h="16533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16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16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16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81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1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92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16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85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16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16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16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5" id="35"/>
          <p:cNvGraphicFramePr>
            <a:graphicFrameLocks noGrp="true"/>
          </p:cNvGraphicFramePr>
          <p:nvPr/>
        </p:nvGraphicFramePr>
        <p:xfrm>
          <a:off x="13152114" y="5225333"/>
          <a:ext cx="505805" cy="495632"/>
        </p:xfrm>
        <a:graphic>
          <a:graphicData uri="http://schemas.openxmlformats.org/drawingml/2006/table">
            <a:tbl>
              <a:tblPr/>
              <a:tblGrid>
                <a:gridCol w="168602"/>
                <a:gridCol w="168602"/>
                <a:gridCol w="168602"/>
              </a:tblGrid>
              <a:tr h="16533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85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85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85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52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2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22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85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77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2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85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2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6" id="36"/>
          <p:cNvGraphicFramePr>
            <a:graphicFrameLocks noGrp="true"/>
          </p:cNvGraphicFramePr>
          <p:nvPr/>
        </p:nvGraphicFramePr>
        <p:xfrm>
          <a:off x="14704522" y="5225333"/>
          <a:ext cx="505805" cy="494782"/>
        </p:xfrm>
        <a:graphic>
          <a:graphicData uri="http://schemas.openxmlformats.org/drawingml/2006/table">
            <a:tbl>
              <a:tblPr/>
              <a:tblGrid>
                <a:gridCol w="168602"/>
                <a:gridCol w="168602"/>
                <a:gridCol w="168602"/>
              </a:tblGrid>
              <a:tr h="16801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85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85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85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79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85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16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85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96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16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85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85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7" id="37"/>
          <p:cNvGraphicFramePr>
            <a:graphicFrameLocks noGrp="true"/>
          </p:cNvGraphicFramePr>
          <p:nvPr/>
        </p:nvGraphicFramePr>
        <p:xfrm>
          <a:off x="11599705" y="5225333"/>
          <a:ext cx="505805" cy="494925"/>
        </p:xfrm>
        <a:graphic>
          <a:graphicData uri="http://schemas.openxmlformats.org/drawingml/2006/table">
            <a:tbl>
              <a:tblPr/>
              <a:tblGrid>
                <a:gridCol w="168602"/>
                <a:gridCol w="168602"/>
                <a:gridCol w="168602"/>
              </a:tblGrid>
              <a:tr h="16339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85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85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85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90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85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85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85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062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85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85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85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8" id="38"/>
          <p:cNvGraphicFramePr>
            <a:graphicFrameLocks noGrp="true"/>
          </p:cNvGraphicFramePr>
          <p:nvPr/>
        </p:nvGraphicFramePr>
        <p:xfrm>
          <a:off x="11602371" y="8268120"/>
          <a:ext cx="505805" cy="496005"/>
        </p:xfrm>
        <a:graphic>
          <a:graphicData uri="http://schemas.openxmlformats.org/drawingml/2006/table">
            <a:tbl>
              <a:tblPr/>
              <a:tblGrid>
                <a:gridCol w="168602"/>
                <a:gridCol w="168602"/>
                <a:gridCol w="168602"/>
              </a:tblGrid>
              <a:tr h="16533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1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1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1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33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1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92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1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33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1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1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1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9" id="39"/>
          <p:cNvGraphicFramePr>
            <a:graphicFrameLocks noGrp="true"/>
          </p:cNvGraphicFramePr>
          <p:nvPr/>
        </p:nvGraphicFramePr>
        <p:xfrm>
          <a:off x="14707188" y="8271022"/>
          <a:ext cx="505805" cy="496005"/>
        </p:xfrm>
        <a:graphic>
          <a:graphicData uri="http://schemas.openxmlformats.org/drawingml/2006/table">
            <a:tbl>
              <a:tblPr/>
              <a:tblGrid>
                <a:gridCol w="168602"/>
                <a:gridCol w="168602"/>
                <a:gridCol w="168602"/>
              </a:tblGrid>
              <a:tr h="16533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1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1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1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33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1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692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1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33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1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1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1"/>
                        </a:lnSpc>
                        <a:defRPr/>
                      </a:pPr>
                      <a:endParaRPr lang="en-US" sz="1100"/>
                    </a:p>
                  </a:txBody>
                  <a:tcPr marL="76299" marR="76299" marT="76299" marB="76299" anchor="ctr">
                    <a:lnL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35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Freeform 40" id="40"/>
          <p:cNvSpPr/>
          <p:nvPr/>
        </p:nvSpPr>
        <p:spPr>
          <a:xfrm flipH="false" flipV="false" rot="0">
            <a:off x="1776968" y="1749707"/>
            <a:ext cx="351584" cy="351584"/>
          </a:xfrm>
          <a:custGeom>
            <a:avLst/>
            <a:gdLst/>
            <a:ahLst/>
            <a:cxnLst/>
            <a:rect r="r" b="b" t="t" l="l"/>
            <a:pathLst>
              <a:path h="351584" w="351584">
                <a:moveTo>
                  <a:pt x="0" y="0"/>
                </a:moveTo>
                <a:lnTo>
                  <a:pt x="351584" y="0"/>
                </a:lnTo>
                <a:lnTo>
                  <a:pt x="351584" y="351584"/>
                </a:lnTo>
                <a:lnTo>
                  <a:pt x="0" y="351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354523">
            <a:off x="5395255" y="1347001"/>
            <a:ext cx="249103" cy="249103"/>
          </a:xfrm>
          <a:custGeom>
            <a:avLst/>
            <a:gdLst/>
            <a:ahLst/>
            <a:cxnLst/>
            <a:rect r="r" b="b" t="t" l="l"/>
            <a:pathLst>
              <a:path h="249103" w="249103">
                <a:moveTo>
                  <a:pt x="0" y="0"/>
                </a:moveTo>
                <a:lnTo>
                  <a:pt x="249103" y="0"/>
                </a:lnTo>
                <a:lnTo>
                  <a:pt x="249103" y="249104"/>
                </a:lnTo>
                <a:lnTo>
                  <a:pt x="0" y="249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-1899911">
            <a:off x="6042470" y="910792"/>
            <a:ext cx="2807753" cy="2362023"/>
          </a:xfrm>
          <a:custGeom>
            <a:avLst/>
            <a:gdLst/>
            <a:ahLst/>
            <a:cxnLst/>
            <a:rect r="r" b="b" t="t" l="l"/>
            <a:pathLst>
              <a:path h="2362023" w="2807753">
                <a:moveTo>
                  <a:pt x="0" y="0"/>
                </a:moveTo>
                <a:lnTo>
                  <a:pt x="2807753" y="0"/>
                </a:lnTo>
                <a:lnTo>
                  <a:pt x="2807753" y="2362023"/>
                </a:lnTo>
                <a:lnTo>
                  <a:pt x="0" y="23620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-437869">
            <a:off x="2043158" y="2012865"/>
            <a:ext cx="3405822" cy="519388"/>
          </a:xfrm>
          <a:custGeom>
            <a:avLst/>
            <a:gdLst/>
            <a:ahLst/>
            <a:cxnLst/>
            <a:rect r="r" b="b" t="t" l="l"/>
            <a:pathLst>
              <a:path h="519388" w="3405822">
                <a:moveTo>
                  <a:pt x="0" y="0"/>
                </a:moveTo>
                <a:lnTo>
                  <a:pt x="3405822" y="0"/>
                </a:lnTo>
                <a:lnTo>
                  <a:pt x="3405822" y="519388"/>
                </a:lnTo>
                <a:lnTo>
                  <a:pt x="0" y="519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538531" y="2805146"/>
            <a:ext cx="1210808" cy="1229247"/>
          </a:xfrm>
          <a:custGeom>
            <a:avLst/>
            <a:gdLst/>
            <a:ahLst/>
            <a:cxnLst/>
            <a:rect r="r" b="b" t="t" l="l"/>
            <a:pathLst>
              <a:path h="1229247" w="1210808">
                <a:moveTo>
                  <a:pt x="0" y="0"/>
                </a:moveTo>
                <a:lnTo>
                  <a:pt x="1210808" y="0"/>
                </a:lnTo>
                <a:lnTo>
                  <a:pt x="1210808" y="1229247"/>
                </a:lnTo>
                <a:lnTo>
                  <a:pt x="0" y="12292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2313652" y="8208282"/>
            <a:ext cx="533456" cy="516786"/>
          </a:xfrm>
          <a:custGeom>
            <a:avLst/>
            <a:gdLst/>
            <a:ahLst/>
            <a:cxnLst/>
            <a:rect r="r" b="b" t="t" l="l"/>
            <a:pathLst>
              <a:path h="516786" w="533456">
                <a:moveTo>
                  <a:pt x="0" y="0"/>
                </a:moveTo>
                <a:lnTo>
                  <a:pt x="533456" y="0"/>
                </a:lnTo>
                <a:lnTo>
                  <a:pt x="533456" y="516786"/>
                </a:lnTo>
                <a:lnTo>
                  <a:pt x="0" y="5167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2313652" y="8894625"/>
            <a:ext cx="534226" cy="372623"/>
          </a:xfrm>
          <a:custGeom>
            <a:avLst/>
            <a:gdLst/>
            <a:ahLst/>
            <a:cxnLst/>
            <a:rect r="r" b="b" t="t" l="l"/>
            <a:pathLst>
              <a:path h="372623" w="534226">
                <a:moveTo>
                  <a:pt x="0" y="0"/>
                </a:moveTo>
                <a:lnTo>
                  <a:pt x="534226" y="0"/>
                </a:lnTo>
                <a:lnTo>
                  <a:pt x="534226" y="372623"/>
                </a:lnTo>
                <a:lnTo>
                  <a:pt x="0" y="3726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2354707" y="9451602"/>
            <a:ext cx="533456" cy="497448"/>
          </a:xfrm>
          <a:custGeom>
            <a:avLst/>
            <a:gdLst/>
            <a:ahLst/>
            <a:cxnLst/>
            <a:rect r="r" b="b" t="t" l="l"/>
            <a:pathLst>
              <a:path h="497448" w="533456">
                <a:moveTo>
                  <a:pt x="0" y="0"/>
                </a:moveTo>
                <a:lnTo>
                  <a:pt x="533456" y="0"/>
                </a:lnTo>
                <a:lnTo>
                  <a:pt x="533456" y="497448"/>
                </a:lnTo>
                <a:lnTo>
                  <a:pt x="0" y="4974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5605906" y="8331591"/>
            <a:ext cx="475433" cy="464195"/>
          </a:xfrm>
          <a:custGeom>
            <a:avLst/>
            <a:gdLst/>
            <a:ahLst/>
            <a:cxnLst/>
            <a:rect r="r" b="b" t="t" l="l"/>
            <a:pathLst>
              <a:path h="464195" w="475433">
                <a:moveTo>
                  <a:pt x="0" y="0"/>
                </a:moveTo>
                <a:lnTo>
                  <a:pt x="475432" y="0"/>
                </a:lnTo>
                <a:lnTo>
                  <a:pt x="475432" y="464195"/>
                </a:lnTo>
                <a:lnTo>
                  <a:pt x="0" y="46419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-1369224">
            <a:off x="5555269" y="169867"/>
            <a:ext cx="998374" cy="1178023"/>
          </a:xfrm>
          <a:custGeom>
            <a:avLst/>
            <a:gdLst/>
            <a:ahLst/>
            <a:cxnLst/>
            <a:rect r="r" b="b" t="t" l="l"/>
            <a:pathLst>
              <a:path h="1178023" w="998374">
                <a:moveTo>
                  <a:pt x="0" y="0"/>
                </a:moveTo>
                <a:lnTo>
                  <a:pt x="998374" y="0"/>
                </a:lnTo>
                <a:lnTo>
                  <a:pt x="998374" y="1178023"/>
                </a:lnTo>
                <a:lnTo>
                  <a:pt x="0" y="11780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5721791" y="9115339"/>
            <a:ext cx="359548" cy="303818"/>
          </a:xfrm>
          <a:custGeom>
            <a:avLst/>
            <a:gdLst/>
            <a:ahLst/>
            <a:cxnLst/>
            <a:rect r="r" b="b" t="t" l="l"/>
            <a:pathLst>
              <a:path h="303818" w="359548">
                <a:moveTo>
                  <a:pt x="0" y="0"/>
                </a:moveTo>
                <a:lnTo>
                  <a:pt x="359547" y="0"/>
                </a:lnTo>
                <a:lnTo>
                  <a:pt x="359547" y="303818"/>
                </a:lnTo>
                <a:lnTo>
                  <a:pt x="0" y="30381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51" id="51"/>
          <p:cNvSpPr txBox="true"/>
          <p:nvPr/>
        </p:nvSpPr>
        <p:spPr>
          <a:xfrm rot="-519849">
            <a:off x="1430916" y="433143"/>
            <a:ext cx="4322367" cy="949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1"/>
              </a:lnSpc>
            </a:pPr>
            <a:r>
              <a:rPr lang="en-US" sz="5881">
                <a:solidFill>
                  <a:srgbClr val="737373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ตาราง Mandala 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2984657" y="8378958"/>
            <a:ext cx="2273132" cy="34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0"/>
              </a:lnSpc>
            </a:pPr>
            <a:r>
              <a:rPr lang="en-US" sz="2690">
                <a:solidFill>
                  <a:srgbClr val="737373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กระบวนการความคิด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6227938" y="8388741"/>
            <a:ext cx="2654542" cy="351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0"/>
              </a:lnSpc>
            </a:pPr>
            <a:r>
              <a:rPr lang="en-US" sz="2690">
                <a:solidFill>
                  <a:srgbClr val="737373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ตั้งเป้าหมายก่อนเรียน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6227938" y="9067465"/>
            <a:ext cx="2400430" cy="351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0"/>
              </a:lnSpc>
            </a:pPr>
            <a:r>
              <a:rPr lang="en-US" sz="2690">
                <a:solidFill>
                  <a:srgbClr val="737373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เรียนรู้อย่างมีความสุข</a:t>
            </a:r>
          </a:p>
        </p:txBody>
      </p:sp>
      <p:sp>
        <p:nvSpPr>
          <p:cNvPr name="TextBox 55" id="55"/>
          <p:cNvSpPr txBox="true"/>
          <p:nvPr/>
        </p:nvSpPr>
        <p:spPr>
          <a:xfrm rot="-519849">
            <a:off x="2086391" y="1168205"/>
            <a:ext cx="3499804" cy="866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57"/>
              </a:lnSpc>
            </a:pPr>
            <a:r>
              <a:rPr lang="en-US" sz="8057">
                <a:solidFill>
                  <a:srgbClr val="737373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ไอเดียสุดเจ๋ง</a:t>
            </a:r>
          </a:p>
          <a:p>
            <a:pPr algn="ctr">
              <a:lnSpc>
                <a:spcPts val="5980"/>
              </a:lnSpc>
            </a:pPr>
          </a:p>
        </p:txBody>
      </p:sp>
      <p:sp>
        <p:nvSpPr>
          <p:cNvPr name="TextBox 56" id="56"/>
          <p:cNvSpPr txBox="true"/>
          <p:nvPr/>
        </p:nvSpPr>
        <p:spPr>
          <a:xfrm rot="-712464">
            <a:off x="2547250" y="2426433"/>
            <a:ext cx="2568849" cy="411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4"/>
              </a:lnSpc>
            </a:pPr>
            <a:r>
              <a:rPr lang="en-US" sz="2984">
                <a:solidFill>
                  <a:srgbClr val="737373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จัดระเบียบความคิด </a:t>
            </a:r>
          </a:p>
          <a:p>
            <a:pPr algn="ctr">
              <a:lnSpc>
                <a:spcPts val="2984"/>
              </a:lnSpc>
            </a:pPr>
          </a:p>
        </p:txBody>
      </p:sp>
      <p:sp>
        <p:nvSpPr>
          <p:cNvPr name="TextBox 57" id="57"/>
          <p:cNvSpPr txBox="true"/>
          <p:nvPr/>
        </p:nvSpPr>
        <p:spPr>
          <a:xfrm rot="1046661">
            <a:off x="1815158" y="3300636"/>
            <a:ext cx="643278" cy="332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79"/>
              </a:lnSpc>
            </a:pPr>
            <a:r>
              <a:rPr lang="en-US" sz="2479">
                <a:solidFill>
                  <a:srgbClr val="FAFAFA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brain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2313652" y="3703033"/>
            <a:ext cx="6138886" cy="4409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0"/>
              </a:lnSpc>
            </a:pPr>
            <a:r>
              <a:rPr lang="en-US" sz="2302">
                <a:solidFill>
                  <a:srgbClr val="737373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      นักเรียนเคยรู้สึกแบบนี้ไหมคะ ? เมื่อเราคิดอยากจะทำอะไรสักอย่างที่สำคัญกับชีวิตในอนาคต เช่น </a:t>
            </a:r>
            <a:r>
              <a:rPr lang="en-US" sz="2302">
                <a:solidFill>
                  <a:srgbClr val="F46A61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การตั้งเป้าหมาย</a:t>
            </a:r>
            <a:r>
              <a:rPr lang="en-US" sz="2302">
                <a:solidFill>
                  <a:srgbClr val="737373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 ไม่ว่าจะเป็นด้านสุขภาพ การเงิน </a:t>
            </a:r>
            <a:r>
              <a:rPr lang="en-US" sz="2302">
                <a:solidFill>
                  <a:srgbClr val="F46A61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การเรียน การทำงาน</a:t>
            </a:r>
            <a:r>
              <a:rPr lang="en-US" sz="2302">
                <a:solidFill>
                  <a:srgbClr val="737373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 หรือ ทัศนคติ เราจะมีความรู้สึกยุ่งเหยิงเต็มไปหมด เพราะในแต่ละด้านก็มีรายละเอียดที่อยากจะทำให้สำเร็จแตกต่างกัน วันนี้ครูมี</a:t>
            </a:r>
            <a:r>
              <a:rPr lang="en-US" sz="2302">
                <a:solidFill>
                  <a:srgbClr val="F46A61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ไอเดียการจัดระเบียบความคิด</a:t>
            </a:r>
            <a:r>
              <a:rPr lang="en-US" sz="2302">
                <a:solidFill>
                  <a:srgbClr val="737373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มานำเสนอค่ะ </a:t>
            </a:r>
            <a:r>
              <a:rPr lang="en-US" sz="2302">
                <a:solidFill>
                  <a:srgbClr val="F46A61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โดยอ้างอิงมาจากหนังสือ "ทุกอย่างในชีวิตเริ่มจากความคิดที่เป็นระเบียบ" เขียนโดย คุณพกจูฮวัน ซึ่งไอเดียนี้มี ชื่อว่า “Mandala art”</a:t>
            </a:r>
            <a:r>
              <a:rPr lang="en-US" sz="2302">
                <a:solidFill>
                  <a:srgbClr val="737373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 ข้อดีของวิธีนี้คือสามารถช่วยให้</a:t>
            </a:r>
            <a:r>
              <a:rPr lang="en-US" sz="2302">
                <a:solidFill>
                  <a:srgbClr val="F46A61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ความคิดของนักเรียนเป็นระเบียบมากยิ่งขึ้น </a:t>
            </a:r>
            <a:r>
              <a:rPr lang="en-US" sz="2302">
                <a:solidFill>
                  <a:srgbClr val="737373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ทำให้มองเห็นภาพรวมของเป้าหมายภายในหน้าเดียว และสามารถระบุเป้าหมายย่อยเพื่อให้บรรลุถึงเป้าหมายหลักได้  จะมีรายละเอียดอย่างไรบ้างนั้นไปดูกันเลยค่ะ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3040586" y="9478115"/>
            <a:ext cx="2273132" cy="351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0"/>
              </a:lnSpc>
            </a:pPr>
            <a:r>
              <a:rPr lang="en-US" sz="2690">
                <a:solidFill>
                  <a:srgbClr val="737373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การคิด วิเคราะห์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3030197" y="8956235"/>
            <a:ext cx="2434410" cy="351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90"/>
              </a:lnSpc>
            </a:pPr>
            <a:r>
              <a:rPr lang="en-US" sz="2690">
                <a:solidFill>
                  <a:srgbClr val="737373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ทักษะการวางแผน</a:t>
            </a:r>
          </a:p>
        </p:txBody>
      </p:sp>
      <p:sp>
        <p:nvSpPr>
          <p:cNvPr name="TextBox 61" id="61"/>
          <p:cNvSpPr txBox="true"/>
          <p:nvPr/>
        </p:nvSpPr>
        <p:spPr>
          <a:xfrm rot="-712464">
            <a:off x="2995724" y="2769869"/>
            <a:ext cx="2392215" cy="408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4"/>
              </a:lnSpc>
            </a:pPr>
            <a:r>
              <a:rPr lang="en-US" sz="2984">
                <a:solidFill>
                  <a:srgbClr val="737373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เพื่อพิชิตเป้าหมาย</a:t>
            </a:r>
          </a:p>
          <a:p>
            <a:pPr algn="ctr">
              <a:lnSpc>
                <a:spcPts val="2984"/>
              </a:lnSpc>
            </a:pPr>
          </a:p>
        </p:txBody>
      </p:sp>
      <p:sp>
        <p:nvSpPr>
          <p:cNvPr name="TextBox 62" id="62"/>
          <p:cNvSpPr txBox="true"/>
          <p:nvPr/>
        </p:nvSpPr>
        <p:spPr>
          <a:xfrm rot="0">
            <a:off x="10158171" y="802963"/>
            <a:ext cx="6762999" cy="1920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58"/>
              </a:lnSpc>
            </a:pPr>
            <a:r>
              <a:rPr lang="en-US" sz="2427">
                <a:solidFill>
                  <a:srgbClr val="737373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    </a:t>
            </a:r>
            <a:r>
              <a:rPr lang="en-US" sz="2427">
                <a:solidFill>
                  <a:srgbClr val="F46A61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 Mandala art</a:t>
            </a:r>
            <a:r>
              <a:rPr lang="en-US" sz="2427">
                <a:solidFill>
                  <a:srgbClr val="737373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 เป็นเครื่องมือที่ช่วยจัดระเบียบความคิด โดยคุณอิไมซึมิ ฮิโรอากิ ดีไซน์เนอร์ชาวญี่ปุ่น ได้นำวิธีนี้มาใช้โดย</a:t>
            </a:r>
            <a:r>
              <a:rPr lang="en-US" sz="2427">
                <a:solidFill>
                  <a:srgbClr val="F46A61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มีไอเดียมาจากภาพ “มันดาลา” </a:t>
            </a:r>
            <a:r>
              <a:rPr lang="en-US" sz="2427">
                <a:solidFill>
                  <a:srgbClr val="737373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ซึ่งเป็นภาพที่มีรูปร่างต่างๆ เช่น ดอกไม้ ลายเส้น หรือ สี่เหลี่ยม ที่ได้ถูกนำมาวาดร้อยเรียงกันในแต่ละชั้นของวงกลม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0158171" y="2823286"/>
            <a:ext cx="6762999" cy="2688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58"/>
              </a:lnSpc>
            </a:pPr>
            <a:r>
              <a:rPr lang="en-US" sz="2427">
                <a:solidFill>
                  <a:srgbClr val="737373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    </a:t>
            </a:r>
            <a:r>
              <a:rPr lang="en-US" sz="2427">
                <a:solidFill>
                  <a:srgbClr val="F46A61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 ลักษณะการเขียนเป้าหมายโดยใช้ Mandala art</a:t>
            </a:r>
            <a:r>
              <a:rPr lang="en-US" sz="2427">
                <a:solidFill>
                  <a:srgbClr val="737373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 จะเป็นการ</a:t>
            </a:r>
            <a:r>
              <a:rPr lang="en-US" sz="2427">
                <a:solidFill>
                  <a:srgbClr val="F46A61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เขียนลงในช่องสี่เหลี่ยม</a:t>
            </a:r>
            <a:r>
              <a:rPr lang="en-US" sz="2427">
                <a:solidFill>
                  <a:srgbClr val="737373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 โดย</a:t>
            </a:r>
            <a:r>
              <a:rPr lang="en-US" sz="2427">
                <a:solidFill>
                  <a:srgbClr val="F46A61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ผู้เขียนจะต้องวาดช่อง สี่เหลี่ยมทั้งหมด 9 ช่อง จำนวนทั้งหมด 9 อัน จะได้ช่องสี่เหลี่ยมทั้งหมด 81 ช่อง</a:t>
            </a:r>
            <a:r>
              <a:rPr lang="en-US" sz="2427">
                <a:solidFill>
                  <a:srgbClr val="737373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 ซึ่งจะเห็นได้ว่า </a:t>
            </a:r>
            <a:r>
              <a:rPr lang="en-US" sz="2427">
                <a:solidFill>
                  <a:srgbClr val="F46A61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ตารางที่ได้จะมีจำนวน ช่องค่อนข้างเยอะ </a:t>
            </a:r>
            <a:r>
              <a:rPr lang="en-US" sz="2427">
                <a:solidFill>
                  <a:srgbClr val="737373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ทั้งนี้</a:t>
            </a:r>
            <a:r>
              <a:rPr lang="en-US" sz="2427">
                <a:solidFill>
                  <a:srgbClr val="F46A61"/>
                </a:solidFill>
                <a:latin typeface="เอฟซี พาเลท"/>
                <a:ea typeface="เอฟซี พาเลท"/>
                <a:cs typeface="เอฟซี พาเลท"/>
                <a:sym typeface="เอฟซี พาเลท"/>
              </a:rPr>
              <a:t>เพื่อให้นักเรียนได้พัฒนาทักษะการคิก วิเคราะห์ และตั้งเป้าหมายได้อย่างหลากหลาย</a:t>
            </a:r>
          </a:p>
          <a:p>
            <a:pPr algn="l">
              <a:lnSpc>
                <a:spcPts val="3058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16549" y="-989115"/>
            <a:ext cx="21721097" cy="12265230"/>
            <a:chOff x="0" y="0"/>
            <a:chExt cx="28961463" cy="163536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174205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347903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522108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695806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870011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43709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4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74459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348157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522362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6696060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0870265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5043963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8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4174586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348284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522489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696187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0870392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504409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34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174839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8348537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522742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6696440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0870645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5044343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false" flipV="false" rot="-695640">
            <a:off x="3413368" y="3446605"/>
            <a:ext cx="6187385" cy="1268414"/>
          </a:xfrm>
          <a:custGeom>
            <a:avLst/>
            <a:gdLst/>
            <a:ahLst/>
            <a:cxnLst/>
            <a:rect r="r" b="b" t="t" l="l"/>
            <a:pathLst>
              <a:path h="1268414" w="6187385">
                <a:moveTo>
                  <a:pt x="0" y="0"/>
                </a:moveTo>
                <a:lnTo>
                  <a:pt x="6187385" y="0"/>
                </a:lnTo>
                <a:lnTo>
                  <a:pt x="6187385" y="1268413"/>
                </a:lnTo>
                <a:lnTo>
                  <a:pt x="0" y="12684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-695640">
            <a:off x="3239980" y="2392685"/>
            <a:ext cx="6055066" cy="1241288"/>
          </a:xfrm>
          <a:custGeom>
            <a:avLst/>
            <a:gdLst/>
            <a:ahLst/>
            <a:cxnLst/>
            <a:rect r="r" b="b" t="t" l="l"/>
            <a:pathLst>
              <a:path h="1241288" w="6055066">
                <a:moveTo>
                  <a:pt x="0" y="0"/>
                </a:moveTo>
                <a:lnTo>
                  <a:pt x="6055066" y="0"/>
                </a:lnTo>
                <a:lnTo>
                  <a:pt x="6055066" y="1241288"/>
                </a:lnTo>
                <a:lnTo>
                  <a:pt x="0" y="1241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-2575733" y="155900"/>
            <a:ext cx="5458282" cy="7181950"/>
          </a:xfrm>
          <a:custGeom>
            <a:avLst/>
            <a:gdLst/>
            <a:ahLst/>
            <a:cxnLst/>
            <a:rect r="r" b="b" t="t" l="l"/>
            <a:pathLst>
              <a:path h="7181950" w="5458282">
                <a:moveTo>
                  <a:pt x="0" y="0"/>
                </a:moveTo>
                <a:lnTo>
                  <a:pt x="5458282" y="0"/>
                </a:lnTo>
                <a:lnTo>
                  <a:pt x="5458282" y="7181951"/>
                </a:lnTo>
                <a:lnTo>
                  <a:pt x="0" y="71819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-2575733" y="4094165"/>
            <a:ext cx="6393903" cy="6968831"/>
          </a:xfrm>
          <a:custGeom>
            <a:avLst/>
            <a:gdLst/>
            <a:ahLst/>
            <a:cxnLst/>
            <a:rect r="r" b="b" t="t" l="l"/>
            <a:pathLst>
              <a:path h="6968831" w="6393903">
                <a:moveTo>
                  <a:pt x="0" y="0"/>
                </a:moveTo>
                <a:lnTo>
                  <a:pt x="6393903" y="0"/>
                </a:lnTo>
                <a:lnTo>
                  <a:pt x="6393903" y="6968831"/>
                </a:lnTo>
                <a:lnTo>
                  <a:pt x="0" y="69688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true" flipV="false" rot="0">
            <a:off x="15018914" y="105717"/>
            <a:ext cx="6700593" cy="7976896"/>
          </a:xfrm>
          <a:custGeom>
            <a:avLst/>
            <a:gdLst/>
            <a:ahLst/>
            <a:cxnLst/>
            <a:rect r="r" b="b" t="t" l="l"/>
            <a:pathLst>
              <a:path h="7976896" w="6700593">
                <a:moveTo>
                  <a:pt x="6700593" y="0"/>
                </a:moveTo>
                <a:lnTo>
                  <a:pt x="0" y="0"/>
                </a:lnTo>
                <a:lnTo>
                  <a:pt x="0" y="7976896"/>
                </a:lnTo>
                <a:lnTo>
                  <a:pt x="6700593" y="7976896"/>
                </a:lnTo>
                <a:lnTo>
                  <a:pt x="670059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true" flipV="false" rot="0">
            <a:off x="14830191" y="4338003"/>
            <a:ext cx="5174357" cy="6968831"/>
          </a:xfrm>
          <a:custGeom>
            <a:avLst/>
            <a:gdLst/>
            <a:ahLst/>
            <a:cxnLst/>
            <a:rect r="r" b="b" t="t" l="l"/>
            <a:pathLst>
              <a:path h="6968831" w="5174357">
                <a:moveTo>
                  <a:pt x="5174358" y="0"/>
                </a:moveTo>
                <a:lnTo>
                  <a:pt x="0" y="0"/>
                </a:lnTo>
                <a:lnTo>
                  <a:pt x="0" y="6968831"/>
                </a:lnTo>
                <a:lnTo>
                  <a:pt x="5174358" y="6968831"/>
                </a:lnTo>
                <a:lnTo>
                  <a:pt x="517435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4896272" y="4671361"/>
            <a:ext cx="8649723" cy="4044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96"/>
              </a:lnSpc>
            </a:pPr>
            <a:r>
              <a:rPr lang="en-US" sz="13595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MANDALA</a:t>
            </a:r>
          </a:p>
          <a:p>
            <a:pPr algn="ctr">
              <a:lnSpc>
                <a:spcPts val="10196"/>
              </a:lnSpc>
            </a:pPr>
            <a:r>
              <a:rPr lang="en-US" sz="13595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SMART(ER)GOALS</a:t>
            </a:r>
          </a:p>
        </p:txBody>
      </p:sp>
      <p:sp>
        <p:nvSpPr>
          <p:cNvPr name="Freeform 38" id="38"/>
          <p:cNvSpPr/>
          <p:nvPr/>
        </p:nvSpPr>
        <p:spPr>
          <a:xfrm flipH="false" flipV="false" rot="0">
            <a:off x="10362995" y="1571574"/>
            <a:ext cx="4467196" cy="960447"/>
          </a:xfrm>
          <a:custGeom>
            <a:avLst/>
            <a:gdLst/>
            <a:ahLst/>
            <a:cxnLst/>
            <a:rect r="r" b="b" t="t" l="l"/>
            <a:pathLst>
              <a:path h="960447" w="4467196">
                <a:moveTo>
                  <a:pt x="0" y="0"/>
                </a:moveTo>
                <a:lnTo>
                  <a:pt x="4467196" y="0"/>
                </a:lnTo>
                <a:lnTo>
                  <a:pt x="4467196" y="960447"/>
                </a:lnTo>
                <a:lnTo>
                  <a:pt x="0" y="9604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0">
            <a:off x="10593522" y="2857666"/>
            <a:ext cx="2003071" cy="1372104"/>
          </a:xfrm>
          <a:custGeom>
            <a:avLst/>
            <a:gdLst/>
            <a:ahLst/>
            <a:cxnLst/>
            <a:rect r="r" b="b" t="t" l="l"/>
            <a:pathLst>
              <a:path h="1372104" w="2003071">
                <a:moveTo>
                  <a:pt x="2003071" y="0"/>
                </a:moveTo>
                <a:lnTo>
                  <a:pt x="0" y="0"/>
                </a:lnTo>
                <a:lnTo>
                  <a:pt x="0" y="1372103"/>
                </a:lnTo>
                <a:lnTo>
                  <a:pt x="2003071" y="1372103"/>
                </a:lnTo>
                <a:lnTo>
                  <a:pt x="2003071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-864618">
            <a:off x="3291683" y="2568364"/>
            <a:ext cx="6263484" cy="1675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32"/>
              </a:lnSpc>
            </a:pPr>
            <a:r>
              <a:rPr lang="en-US" sz="5668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ศิลปะฝึกคิด </a:t>
            </a:r>
          </a:p>
          <a:p>
            <a:pPr algn="ctr">
              <a:lnSpc>
                <a:spcPts val="6632"/>
              </a:lnSpc>
            </a:pPr>
            <a:r>
              <a:rPr lang="en-US" sz="5668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พิชิตเป้าหมาย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1034936" y="1619792"/>
            <a:ext cx="3286073" cy="778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87"/>
              </a:lnSpc>
            </a:pPr>
            <a:r>
              <a:rPr lang="en-US" sz="4562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เข้าสู่กิจกรรม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16549" y="-989115"/>
            <a:ext cx="21721097" cy="12265230"/>
            <a:chOff x="0" y="0"/>
            <a:chExt cx="28961463" cy="163536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174205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347903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522108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695806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870011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43709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4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74459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348157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522362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6696060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0870265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5043963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8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4174586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348284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522489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696187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0870392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504409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34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174839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8348537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522742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6696440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0870645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5044343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2213180" y="2087160"/>
            <a:ext cx="5324572" cy="7171140"/>
          </a:xfrm>
          <a:custGeom>
            <a:avLst/>
            <a:gdLst/>
            <a:ahLst/>
            <a:cxnLst/>
            <a:rect r="r" b="b" t="t" l="l"/>
            <a:pathLst>
              <a:path h="7171140" w="5324572">
                <a:moveTo>
                  <a:pt x="0" y="0"/>
                </a:moveTo>
                <a:lnTo>
                  <a:pt x="5324571" y="0"/>
                </a:lnTo>
                <a:lnTo>
                  <a:pt x="5324571" y="7171140"/>
                </a:lnTo>
                <a:lnTo>
                  <a:pt x="0" y="7171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-131985">
            <a:off x="7634437" y="2870328"/>
            <a:ext cx="8983391" cy="5210366"/>
          </a:xfrm>
          <a:custGeom>
            <a:avLst/>
            <a:gdLst/>
            <a:ahLst/>
            <a:cxnLst/>
            <a:rect r="r" b="b" t="t" l="l"/>
            <a:pathLst>
              <a:path h="5210366" w="8983391">
                <a:moveTo>
                  <a:pt x="0" y="0"/>
                </a:moveTo>
                <a:lnTo>
                  <a:pt x="8983391" y="0"/>
                </a:lnTo>
                <a:lnTo>
                  <a:pt x="8983391" y="5210367"/>
                </a:lnTo>
                <a:lnTo>
                  <a:pt x="0" y="5210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1436950" y="7856745"/>
            <a:ext cx="2397129" cy="788873"/>
          </a:xfrm>
          <a:custGeom>
            <a:avLst/>
            <a:gdLst/>
            <a:ahLst/>
            <a:cxnLst/>
            <a:rect r="r" b="b" t="t" l="l"/>
            <a:pathLst>
              <a:path h="788873" w="2397129">
                <a:moveTo>
                  <a:pt x="0" y="0"/>
                </a:moveTo>
                <a:lnTo>
                  <a:pt x="2397129" y="0"/>
                </a:lnTo>
                <a:lnTo>
                  <a:pt x="2397129" y="788874"/>
                </a:lnTo>
                <a:lnTo>
                  <a:pt x="0" y="7888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573486" y="124725"/>
            <a:ext cx="2997173" cy="3924870"/>
          </a:xfrm>
          <a:custGeom>
            <a:avLst/>
            <a:gdLst/>
            <a:ahLst/>
            <a:cxnLst/>
            <a:rect r="r" b="b" t="t" l="l"/>
            <a:pathLst>
              <a:path h="3924870" w="2997173">
                <a:moveTo>
                  <a:pt x="0" y="0"/>
                </a:moveTo>
                <a:lnTo>
                  <a:pt x="2997173" y="0"/>
                </a:lnTo>
                <a:lnTo>
                  <a:pt x="2997173" y="3924869"/>
                </a:lnTo>
                <a:lnTo>
                  <a:pt x="0" y="39248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7889297" y="4187686"/>
            <a:ext cx="8473670" cy="2751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13"/>
              </a:lnSpc>
            </a:pPr>
            <a:r>
              <a:rPr lang="en-US" sz="7377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เป้าหมายในชีวิตคุณ</a:t>
            </a:r>
          </a:p>
          <a:p>
            <a:pPr algn="ctr">
              <a:lnSpc>
                <a:spcPts val="11213"/>
              </a:lnSpc>
            </a:pPr>
            <a:r>
              <a:rPr lang="en-US" sz="7377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คืออะไร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16549" y="-989115"/>
            <a:ext cx="21721097" cy="12265230"/>
            <a:chOff x="0" y="0"/>
            <a:chExt cx="28961463" cy="163536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174205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347903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522108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695806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870011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43709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4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74459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348157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522362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6696060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0870265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5043963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8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4174586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348284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522489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696187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0870392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504409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34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174839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8348537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522742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6696440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0870645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5044343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false" flipV="false" rot="91048">
            <a:off x="1055970" y="1612749"/>
            <a:ext cx="10740262" cy="2201754"/>
          </a:xfrm>
          <a:custGeom>
            <a:avLst/>
            <a:gdLst/>
            <a:ahLst/>
            <a:cxnLst/>
            <a:rect r="r" b="b" t="t" l="l"/>
            <a:pathLst>
              <a:path h="2201754" w="10740262">
                <a:moveTo>
                  <a:pt x="0" y="0"/>
                </a:moveTo>
                <a:lnTo>
                  <a:pt x="10740262" y="0"/>
                </a:lnTo>
                <a:lnTo>
                  <a:pt x="10740262" y="2201754"/>
                </a:lnTo>
                <a:lnTo>
                  <a:pt x="0" y="22017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true" rot="5988265">
            <a:off x="10321348" y="2856596"/>
            <a:ext cx="2184409" cy="1922280"/>
          </a:xfrm>
          <a:custGeom>
            <a:avLst/>
            <a:gdLst/>
            <a:ahLst/>
            <a:cxnLst/>
            <a:rect r="r" b="b" t="t" l="l"/>
            <a:pathLst>
              <a:path h="1922280" w="2184409">
                <a:moveTo>
                  <a:pt x="0" y="1922280"/>
                </a:moveTo>
                <a:lnTo>
                  <a:pt x="2184408" y="1922280"/>
                </a:lnTo>
                <a:lnTo>
                  <a:pt x="2184408" y="0"/>
                </a:lnTo>
                <a:lnTo>
                  <a:pt x="0" y="0"/>
                </a:lnTo>
                <a:lnTo>
                  <a:pt x="0" y="192228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true" flipV="false" rot="-737379">
            <a:off x="14291161" y="-70002"/>
            <a:ext cx="4002106" cy="5265929"/>
          </a:xfrm>
          <a:custGeom>
            <a:avLst/>
            <a:gdLst/>
            <a:ahLst/>
            <a:cxnLst/>
            <a:rect r="r" b="b" t="t" l="l"/>
            <a:pathLst>
              <a:path h="5265929" w="4002106">
                <a:moveTo>
                  <a:pt x="4002106" y="0"/>
                </a:moveTo>
                <a:lnTo>
                  <a:pt x="0" y="0"/>
                </a:lnTo>
                <a:lnTo>
                  <a:pt x="0" y="5265929"/>
                </a:lnTo>
                <a:lnTo>
                  <a:pt x="4002106" y="5265929"/>
                </a:lnTo>
                <a:lnTo>
                  <a:pt x="400210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543679" y="4289446"/>
            <a:ext cx="523057" cy="523057"/>
          </a:xfrm>
          <a:custGeom>
            <a:avLst/>
            <a:gdLst/>
            <a:ahLst/>
            <a:cxnLst/>
            <a:rect r="r" b="b" t="t" l="l"/>
            <a:pathLst>
              <a:path h="523057" w="523057">
                <a:moveTo>
                  <a:pt x="0" y="0"/>
                </a:moveTo>
                <a:lnTo>
                  <a:pt x="523057" y="0"/>
                </a:lnTo>
                <a:lnTo>
                  <a:pt x="523057" y="523056"/>
                </a:lnTo>
                <a:lnTo>
                  <a:pt x="0" y="5230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558028" y="4941326"/>
            <a:ext cx="523057" cy="523057"/>
          </a:xfrm>
          <a:custGeom>
            <a:avLst/>
            <a:gdLst/>
            <a:ahLst/>
            <a:cxnLst/>
            <a:rect r="r" b="b" t="t" l="l"/>
            <a:pathLst>
              <a:path h="523057" w="523057">
                <a:moveTo>
                  <a:pt x="0" y="0"/>
                </a:moveTo>
                <a:lnTo>
                  <a:pt x="523057" y="0"/>
                </a:lnTo>
                <a:lnTo>
                  <a:pt x="523057" y="523057"/>
                </a:lnTo>
                <a:lnTo>
                  <a:pt x="0" y="5230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543679" y="5613797"/>
            <a:ext cx="532623" cy="532623"/>
          </a:xfrm>
          <a:custGeom>
            <a:avLst/>
            <a:gdLst/>
            <a:ahLst/>
            <a:cxnLst/>
            <a:rect r="r" b="b" t="t" l="l"/>
            <a:pathLst>
              <a:path h="532623" w="532623">
                <a:moveTo>
                  <a:pt x="0" y="0"/>
                </a:moveTo>
                <a:lnTo>
                  <a:pt x="532623" y="0"/>
                </a:lnTo>
                <a:lnTo>
                  <a:pt x="532623" y="532623"/>
                </a:lnTo>
                <a:lnTo>
                  <a:pt x="0" y="5326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562811" y="6295834"/>
            <a:ext cx="532623" cy="532623"/>
          </a:xfrm>
          <a:custGeom>
            <a:avLst/>
            <a:gdLst/>
            <a:ahLst/>
            <a:cxnLst/>
            <a:rect r="r" b="b" t="t" l="l"/>
            <a:pathLst>
              <a:path h="532623" w="532623">
                <a:moveTo>
                  <a:pt x="0" y="0"/>
                </a:moveTo>
                <a:lnTo>
                  <a:pt x="532623" y="0"/>
                </a:lnTo>
                <a:lnTo>
                  <a:pt x="532623" y="532623"/>
                </a:lnTo>
                <a:lnTo>
                  <a:pt x="0" y="5326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562811" y="6957281"/>
            <a:ext cx="532623" cy="532623"/>
          </a:xfrm>
          <a:custGeom>
            <a:avLst/>
            <a:gdLst/>
            <a:ahLst/>
            <a:cxnLst/>
            <a:rect r="r" b="b" t="t" l="l"/>
            <a:pathLst>
              <a:path h="532623" w="532623">
                <a:moveTo>
                  <a:pt x="0" y="0"/>
                </a:moveTo>
                <a:lnTo>
                  <a:pt x="532623" y="0"/>
                </a:lnTo>
                <a:lnTo>
                  <a:pt x="532623" y="532623"/>
                </a:lnTo>
                <a:lnTo>
                  <a:pt x="0" y="5326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562811" y="8283454"/>
            <a:ext cx="532623" cy="532623"/>
          </a:xfrm>
          <a:custGeom>
            <a:avLst/>
            <a:gdLst/>
            <a:ahLst/>
            <a:cxnLst/>
            <a:rect r="r" b="b" t="t" l="l"/>
            <a:pathLst>
              <a:path h="532623" w="532623">
                <a:moveTo>
                  <a:pt x="0" y="0"/>
                </a:moveTo>
                <a:lnTo>
                  <a:pt x="532623" y="0"/>
                </a:lnTo>
                <a:lnTo>
                  <a:pt x="532623" y="532622"/>
                </a:lnTo>
                <a:lnTo>
                  <a:pt x="0" y="5326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562811" y="7650992"/>
            <a:ext cx="503925" cy="503925"/>
          </a:xfrm>
          <a:custGeom>
            <a:avLst/>
            <a:gdLst/>
            <a:ahLst/>
            <a:cxnLst/>
            <a:rect r="r" b="b" t="t" l="l"/>
            <a:pathLst>
              <a:path h="503925" w="503925">
                <a:moveTo>
                  <a:pt x="0" y="0"/>
                </a:moveTo>
                <a:lnTo>
                  <a:pt x="503925" y="0"/>
                </a:lnTo>
                <a:lnTo>
                  <a:pt x="503925" y="503925"/>
                </a:lnTo>
                <a:lnTo>
                  <a:pt x="0" y="50392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2224433" y="1628162"/>
            <a:ext cx="8403335" cy="1927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b="true" sz="685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MANDALA SMARTER GOALS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2253131" y="4079896"/>
            <a:ext cx="15817834" cy="3301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47"/>
              </a:lnSpc>
            </a:pPr>
            <a:r>
              <a:rPr lang="en-US" sz="2687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(SPECIFIC) วางเป้าหมายที่ชัดเจน : </a:t>
            </a:r>
            <a:r>
              <a:rPr lang="en-US" sz="2687" u="sng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เกรด 4 วิชาศิลปะ</a:t>
            </a:r>
          </a:p>
          <a:p>
            <a:pPr algn="l">
              <a:lnSpc>
                <a:spcPts val="5347"/>
              </a:lnSpc>
            </a:pPr>
            <a:r>
              <a:rPr lang="en-US" sz="2687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(MEASURABLE) สิ่งที่ทำสามารถวัดผลได้ : </a:t>
            </a:r>
            <a:r>
              <a:rPr lang="en-US" sz="2687" u="sng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คะแนนเฉลี่ยสะสม 80-100 คะแนน</a:t>
            </a:r>
          </a:p>
          <a:p>
            <a:pPr algn="l">
              <a:lnSpc>
                <a:spcPts val="5347"/>
              </a:lnSpc>
            </a:pPr>
            <a:r>
              <a:rPr lang="en-US" sz="2687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(ACHIEVABLE) สามารถบรรลุเป้าหมายได้โดยวิธีการใด : </a:t>
            </a:r>
            <a:r>
              <a:rPr lang="en-US" sz="2687" u="sng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วางแผนการเรียนโดยใช้ตาราง MANDALA</a:t>
            </a:r>
          </a:p>
          <a:p>
            <a:pPr algn="l">
              <a:lnSpc>
                <a:spcPts val="5347"/>
              </a:lnSpc>
            </a:pPr>
            <a:r>
              <a:rPr lang="en-US" sz="2687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(RELEVANT) ต้องเป็นสิ่งที่ทำได้จริงและสอดคล้องกับชีวิตประจำวัน : </a:t>
            </a:r>
            <a:r>
              <a:rPr lang="en-US" sz="2687" u="sng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เกรด 4 ส่งผลดีต่อเกรดเฉลี่ยรวมและการศึกษาต่อ </a:t>
            </a:r>
          </a:p>
          <a:p>
            <a:pPr algn="l">
              <a:lnSpc>
                <a:spcPts val="5347"/>
              </a:lnSpc>
            </a:pPr>
            <a:r>
              <a:rPr lang="en-US" sz="2687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(TIME-BOUND) มีกรอบเวลาที่ชัดเจน : </a:t>
            </a:r>
            <a:r>
              <a:rPr lang="en-US" sz="2687" u="sng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ภายใน 4 เดือนมีคะแนนเฉลี่ยสะสม 80-100 คะแนน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2224433" y="7457240"/>
            <a:ext cx="13504832" cy="1214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54"/>
              </a:lnSpc>
            </a:pPr>
            <a:r>
              <a:rPr lang="en-US" sz="2688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(EVALUATED) </a:t>
            </a:r>
            <a:r>
              <a:rPr lang="en-US" sz="2688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ประเมินผล ติดตามผล：ประเมินคะแนน เปรียบเทียบคะแนนที่ทำได้กับคะแนนเป้าหมาย</a:t>
            </a:r>
          </a:p>
          <a:p>
            <a:pPr algn="l">
              <a:lnSpc>
                <a:spcPts val="5054"/>
              </a:lnSpc>
            </a:pPr>
            <a:r>
              <a:rPr lang="en-US" sz="2688">
                <a:solidFill>
                  <a:srgbClr val="000000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(REVIEWED) ทบทวน ปรับปรุง ：ทบทวนปัญหา ปรับปรุงแก้ไข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716549" y="-989115"/>
            <a:ext cx="21721097" cy="12265230"/>
            <a:chOff x="0" y="0"/>
            <a:chExt cx="28961463" cy="163536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174205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347903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522108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6695806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870011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043709" y="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4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74459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348157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2522362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6696060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0870265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5043963" y="414566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8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4174586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8348284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2522489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6696187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19" y="0"/>
                  </a:lnTo>
                  <a:lnTo>
                    <a:pt x="3917119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0870392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5044090" y="8290855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19"/>
                  </a:lnTo>
                  <a:lnTo>
                    <a:pt x="0" y="3917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634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4174839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8348537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2522742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6696440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20870645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5044343" y="12436520"/>
              <a:ext cx="3917120" cy="3917120"/>
            </a:xfrm>
            <a:custGeom>
              <a:avLst/>
              <a:gdLst/>
              <a:ahLst/>
              <a:cxnLst/>
              <a:rect r="r" b="b" t="t" l="l"/>
              <a:pathLst>
                <a:path h="3917120" w="3917120">
                  <a:moveTo>
                    <a:pt x="0" y="0"/>
                  </a:moveTo>
                  <a:lnTo>
                    <a:pt x="3917120" y="0"/>
                  </a:lnTo>
                  <a:lnTo>
                    <a:pt x="3917120" y="3917120"/>
                  </a:lnTo>
                  <a:lnTo>
                    <a:pt x="0" y="391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1028700" y="1436092"/>
            <a:ext cx="2818638" cy="8229600"/>
          </a:xfrm>
          <a:custGeom>
            <a:avLst/>
            <a:gdLst/>
            <a:ahLst/>
            <a:cxnLst/>
            <a:rect r="r" b="b" t="t" l="l"/>
            <a:pathLst>
              <a:path h="8229600" w="2818638">
                <a:moveTo>
                  <a:pt x="0" y="0"/>
                </a:moveTo>
                <a:lnTo>
                  <a:pt x="2818638" y="0"/>
                </a:lnTo>
                <a:lnTo>
                  <a:pt x="28186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true" flipV="false" rot="0">
            <a:off x="14883003" y="1436092"/>
            <a:ext cx="2376297" cy="8229600"/>
          </a:xfrm>
          <a:custGeom>
            <a:avLst/>
            <a:gdLst/>
            <a:ahLst/>
            <a:cxnLst/>
            <a:rect r="r" b="b" t="t" l="l"/>
            <a:pathLst>
              <a:path h="8229600" w="2376297">
                <a:moveTo>
                  <a:pt x="2376297" y="0"/>
                </a:moveTo>
                <a:lnTo>
                  <a:pt x="0" y="0"/>
                </a:lnTo>
                <a:lnTo>
                  <a:pt x="0" y="8229600"/>
                </a:lnTo>
                <a:lnTo>
                  <a:pt x="2376297" y="8229600"/>
                </a:lnTo>
                <a:lnTo>
                  <a:pt x="23762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91048">
            <a:off x="325420" y="386656"/>
            <a:ext cx="4809404" cy="985928"/>
          </a:xfrm>
          <a:custGeom>
            <a:avLst/>
            <a:gdLst/>
            <a:ahLst/>
            <a:cxnLst/>
            <a:rect r="r" b="b" t="t" l="l"/>
            <a:pathLst>
              <a:path h="985928" w="4809404">
                <a:moveTo>
                  <a:pt x="0" y="0"/>
                </a:moveTo>
                <a:lnTo>
                  <a:pt x="4809404" y="0"/>
                </a:lnTo>
                <a:lnTo>
                  <a:pt x="4809404" y="985928"/>
                </a:lnTo>
                <a:lnTo>
                  <a:pt x="0" y="9859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755284" y="390284"/>
            <a:ext cx="3762947" cy="866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4"/>
              </a:lnSpc>
            </a:pPr>
            <a:r>
              <a:rPr lang="en-US" b="true" sz="307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MANDALA SMART(ER) GOALS</a:t>
            </a:r>
          </a:p>
        </p:txBody>
      </p:sp>
      <p:graphicFrame>
        <p:nvGraphicFramePr>
          <p:cNvPr name="Table 35" id="35"/>
          <p:cNvGraphicFramePr>
            <a:graphicFrameLocks noGrp="true"/>
          </p:cNvGraphicFramePr>
          <p:nvPr/>
        </p:nvGraphicFramePr>
        <p:xfrm>
          <a:off x="7692429" y="3704092"/>
          <a:ext cx="1963598" cy="1923640"/>
        </p:xfrm>
        <a:graphic>
          <a:graphicData uri="http://schemas.openxmlformats.org/drawingml/2006/table">
            <a:tbl>
              <a:tblPr/>
              <a:tblGrid>
                <a:gridCol w="654533"/>
                <a:gridCol w="654533"/>
                <a:gridCol w="654533"/>
              </a:tblGrid>
              <a:tr h="66688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มีความรู้</a:t>
                      </a:r>
                      <a:endParaRPr lang="en-US" sz="1100"/>
                    </a:p>
                  </a:txBody>
                  <a:tcPr marL="128616" marR="128616" marT="128616" marB="128616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27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เตรียมความพร้อม</a:t>
                      </a:r>
                      <a:endParaRPr lang="en-US" sz="1100"/>
                    </a:p>
                  </a:txBody>
                  <a:tcPr marL="128616" marR="128616" marT="128616" marB="128616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5016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ตั้งเป้าหมายคะแนน</a:t>
                      </a:r>
                      <a:endParaRPr lang="en-US" sz="1100"/>
                    </a:p>
                  </a:txBody>
                  <a:tcPr marL="128616" marR="128616" marT="128616" marB="128616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</a:tr>
              <a:tr h="61573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แนวทางแก้ไข</a:t>
                      </a:r>
                      <a:endParaRPr lang="en-US" sz="1100"/>
                    </a:p>
                  </a:txBody>
                  <a:tcPr marL="128616" marR="128616" marT="128616" marB="128616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5016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เกรด 4 วิชาศิลปะ</a:t>
                      </a:r>
                      <a:endParaRPr lang="en-US" sz="1100"/>
                    </a:p>
                  </a:txBody>
                  <a:tcPr marL="128616" marR="128616" marT="128616" marB="128616" anchor="ctr">
                    <a:lnL cmpd="sng" algn="ctr" cap="flat" w="45016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5016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5016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5016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ใส่ใจ</a:t>
                      </a:r>
                      <a:endParaRPr lang="en-US" sz="1100"/>
                    </a:p>
                  </a:txBody>
                  <a:tcPr marL="128616" marR="128616" marT="128616" marB="128616" anchor="ctr">
                    <a:lnL cmpd="sng" algn="ctr" cap="flat" w="45016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</a:tr>
              <a:tr h="64102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วิเคราะห์ปัญหา</a:t>
                      </a:r>
                      <a:endParaRPr lang="en-US" sz="1100"/>
                    </a:p>
                  </a:txBody>
                  <a:tcPr marL="128616" marR="128616" marT="128616" marB="128616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หาความรู้เพิ่มเติม</a:t>
                      </a:r>
                      <a:endParaRPr lang="en-US" sz="1100"/>
                    </a:p>
                  </a:txBody>
                  <a:tcPr marL="128616" marR="128616" marT="128616" marB="128616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5016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แบ่งเวลา</a:t>
                      </a:r>
                      <a:endParaRPr lang="en-US" sz="1100"/>
                    </a:p>
                  </a:txBody>
                  <a:tcPr marL="128616" marR="128616" marT="128616" marB="128616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6" id="36"/>
          <p:cNvGraphicFramePr>
            <a:graphicFrameLocks noGrp="true"/>
          </p:cNvGraphicFramePr>
          <p:nvPr/>
        </p:nvGraphicFramePr>
        <p:xfrm>
          <a:off x="4628448" y="3704092"/>
          <a:ext cx="1963598" cy="1925554"/>
        </p:xfrm>
        <a:graphic>
          <a:graphicData uri="http://schemas.openxmlformats.org/drawingml/2006/table">
            <a:tbl>
              <a:tblPr/>
              <a:tblGrid>
                <a:gridCol w="654533"/>
                <a:gridCol w="654533"/>
                <a:gridCol w="654533"/>
              </a:tblGrid>
              <a:tr h="6418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แนวทางแก้ไข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7" id="37"/>
          <p:cNvGraphicFramePr>
            <a:graphicFrameLocks noGrp="true"/>
          </p:cNvGraphicFramePr>
          <p:nvPr/>
        </p:nvGraphicFramePr>
        <p:xfrm>
          <a:off x="10751157" y="3704092"/>
          <a:ext cx="1963598" cy="1939305"/>
        </p:xfrm>
        <a:graphic>
          <a:graphicData uri="http://schemas.openxmlformats.org/drawingml/2006/table">
            <a:tbl>
              <a:tblPr/>
              <a:tblGrid>
                <a:gridCol w="654533"/>
                <a:gridCol w="654533"/>
                <a:gridCol w="654533"/>
              </a:tblGrid>
              <a:tr h="64182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เข้าเรียนตรงเวลา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ส่งงานตรงเวลา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ตั้งใจฟัง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2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ทบทวนฝึกฝน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ใส่ใจ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ไม่เข้าใจถามครู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56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ไม่คุย</a:t>
                      </a:r>
                      <a:endParaRPr lang="en-US" sz="1100"/>
                    </a:p>
                    <a:p>
                      <a:pPr algn="ctr">
                        <a:lnSpc>
                          <a:spcPts val="1215"/>
                        </a:lnSpc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เวลาเรียน</a:t>
                      </a:r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ไม่เล่นโทรศัพท์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จดบันทึกเพื่อความเข้าใจ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8" id="38"/>
          <p:cNvGraphicFramePr>
            <a:graphicFrameLocks noGrp="true"/>
          </p:cNvGraphicFramePr>
          <p:nvPr/>
        </p:nvGraphicFramePr>
        <p:xfrm>
          <a:off x="7692429" y="6717954"/>
          <a:ext cx="1963598" cy="1921693"/>
        </p:xfrm>
        <a:graphic>
          <a:graphicData uri="http://schemas.openxmlformats.org/drawingml/2006/table">
            <a:tbl>
              <a:tblPr/>
              <a:tblGrid>
                <a:gridCol w="654533"/>
                <a:gridCol w="654533"/>
                <a:gridCol w="654533"/>
              </a:tblGrid>
              <a:tr h="64186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Google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Youtube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หนังสือเรียน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59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หาความรู้เพิ่มเติม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Pinterest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388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รุ่นพี่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ครูผู้สอน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เพื่อนร่วมชั้นเรียน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39" id="39"/>
          <p:cNvGraphicFramePr>
            <a:graphicFrameLocks noGrp="true"/>
          </p:cNvGraphicFramePr>
          <p:nvPr/>
        </p:nvGraphicFramePr>
        <p:xfrm>
          <a:off x="7687176" y="716998"/>
          <a:ext cx="1963598" cy="1925554"/>
        </p:xfrm>
        <a:graphic>
          <a:graphicData uri="http://schemas.openxmlformats.org/drawingml/2006/table">
            <a:tbl>
              <a:tblPr/>
              <a:tblGrid>
                <a:gridCol w="654533"/>
                <a:gridCol w="654533"/>
                <a:gridCol w="654533"/>
              </a:tblGrid>
              <a:tr h="6418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หาความรู้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เตรียมอุปกรณ์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ขลุ่ย</a:t>
                      </a:r>
                      <a:endParaRPr lang="en-US" sz="1100"/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เพียงออ</a:t>
                      </a:r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569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47"/>
                        </a:lnSpc>
                        <a:defRPr/>
                      </a:pPr>
                      <a:r>
                        <a:rPr lang="en-US" sz="1147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เตรียมตัวเตรียมใจ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27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เตรียมความพร้อม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สีไม้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80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47"/>
                        </a:lnSpc>
                        <a:defRPr/>
                      </a:pPr>
                      <a:r>
                        <a:rPr lang="en-US" sz="1147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กระดาษ 100 ปอนด์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ปากกาตัดเส้น 0.5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47"/>
                        </a:lnSpc>
                        <a:defRPr/>
                      </a:pPr>
                      <a:r>
                        <a:rPr lang="en-US" sz="1147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ไม้บรรทัด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40" id="40"/>
          <p:cNvGraphicFramePr>
            <a:graphicFrameLocks noGrp="true"/>
          </p:cNvGraphicFramePr>
          <p:nvPr/>
        </p:nvGraphicFramePr>
        <p:xfrm>
          <a:off x="10745904" y="716998"/>
          <a:ext cx="1963598" cy="1921213"/>
        </p:xfrm>
        <a:graphic>
          <a:graphicData uri="http://schemas.openxmlformats.org/drawingml/2006/table">
            <a:tbl>
              <a:tblPr/>
              <a:tblGrid>
                <a:gridCol w="654533"/>
                <a:gridCol w="654533"/>
                <a:gridCol w="654533"/>
              </a:tblGrid>
              <a:tr h="65226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ร้องเพลง</a:t>
                      </a:r>
                      <a:endParaRPr lang="en-US" sz="1100"/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8-10 </a:t>
                      </a:r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อ่านโน้ต</a:t>
                      </a:r>
                      <a:endParaRPr lang="en-US" sz="1100"/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9-10 </a:t>
                      </a:r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เป่าขลุ่ย</a:t>
                      </a:r>
                      <a:endParaRPr lang="en-US" sz="1100"/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8-10 </a:t>
                      </a:r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570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ปลายภาค</a:t>
                      </a:r>
                      <a:endParaRPr lang="en-US" sz="1100"/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16-20 </a:t>
                      </a:r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ตั้งเป้าหมายคะแนน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กลางภาค</a:t>
                      </a:r>
                      <a:endParaRPr lang="en-US" sz="1100"/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16-20 </a:t>
                      </a:r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324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15"/>
                        </a:lnSpc>
                        <a:defRPr/>
                      </a:pPr>
                      <a:r>
                        <a:rPr lang="en-US" sz="1215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ทัศนียภาพ</a:t>
                      </a:r>
                      <a:endParaRPr lang="en-US" sz="1100"/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8-10 </a:t>
                      </a:r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Mandala</a:t>
                      </a:r>
                      <a:endParaRPr lang="en-US" sz="1100"/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8-10 </a:t>
                      </a:r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ทัศนธาตุ</a:t>
                      </a:r>
                      <a:endParaRPr lang="en-US" sz="1100"/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8-10 </a:t>
                      </a:r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41" id="41"/>
          <p:cNvGraphicFramePr>
            <a:graphicFrameLocks noGrp="true"/>
          </p:cNvGraphicFramePr>
          <p:nvPr/>
        </p:nvGraphicFramePr>
        <p:xfrm>
          <a:off x="4628448" y="716998"/>
          <a:ext cx="1963598" cy="1921361"/>
        </p:xfrm>
        <a:graphic>
          <a:graphicData uri="http://schemas.openxmlformats.org/drawingml/2006/table">
            <a:tbl>
              <a:tblPr/>
              <a:tblGrid>
                <a:gridCol w="654533"/>
                <a:gridCol w="654533"/>
                <a:gridCol w="654533"/>
              </a:tblGrid>
              <a:tr h="6343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การขับร้องเพลง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การอ่านโน้ต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การเป่าขลุ่ย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347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มีความรู้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ทัศนธาตุ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57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ทัศนีย</a:t>
                      </a:r>
                      <a:endParaRPr lang="en-US" sz="1100"/>
                    </a:p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ภาพ</a:t>
                      </a:r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50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ภาพ Mandala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42" id="42"/>
          <p:cNvGraphicFramePr>
            <a:graphicFrameLocks noGrp="true"/>
          </p:cNvGraphicFramePr>
          <p:nvPr/>
        </p:nvGraphicFramePr>
        <p:xfrm>
          <a:off x="4633701" y="6712235"/>
          <a:ext cx="1963598" cy="1925554"/>
        </p:xfrm>
        <a:graphic>
          <a:graphicData uri="http://schemas.openxmlformats.org/drawingml/2006/table">
            <a:tbl>
              <a:tblPr/>
              <a:tblGrid>
                <a:gridCol w="654533"/>
                <a:gridCol w="654533"/>
                <a:gridCol w="654533"/>
              </a:tblGrid>
              <a:tr h="6418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วิเคราะห์ปัญหา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43" id="43"/>
          <p:cNvGraphicFramePr>
            <a:graphicFrameLocks noGrp="true"/>
          </p:cNvGraphicFramePr>
          <p:nvPr/>
        </p:nvGraphicFramePr>
        <p:xfrm>
          <a:off x="10751157" y="6717954"/>
          <a:ext cx="1963598" cy="1925554"/>
        </p:xfrm>
        <a:graphic>
          <a:graphicData uri="http://schemas.openxmlformats.org/drawingml/2006/table">
            <a:tbl>
              <a:tblPr/>
              <a:tblGrid>
                <a:gridCol w="654533"/>
                <a:gridCol w="654533"/>
                <a:gridCol w="654533"/>
              </a:tblGrid>
              <a:tr h="6418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63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Puimek Font TH"/>
                          <a:ea typeface="Puimek Font TH"/>
                          <a:cs typeface="Puimek Font TH"/>
                          <a:sym typeface="Puimek Font TH"/>
                        </a:rPr>
                        <a:t>แบ่งเวลา</a:t>
                      </a: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5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09"/>
                        </a:lnSpc>
                        <a:defRPr/>
                      </a:pPr>
                      <a:endParaRPr lang="en-US" sz="1100"/>
                    </a:p>
                  </a:txBody>
                  <a:tcPr marL="150333" marR="150333" marT="150333" marB="150333" anchor="ctr">
                    <a:lnL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30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DAGqBNRk2ZI</dc:identifier>
  <dcterms:modified xsi:type="dcterms:W3CDTF">2011-08-01T06:04:30Z</dcterms:modified>
  <cp:revision>1</cp:revision>
  <dc:title>MANDALA SMARTER GOALS</dc:title>
</cp:coreProperties>
</file>