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ดองเต่า" panose="020B0604020202020204" charset="-34"/>
      <p:regular r:id="rId29"/>
    </p:embeddedFont>
    <p:embeddedFont>
      <p:font typeface="ดองเต่า Bold" panose="020B0604020202020204" charset="-3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 rot="1515188">
            <a:off x="4205718" y="-1825617"/>
            <a:ext cx="17832071" cy="10212913"/>
          </a:xfrm>
          <a:custGeom>
            <a:avLst/>
            <a:gdLst/>
            <a:ahLst/>
            <a:cxnLst/>
            <a:rect l="l" t="t" r="r" b="b"/>
            <a:pathLst>
              <a:path w="17832071" h="10212913">
                <a:moveTo>
                  <a:pt x="0" y="0"/>
                </a:moveTo>
                <a:lnTo>
                  <a:pt x="17832071" y="0"/>
                </a:lnTo>
                <a:lnTo>
                  <a:pt x="17832071" y="10212914"/>
                </a:lnTo>
                <a:lnTo>
                  <a:pt x="0" y="10212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2899" y="1028700"/>
            <a:ext cx="8680557" cy="9915915"/>
          </a:xfrm>
          <a:custGeom>
            <a:avLst/>
            <a:gdLst/>
            <a:ahLst/>
            <a:cxnLst/>
            <a:rect l="l" t="t" r="r" b="b"/>
            <a:pathLst>
              <a:path w="8680557" h="9915915">
                <a:moveTo>
                  <a:pt x="0" y="0"/>
                </a:moveTo>
                <a:lnTo>
                  <a:pt x="8680557" y="0"/>
                </a:lnTo>
                <a:lnTo>
                  <a:pt x="8680557" y="9915915"/>
                </a:lnTo>
                <a:lnTo>
                  <a:pt x="0" y="9915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69481">
            <a:off x="11141833" y="278192"/>
            <a:ext cx="9033586" cy="2879456"/>
          </a:xfrm>
          <a:custGeom>
            <a:avLst/>
            <a:gdLst/>
            <a:ahLst/>
            <a:cxnLst/>
            <a:rect l="l" t="t" r="r" b="b"/>
            <a:pathLst>
              <a:path w="9033586" h="2879456">
                <a:moveTo>
                  <a:pt x="0" y="0"/>
                </a:moveTo>
                <a:lnTo>
                  <a:pt x="9033586" y="0"/>
                </a:lnTo>
                <a:lnTo>
                  <a:pt x="9033586" y="2879455"/>
                </a:lnTo>
                <a:lnTo>
                  <a:pt x="0" y="28794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660678" y="7882304"/>
            <a:ext cx="9012205" cy="1497345"/>
            <a:chOff x="0" y="0"/>
            <a:chExt cx="16365516" cy="27190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450850"/>
              <a:ext cx="16365516" cy="2269490"/>
            </a:xfrm>
            <a:custGeom>
              <a:avLst/>
              <a:gdLst/>
              <a:ahLst/>
              <a:cxnLst/>
              <a:rect l="l" t="t" r="r" b="b"/>
              <a:pathLst>
                <a:path w="16365516" h="2269490">
                  <a:moveTo>
                    <a:pt x="15776235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5776235" y="2269490"/>
                  </a:lnTo>
                  <a:lnTo>
                    <a:pt x="15776235" y="2268220"/>
                  </a:lnTo>
                  <a:lnTo>
                    <a:pt x="16365516" y="1134110"/>
                  </a:lnTo>
                  <a:close/>
                </a:path>
              </a:pathLst>
            </a:custGeom>
            <a:solidFill>
              <a:srgbClr val="11AAA6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7790761" y="8382199"/>
            <a:ext cx="715586" cy="773606"/>
          </a:xfrm>
          <a:custGeom>
            <a:avLst/>
            <a:gdLst/>
            <a:ahLst/>
            <a:cxnLst/>
            <a:rect l="l" t="t" r="r" b="b"/>
            <a:pathLst>
              <a:path w="715586" h="773606">
                <a:moveTo>
                  <a:pt x="0" y="0"/>
                </a:moveTo>
                <a:lnTo>
                  <a:pt x="715586" y="0"/>
                </a:lnTo>
                <a:lnTo>
                  <a:pt x="715586" y="773606"/>
                </a:lnTo>
                <a:lnTo>
                  <a:pt x="0" y="77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 rot="1511312">
            <a:off x="6584213" y="2602098"/>
            <a:ext cx="11394415" cy="209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8"/>
              </a:lnSpc>
            </a:pPr>
            <a:r>
              <a:rPr lang="en-US" sz="10984">
                <a:solidFill>
                  <a:srgbClr val="FABD2E"/>
                </a:solidFill>
                <a:cs typeface="ดองเต่า"/>
              </a:rPr>
              <a:t>เรื่องวิธีการจัดการอารมณ์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032933" y="6721264"/>
            <a:ext cx="3226367" cy="3321871"/>
          </a:xfrm>
          <a:custGeom>
            <a:avLst/>
            <a:gdLst/>
            <a:ahLst/>
            <a:cxnLst/>
            <a:rect l="l" t="t" r="r" b="b"/>
            <a:pathLst>
              <a:path w="3226367" h="3321871">
                <a:moveTo>
                  <a:pt x="0" y="0"/>
                </a:moveTo>
                <a:lnTo>
                  <a:pt x="3226367" y="0"/>
                </a:lnTo>
                <a:lnTo>
                  <a:pt x="3226367" y="3321871"/>
                </a:lnTo>
                <a:lnTo>
                  <a:pt x="0" y="33218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 rot="1504064">
            <a:off x="10161278" y="1834841"/>
            <a:ext cx="5031760" cy="111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4"/>
              </a:lnSpc>
            </a:pPr>
            <a:r>
              <a:rPr lang="en-US" sz="5881">
                <a:solidFill>
                  <a:srgbClr val="FFFFFF"/>
                </a:solidFill>
                <a:cs typeface="ดองเต่า"/>
              </a:rPr>
              <a:t>รายวิชาแนะแนว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97703" y="8308080"/>
            <a:ext cx="7598347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cs typeface="ดองเต่า"/>
              </a:rPr>
              <a:t>ครูสุดารัตน์   บรรณาลังก์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952276" y="2633088"/>
            <a:ext cx="11510319" cy="381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อารมณ์ซึมเศร้า ท้อแท้ หมายถึง </a:t>
            </a:r>
          </a:p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ความรู้สึกหดหู่ ไม่แจ่มใส ไม่อยากสนใจสิ่งต่างๆแม้กระทั่งสิ่งที่เคยชอบ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3475338"/>
            <a:ext cx="4720281" cy="6962922"/>
          </a:xfrm>
          <a:custGeom>
            <a:avLst/>
            <a:gdLst/>
            <a:ahLst/>
            <a:cxnLst/>
            <a:rect l="l" t="t" r="r" b="b"/>
            <a:pathLst>
              <a:path w="4720281" h="6962922">
                <a:moveTo>
                  <a:pt x="0" y="0"/>
                </a:moveTo>
                <a:lnTo>
                  <a:pt x="4720281" y="0"/>
                </a:lnTo>
                <a:lnTo>
                  <a:pt x="4720281" y="6962922"/>
                </a:lnTo>
                <a:lnTo>
                  <a:pt x="0" y="696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83167">
            <a:off x="7647085" y="-1656788"/>
            <a:ext cx="9941355" cy="11259337"/>
          </a:xfrm>
          <a:custGeom>
            <a:avLst/>
            <a:gdLst/>
            <a:ahLst/>
            <a:cxnLst/>
            <a:rect l="l" t="t" r="r" b="b"/>
            <a:pathLst>
              <a:path w="9941355" h="11259337">
                <a:moveTo>
                  <a:pt x="0" y="0"/>
                </a:moveTo>
                <a:lnTo>
                  <a:pt x="9941355" y="0"/>
                </a:lnTo>
                <a:lnTo>
                  <a:pt x="9941355" y="11259337"/>
                </a:lnTo>
                <a:lnTo>
                  <a:pt x="0" y="11259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20892" y="3276074"/>
            <a:ext cx="10010186" cy="513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2"/>
              </a:lnSpc>
            </a:pPr>
            <a:r>
              <a:rPr lang="en-US" sz="7815">
                <a:solidFill>
                  <a:srgbClr val="FFFFFF"/>
                </a:solidFill>
                <a:cs typeface="ดองเต่า"/>
              </a:rPr>
              <a:t>เราควรทำอย่างไรกับอารมณ์ซึมเศร้า ท้อแท้</a:t>
            </a:r>
          </a:p>
        </p:txBody>
      </p:sp>
      <p:sp>
        <p:nvSpPr>
          <p:cNvPr id="4" name="Freeform 4"/>
          <p:cNvSpPr/>
          <p:nvPr/>
        </p:nvSpPr>
        <p:spPr>
          <a:xfrm>
            <a:off x="1857000" y="2589778"/>
            <a:ext cx="5686322" cy="7697222"/>
          </a:xfrm>
          <a:custGeom>
            <a:avLst/>
            <a:gdLst/>
            <a:ahLst/>
            <a:cxnLst/>
            <a:rect l="l" t="t" r="r" b="b"/>
            <a:pathLst>
              <a:path w="5686322" h="7697222">
                <a:moveTo>
                  <a:pt x="0" y="0"/>
                </a:moveTo>
                <a:lnTo>
                  <a:pt x="5686323" y="0"/>
                </a:lnTo>
                <a:lnTo>
                  <a:pt x="5686323" y="7697222"/>
                </a:lnTo>
                <a:lnTo>
                  <a:pt x="0" y="769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-1128330" y="3710810"/>
            <a:ext cx="7448648" cy="6806202"/>
          </a:xfrm>
          <a:custGeom>
            <a:avLst/>
            <a:gdLst/>
            <a:ahLst/>
            <a:cxnLst/>
            <a:rect l="l" t="t" r="r" b="b"/>
            <a:pathLst>
              <a:path w="7448648" h="6806202">
                <a:moveTo>
                  <a:pt x="0" y="0"/>
                </a:moveTo>
                <a:lnTo>
                  <a:pt x="7448648" y="0"/>
                </a:lnTo>
                <a:lnTo>
                  <a:pt x="7448648" y="6806202"/>
                </a:lnTo>
                <a:lnTo>
                  <a:pt x="0" y="6806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320318" y="1724085"/>
            <a:ext cx="11510319" cy="565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เราควรเปลี่ยนความคิดไปในทางที่ดี(ทางบวก) ซึ่งทำได้โดยการเรียนรู้ที่จะเข้าใจอารมณ์ของตนเอง และ สื่อให้ผู้อื่นได้รู้ ได้แก่ พ่อแม่ เพื่อน จิตแพทย์ ฯลฯ และแลกเปลี่ยนความคิดเพื่อหาทางออกที่เหมาะสม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377603" y="1788780"/>
            <a:ext cx="12349754" cy="3529251"/>
            <a:chOff x="0" y="0"/>
            <a:chExt cx="23898070" cy="68294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898070" cy="6829472"/>
            </a:xfrm>
            <a:custGeom>
              <a:avLst/>
              <a:gdLst/>
              <a:ahLst/>
              <a:cxnLst/>
              <a:rect l="l" t="t" r="r" b="b"/>
              <a:pathLst>
                <a:path w="23898070" h="6829472">
                  <a:moveTo>
                    <a:pt x="23191950" y="1894840"/>
                  </a:moveTo>
                  <a:lnTo>
                    <a:pt x="23191950" y="0"/>
                  </a:lnTo>
                  <a:lnTo>
                    <a:pt x="22822379" y="0"/>
                  </a:lnTo>
                  <a:lnTo>
                    <a:pt x="0" y="0"/>
                  </a:lnTo>
                  <a:lnTo>
                    <a:pt x="0" y="6829472"/>
                  </a:lnTo>
                  <a:lnTo>
                    <a:pt x="22822379" y="6829472"/>
                  </a:lnTo>
                  <a:lnTo>
                    <a:pt x="23191950" y="6829472"/>
                  </a:lnTo>
                  <a:lnTo>
                    <a:pt x="23191950" y="2476500"/>
                  </a:lnTo>
                  <a:lnTo>
                    <a:pt x="23898070" y="2185670"/>
                  </a:lnTo>
                  <a:lnTo>
                    <a:pt x="23191950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396291" y="2900749"/>
            <a:ext cx="5686322" cy="7697222"/>
          </a:xfrm>
          <a:custGeom>
            <a:avLst/>
            <a:gdLst/>
            <a:ahLst/>
            <a:cxnLst/>
            <a:rect l="l" t="t" r="r" b="b"/>
            <a:pathLst>
              <a:path w="5686322" h="7697222">
                <a:moveTo>
                  <a:pt x="0" y="0"/>
                </a:moveTo>
                <a:lnTo>
                  <a:pt x="5686322" y="0"/>
                </a:lnTo>
                <a:lnTo>
                  <a:pt x="5686322" y="7697221"/>
                </a:lnTo>
                <a:lnTo>
                  <a:pt x="0" y="769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783652" y="2829035"/>
            <a:ext cx="11943705" cy="128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FFFFFF"/>
                </a:solidFill>
                <a:cs typeface="ดองเต่า"/>
              </a:rPr>
              <a:t>การจัดการกับความรู้สึกซึมเศร้า ท้อแท้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-1128330" y="3710810"/>
            <a:ext cx="7448648" cy="6806202"/>
          </a:xfrm>
          <a:custGeom>
            <a:avLst/>
            <a:gdLst/>
            <a:ahLst/>
            <a:cxnLst/>
            <a:rect l="l" t="t" r="r" b="b"/>
            <a:pathLst>
              <a:path w="7448648" h="6806202">
                <a:moveTo>
                  <a:pt x="0" y="0"/>
                </a:moveTo>
                <a:lnTo>
                  <a:pt x="7448648" y="0"/>
                </a:lnTo>
                <a:lnTo>
                  <a:pt x="7448648" y="6806202"/>
                </a:lnTo>
                <a:lnTo>
                  <a:pt x="0" y="6806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320318" y="1166873"/>
            <a:ext cx="11510319" cy="677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1. กำหนดเป้าหมายของภารกิจ แล้วแบ่งเป็นกิจกรรมย่อยๆ แล้วลงมือทำตามขั้นตอนจนสำเร็จทีละขั้น จะสร้างความรู้สึกที่ดีว่าทำได้สำเร็จ</a:t>
            </a:r>
          </a:p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 2. ทำกิจกรรมที่ชอบหรือทำแล้วจะประสบความสำเร็จ เช่น เล่นเกมคอมพิวเตอร์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83167">
            <a:off x="7647085" y="-1656788"/>
            <a:ext cx="9941355" cy="11259337"/>
          </a:xfrm>
          <a:custGeom>
            <a:avLst/>
            <a:gdLst/>
            <a:ahLst/>
            <a:cxnLst/>
            <a:rect l="l" t="t" r="r" b="b"/>
            <a:pathLst>
              <a:path w="9941355" h="11259337">
                <a:moveTo>
                  <a:pt x="0" y="0"/>
                </a:moveTo>
                <a:lnTo>
                  <a:pt x="9941355" y="0"/>
                </a:lnTo>
                <a:lnTo>
                  <a:pt x="9941355" y="11259337"/>
                </a:lnTo>
                <a:lnTo>
                  <a:pt x="0" y="11259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21612" y="4502155"/>
            <a:ext cx="9043852" cy="354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1"/>
              </a:lnSpc>
            </a:pPr>
            <a:r>
              <a:rPr lang="en-US" sz="8315">
                <a:solidFill>
                  <a:srgbClr val="FFFFFF"/>
                </a:solidFill>
                <a:cs typeface="ดองเต่า"/>
              </a:rPr>
              <a:t>อารมณ์เครียดและวิตกกังวล</a:t>
            </a:r>
          </a:p>
        </p:txBody>
      </p:sp>
      <p:sp>
        <p:nvSpPr>
          <p:cNvPr id="4" name="Freeform 4"/>
          <p:cNvSpPr/>
          <p:nvPr/>
        </p:nvSpPr>
        <p:spPr>
          <a:xfrm>
            <a:off x="1857000" y="2589778"/>
            <a:ext cx="5686322" cy="7697222"/>
          </a:xfrm>
          <a:custGeom>
            <a:avLst/>
            <a:gdLst/>
            <a:ahLst/>
            <a:cxnLst/>
            <a:rect l="l" t="t" r="r" b="b"/>
            <a:pathLst>
              <a:path w="5686322" h="7697222">
                <a:moveTo>
                  <a:pt x="0" y="0"/>
                </a:moveTo>
                <a:lnTo>
                  <a:pt x="5686323" y="0"/>
                </a:lnTo>
                <a:lnTo>
                  <a:pt x="5686323" y="7697222"/>
                </a:lnTo>
                <a:lnTo>
                  <a:pt x="0" y="769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-1128330" y="3710810"/>
            <a:ext cx="7448648" cy="6806202"/>
          </a:xfrm>
          <a:custGeom>
            <a:avLst/>
            <a:gdLst/>
            <a:ahLst/>
            <a:cxnLst/>
            <a:rect l="l" t="t" r="r" b="b"/>
            <a:pathLst>
              <a:path w="7448648" h="6806202">
                <a:moveTo>
                  <a:pt x="0" y="0"/>
                </a:moveTo>
                <a:lnTo>
                  <a:pt x="7448648" y="0"/>
                </a:lnTo>
                <a:lnTo>
                  <a:pt x="7448648" y="6806202"/>
                </a:lnTo>
                <a:lnTo>
                  <a:pt x="0" y="6806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320318" y="1166873"/>
            <a:ext cx="11510319" cy="677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1. กำหนดเป้าหมายของภารกิจ แล้วแบ่งเป็นกิจกรรมย่อยๆ แล้วลงมือทำตามขั้นตอนจนสำเร็จทีละขั้น จะสร้างความรู้สึกที่ดีว่าทำได้สำเร็จ</a:t>
            </a:r>
          </a:p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 2. ทำกิจกรรมที่ชอบหรือทำแล้วจะประสบความสำเร็จ เช่น เล่นเกมคอมพิวเตอร์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107670" y="1523238"/>
            <a:ext cx="11510319" cy="565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cs typeface="ดองเต่า"/>
              </a:rPr>
              <a:t>อารมณ์เครียด หมายถึง สภาวะทางอารมณ์และร่างกายที่อยู่ในความไม่สบาย ไม่สมดุลระหว่างความ คาดหวังกับความเป็นจริง เรื่องที่สามารถทำให้เครียด ได้แก่ เรื่องอนาคต เรื่องที่แก้ไขไม่ได้ เรื่องหยุมหยิม  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3475338"/>
            <a:ext cx="4720281" cy="6962922"/>
          </a:xfrm>
          <a:custGeom>
            <a:avLst/>
            <a:gdLst/>
            <a:ahLst/>
            <a:cxnLst/>
            <a:rect l="l" t="t" r="r" b="b"/>
            <a:pathLst>
              <a:path w="4720281" h="6962922">
                <a:moveTo>
                  <a:pt x="0" y="0"/>
                </a:moveTo>
                <a:lnTo>
                  <a:pt x="4720281" y="0"/>
                </a:lnTo>
                <a:lnTo>
                  <a:pt x="4720281" y="6962922"/>
                </a:lnTo>
                <a:lnTo>
                  <a:pt x="0" y="696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9481" y="2589778"/>
            <a:ext cx="5686322" cy="7697222"/>
          </a:xfrm>
          <a:custGeom>
            <a:avLst/>
            <a:gdLst/>
            <a:ahLst/>
            <a:cxnLst/>
            <a:rect l="l" t="t" r="r" b="b"/>
            <a:pathLst>
              <a:path w="5686322" h="7697222">
                <a:moveTo>
                  <a:pt x="0" y="0"/>
                </a:moveTo>
                <a:lnTo>
                  <a:pt x="5686323" y="0"/>
                </a:lnTo>
                <a:lnTo>
                  <a:pt x="5686323" y="7697222"/>
                </a:lnTo>
                <a:lnTo>
                  <a:pt x="0" y="769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4976842" y="730630"/>
            <a:ext cx="12892897" cy="5707759"/>
            <a:chOff x="0" y="0"/>
            <a:chExt cx="18726067" cy="8290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26068" cy="8290137"/>
            </a:xfrm>
            <a:custGeom>
              <a:avLst/>
              <a:gdLst/>
              <a:ahLst/>
              <a:cxnLst/>
              <a:rect l="l" t="t" r="r" b="b"/>
              <a:pathLst>
                <a:path w="18726068" h="8290137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8290137"/>
                  </a:lnTo>
                  <a:lnTo>
                    <a:pt x="17650377" y="8290137"/>
                  </a:lnTo>
                  <a:lnTo>
                    <a:pt x="18019948" y="8290137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176661" y="1575933"/>
            <a:ext cx="11693078" cy="381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อารมณ์วิตกกังวล หมายถึง อารมณ์ของบุคคลที่เกิดจากการคาดการณ์สิ่งที่จะเกิดขึ้นในทางลบ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121287" y="730630"/>
            <a:ext cx="10748452" cy="5707759"/>
            <a:chOff x="0" y="0"/>
            <a:chExt cx="15611405" cy="8290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11405" cy="8290137"/>
            </a:xfrm>
            <a:custGeom>
              <a:avLst/>
              <a:gdLst/>
              <a:ahLst/>
              <a:cxnLst/>
              <a:rect l="l" t="t" r="r" b="b"/>
              <a:pathLst>
                <a:path w="15611405" h="8290137">
                  <a:moveTo>
                    <a:pt x="14905284" y="1894840"/>
                  </a:moveTo>
                  <a:lnTo>
                    <a:pt x="14905284" y="0"/>
                  </a:lnTo>
                  <a:lnTo>
                    <a:pt x="14535714" y="0"/>
                  </a:lnTo>
                  <a:lnTo>
                    <a:pt x="0" y="0"/>
                  </a:lnTo>
                  <a:lnTo>
                    <a:pt x="0" y="8290137"/>
                  </a:lnTo>
                  <a:lnTo>
                    <a:pt x="14535714" y="8290137"/>
                  </a:lnTo>
                  <a:lnTo>
                    <a:pt x="14905286" y="8290137"/>
                  </a:lnTo>
                  <a:lnTo>
                    <a:pt x="14905286" y="2476500"/>
                  </a:lnTo>
                  <a:lnTo>
                    <a:pt x="15611405" y="2185670"/>
                  </a:lnTo>
                  <a:lnTo>
                    <a:pt x="14905284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018577" y="1659949"/>
            <a:ext cx="9641870" cy="30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1"/>
              </a:lnSpc>
            </a:pPr>
            <a:r>
              <a:rPr lang="en-US" sz="8315">
                <a:solidFill>
                  <a:srgbClr val="FFFFFF"/>
                </a:solidFill>
                <a:cs typeface="ดองเต่า"/>
              </a:rPr>
              <a:t>เราควรทำอย่างไรกับอารมณ์เครียดและวิตกกังวล</a:t>
            </a:r>
          </a:p>
        </p:txBody>
      </p:sp>
      <p:sp>
        <p:nvSpPr>
          <p:cNvPr id="5" name="Freeform 5"/>
          <p:cNvSpPr/>
          <p:nvPr/>
        </p:nvSpPr>
        <p:spPr>
          <a:xfrm>
            <a:off x="1857000" y="2589778"/>
            <a:ext cx="5686322" cy="7697222"/>
          </a:xfrm>
          <a:custGeom>
            <a:avLst/>
            <a:gdLst/>
            <a:ahLst/>
            <a:cxnLst/>
            <a:rect l="l" t="t" r="r" b="b"/>
            <a:pathLst>
              <a:path w="5686322" h="7697222">
                <a:moveTo>
                  <a:pt x="0" y="0"/>
                </a:moveTo>
                <a:lnTo>
                  <a:pt x="5686323" y="0"/>
                </a:lnTo>
                <a:lnTo>
                  <a:pt x="5686323" y="7697222"/>
                </a:lnTo>
                <a:lnTo>
                  <a:pt x="0" y="769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877539" y="0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072482" y="0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129276" y="1540426"/>
            <a:ext cx="9656501" cy="264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09"/>
              </a:lnSpc>
            </a:pPr>
            <a:r>
              <a:rPr lang="en-US" sz="13864">
                <a:solidFill>
                  <a:srgbClr val="FFB300"/>
                </a:solidFill>
                <a:cs typeface="ดองเต่า"/>
              </a:rPr>
              <a:t>อารมณ์ คือ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88685" y="5141430"/>
            <a:ext cx="16404050" cy="3516676"/>
            <a:chOff x="0" y="0"/>
            <a:chExt cx="12683499" cy="27190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94221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450850"/>
              <a:ext cx="12683499" cy="2269490"/>
            </a:xfrm>
            <a:custGeom>
              <a:avLst/>
              <a:gdLst/>
              <a:ahLst/>
              <a:cxnLst/>
              <a:rect l="l" t="t" r="r" b="b"/>
              <a:pathLst>
                <a:path w="12683499" h="2269490">
                  <a:moveTo>
                    <a:pt x="12094218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2094218" y="2269490"/>
                  </a:lnTo>
                  <a:lnTo>
                    <a:pt x="12094218" y="2268220"/>
                  </a:lnTo>
                  <a:lnTo>
                    <a:pt x="12683499" y="1134110"/>
                  </a:lnTo>
                  <a:close/>
                </a:path>
              </a:pathLst>
            </a:custGeom>
            <a:solidFill>
              <a:srgbClr val="11AAA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171797" y="5814805"/>
            <a:ext cx="12616249" cy="28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4831">
                <a:solidFill>
                  <a:srgbClr val="FFFFFF"/>
                </a:solidFill>
                <a:latin typeface="ดองเต่า"/>
                <a:cs typeface="ดองเต่า"/>
              </a:rPr>
              <a:t> กระบวนการของความรู้สึกตอบสนองขั้นต้นของจิตต่อสิ่งเร้าที่กระตุ้นทางร่างกาย มีทั้ง ทางบวกและทางลบ เช่น ความโกรธ ความกลัว ความวิตกกังวล ความรัก ความชอบ ความเสียใจ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831">
                <a:solidFill>
                  <a:srgbClr val="FFFFFF"/>
                </a:solidFill>
                <a:latin typeface="ดองเต่า"/>
                <a:cs typeface="ดองเต่า"/>
              </a:rPr>
              <a:t> ความพอใจ เป็นต้น โดยอาจสังเกตได้จากสีหน้า หรือพฤติกรรม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264913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107670" y="1523238"/>
            <a:ext cx="11510319" cy="565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1. ฟังเพลง วาดรูป ออกกำลังกาย ผ่อนคลายกล้ามเนื้อ พูดคุยกับคนที่ไว้ใจ ดูหนัง ดูตลก 2. การฝึกหายใจช้า </a:t>
            </a:r>
          </a:p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3. ลดความวิตกกังวลและความเครียดด้วยการจัดลำดับความสำคัญของปัญหา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3475338"/>
            <a:ext cx="4720281" cy="6962922"/>
          </a:xfrm>
          <a:custGeom>
            <a:avLst/>
            <a:gdLst/>
            <a:ahLst/>
            <a:cxnLst/>
            <a:rect l="l" t="t" r="r" b="b"/>
            <a:pathLst>
              <a:path w="4720281" h="6962922">
                <a:moveTo>
                  <a:pt x="0" y="0"/>
                </a:moveTo>
                <a:lnTo>
                  <a:pt x="4720281" y="0"/>
                </a:lnTo>
                <a:lnTo>
                  <a:pt x="4720281" y="6962922"/>
                </a:lnTo>
                <a:lnTo>
                  <a:pt x="0" y="696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6795" y="679032"/>
            <a:ext cx="4391414" cy="3925231"/>
            <a:chOff x="0" y="0"/>
            <a:chExt cx="1156587" cy="1033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6587" cy="1033806"/>
            </a:xfrm>
            <a:custGeom>
              <a:avLst/>
              <a:gdLst/>
              <a:ahLst/>
              <a:cxnLst/>
              <a:rect l="l" t="t" r="r" b="b"/>
              <a:pathLst>
                <a:path w="1156587" h="1033806">
                  <a:moveTo>
                    <a:pt x="0" y="0"/>
                  </a:moveTo>
                  <a:lnTo>
                    <a:pt x="1156587" y="0"/>
                  </a:lnTo>
                  <a:lnTo>
                    <a:pt x="1156587" y="1033806"/>
                  </a:lnTo>
                  <a:lnTo>
                    <a:pt x="0" y="1033806"/>
                  </a:lnTo>
                  <a:close/>
                </a:path>
              </a:pathLst>
            </a:custGeom>
            <a:solidFill>
              <a:srgbClr val="DE53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56587" cy="107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04558" y="679032"/>
            <a:ext cx="4391414" cy="3925231"/>
            <a:chOff x="0" y="0"/>
            <a:chExt cx="1156587" cy="10338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6587" cy="1033806"/>
            </a:xfrm>
            <a:custGeom>
              <a:avLst/>
              <a:gdLst/>
              <a:ahLst/>
              <a:cxnLst/>
              <a:rect l="l" t="t" r="r" b="b"/>
              <a:pathLst>
                <a:path w="1156587" h="1033806">
                  <a:moveTo>
                    <a:pt x="0" y="0"/>
                  </a:moveTo>
                  <a:lnTo>
                    <a:pt x="1156587" y="0"/>
                  </a:lnTo>
                  <a:lnTo>
                    <a:pt x="1156587" y="1033806"/>
                  </a:lnTo>
                  <a:lnTo>
                    <a:pt x="0" y="1033806"/>
                  </a:lnTo>
                  <a:close/>
                </a:path>
              </a:pathLst>
            </a:custGeom>
            <a:solidFill>
              <a:srgbClr val="DE53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56587" cy="107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76795" y="4809533"/>
            <a:ext cx="4391414" cy="3925231"/>
            <a:chOff x="0" y="0"/>
            <a:chExt cx="1156587" cy="10338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6587" cy="1033806"/>
            </a:xfrm>
            <a:custGeom>
              <a:avLst/>
              <a:gdLst/>
              <a:ahLst/>
              <a:cxnLst/>
              <a:rect l="l" t="t" r="r" b="b"/>
              <a:pathLst>
                <a:path w="1156587" h="1033806">
                  <a:moveTo>
                    <a:pt x="0" y="0"/>
                  </a:moveTo>
                  <a:lnTo>
                    <a:pt x="1156587" y="0"/>
                  </a:lnTo>
                  <a:lnTo>
                    <a:pt x="1156587" y="1033806"/>
                  </a:lnTo>
                  <a:lnTo>
                    <a:pt x="0" y="1033806"/>
                  </a:lnTo>
                  <a:close/>
                </a:path>
              </a:pathLst>
            </a:custGeom>
            <a:solidFill>
              <a:srgbClr val="DE53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56587" cy="107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04558" y="4809533"/>
            <a:ext cx="4391414" cy="3925231"/>
            <a:chOff x="0" y="0"/>
            <a:chExt cx="1156587" cy="10338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6587" cy="1033806"/>
            </a:xfrm>
            <a:custGeom>
              <a:avLst/>
              <a:gdLst/>
              <a:ahLst/>
              <a:cxnLst/>
              <a:rect l="l" t="t" r="r" b="b"/>
              <a:pathLst>
                <a:path w="1156587" h="1033806">
                  <a:moveTo>
                    <a:pt x="0" y="0"/>
                  </a:moveTo>
                  <a:lnTo>
                    <a:pt x="1156587" y="0"/>
                  </a:lnTo>
                  <a:lnTo>
                    <a:pt x="1156587" y="1033806"/>
                  </a:lnTo>
                  <a:lnTo>
                    <a:pt x="0" y="1033806"/>
                  </a:lnTo>
                  <a:close/>
                </a:path>
              </a:pathLst>
            </a:custGeom>
            <a:solidFill>
              <a:srgbClr val="DE533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56587" cy="107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073999" y="7363646"/>
            <a:ext cx="2433933" cy="2505980"/>
          </a:xfrm>
          <a:custGeom>
            <a:avLst/>
            <a:gdLst/>
            <a:ahLst/>
            <a:cxnLst/>
            <a:rect l="l" t="t" r="r" b="b"/>
            <a:pathLst>
              <a:path w="2433933" h="2505980">
                <a:moveTo>
                  <a:pt x="0" y="0"/>
                </a:moveTo>
                <a:lnTo>
                  <a:pt x="2433932" y="0"/>
                </a:lnTo>
                <a:lnTo>
                  <a:pt x="2433932" y="2505980"/>
                </a:lnTo>
                <a:lnTo>
                  <a:pt x="0" y="2505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91711" y="2866268"/>
            <a:ext cx="452289" cy="17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ดองเต่า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85267" y="2866268"/>
            <a:ext cx="645021" cy="17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ดองเต่า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06433" y="6996770"/>
            <a:ext cx="622846" cy="17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ดองเต่า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58403" y="6996770"/>
            <a:ext cx="676573" cy="173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ดองเต่า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9789" y="2336847"/>
            <a:ext cx="1628626" cy="148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cs typeface="ดองเต่า Bold"/>
              </a:rPr>
              <a:t>ผู้อื่น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61393" y="5875851"/>
            <a:ext cx="2385417" cy="148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cs typeface="ดองเต่า Bold"/>
              </a:rPr>
              <a:t>ตนเอง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21752" y="8639514"/>
            <a:ext cx="2437954" cy="148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cs typeface="ดองเต่า Bold"/>
              </a:rPr>
              <a:t>ปัจจุบัน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59328" y="8639514"/>
            <a:ext cx="4826347" cy="148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latin typeface="ดองเต่า Bold"/>
                <a:cs typeface="ดองเต่า Bold"/>
              </a:rPr>
              <a:t>อดีต /อนาคต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61959"/>
            <a:ext cx="6539679" cy="5975632"/>
          </a:xfrm>
          <a:custGeom>
            <a:avLst/>
            <a:gdLst/>
            <a:ahLst/>
            <a:cxnLst/>
            <a:rect l="l" t="t" r="r" b="b"/>
            <a:pathLst>
              <a:path w="6539679" h="5975632">
                <a:moveTo>
                  <a:pt x="0" y="0"/>
                </a:moveTo>
                <a:lnTo>
                  <a:pt x="6539679" y="0"/>
                </a:lnTo>
                <a:lnTo>
                  <a:pt x="6539679" y="5975632"/>
                </a:lnTo>
                <a:lnTo>
                  <a:pt x="0" y="597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6539679" y="3047336"/>
            <a:ext cx="10748452" cy="4192329"/>
            <a:chOff x="0" y="0"/>
            <a:chExt cx="15611405" cy="6089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11405" cy="6089076"/>
            </a:xfrm>
            <a:custGeom>
              <a:avLst/>
              <a:gdLst/>
              <a:ahLst/>
              <a:cxnLst/>
              <a:rect l="l" t="t" r="r" b="b"/>
              <a:pathLst>
                <a:path w="15611405" h="6089076">
                  <a:moveTo>
                    <a:pt x="14905284" y="1894840"/>
                  </a:moveTo>
                  <a:lnTo>
                    <a:pt x="14905284" y="0"/>
                  </a:lnTo>
                  <a:lnTo>
                    <a:pt x="14535714" y="0"/>
                  </a:lnTo>
                  <a:lnTo>
                    <a:pt x="0" y="0"/>
                  </a:lnTo>
                  <a:lnTo>
                    <a:pt x="0" y="6089076"/>
                  </a:lnTo>
                  <a:lnTo>
                    <a:pt x="14535714" y="6089076"/>
                  </a:lnTo>
                  <a:lnTo>
                    <a:pt x="14905286" y="6089076"/>
                  </a:lnTo>
                  <a:lnTo>
                    <a:pt x="14905286" y="2476500"/>
                  </a:lnTo>
                  <a:lnTo>
                    <a:pt x="15611405" y="2185670"/>
                  </a:lnTo>
                  <a:lnTo>
                    <a:pt x="14905284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813305" y="948473"/>
            <a:ext cx="11510319" cy="131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cs typeface="ดองเต่า"/>
              </a:rPr>
              <a:t>กิจกรรมวิธีการจัดการอารมณ์ของตนเอง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06221" y="3279899"/>
            <a:ext cx="11510319" cy="231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cs typeface="ดองเต่า"/>
              </a:rPr>
              <a:t>ให้นักเรียนบอกวิธีการจัดการอารมณ์</a:t>
            </a:r>
          </a:p>
          <a:p>
            <a:pPr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ดองเต่า"/>
                <a:cs typeface="ดองเต่า"/>
              </a:rPr>
              <a:t>ของตนเอง มาอย่างน้อย 5 ข้อ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9575" y="514350"/>
            <a:ext cx="8462138" cy="9258300"/>
          </a:xfrm>
          <a:custGeom>
            <a:avLst/>
            <a:gdLst/>
            <a:ahLst/>
            <a:cxnLst/>
            <a:rect l="l" t="t" r="r" b="b"/>
            <a:pathLst>
              <a:path w="8462138" h="9258300">
                <a:moveTo>
                  <a:pt x="0" y="0"/>
                </a:moveTo>
                <a:lnTo>
                  <a:pt x="8462139" y="0"/>
                </a:lnTo>
                <a:lnTo>
                  <a:pt x="846213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04" r="-470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 rot="3351191">
            <a:off x="-1739015" y="8460439"/>
            <a:ext cx="4903828" cy="1563095"/>
          </a:xfrm>
          <a:custGeom>
            <a:avLst/>
            <a:gdLst/>
            <a:ahLst/>
            <a:cxnLst/>
            <a:rect l="l" t="t" r="r" b="b"/>
            <a:pathLst>
              <a:path w="4903828" h="1563095">
                <a:moveTo>
                  <a:pt x="0" y="0"/>
                </a:moveTo>
                <a:lnTo>
                  <a:pt x="4903828" y="0"/>
                </a:lnTo>
                <a:lnTo>
                  <a:pt x="4903828" y="1563095"/>
                </a:lnTo>
                <a:lnTo>
                  <a:pt x="0" y="156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283167">
            <a:off x="7647085" y="-1656788"/>
            <a:ext cx="9941355" cy="11259337"/>
          </a:xfrm>
          <a:custGeom>
            <a:avLst/>
            <a:gdLst/>
            <a:ahLst/>
            <a:cxnLst/>
            <a:rect l="l" t="t" r="r" b="b"/>
            <a:pathLst>
              <a:path w="9941355" h="11259337">
                <a:moveTo>
                  <a:pt x="0" y="0"/>
                </a:moveTo>
                <a:lnTo>
                  <a:pt x="9941355" y="0"/>
                </a:lnTo>
                <a:lnTo>
                  <a:pt x="9941355" y="11259337"/>
                </a:lnTo>
                <a:lnTo>
                  <a:pt x="0" y="1125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562454" y="2881177"/>
            <a:ext cx="7278391" cy="292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96"/>
              </a:lnSpc>
            </a:pPr>
            <a:r>
              <a:rPr lang="en-US" sz="13640">
                <a:solidFill>
                  <a:srgbClr val="FFFFFF"/>
                </a:solidFill>
                <a:cs typeface="ดองเต่า"/>
              </a:rPr>
              <a:t>อารมณ์โกรธ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265278" y="1642624"/>
            <a:ext cx="8751519" cy="8888551"/>
          </a:xfrm>
          <a:custGeom>
            <a:avLst/>
            <a:gdLst/>
            <a:ahLst/>
            <a:cxnLst/>
            <a:rect l="l" t="t" r="r" b="b"/>
            <a:pathLst>
              <a:path w="8751519" h="8888551">
                <a:moveTo>
                  <a:pt x="8751519" y="0"/>
                </a:moveTo>
                <a:lnTo>
                  <a:pt x="0" y="0"/>
                </a:lnTo>
                <a:lnTo>
                  <a:pt x="0" y="8888551"/>
                </a:lnTo>
                <a:lnTo>
                  <a:pt x="8751519" y="8888551"/>
                </a:lnTo>
                <a:lnTo>
                  <a:pt x="87515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9171528">
            <a:off x="11885453" y="-155743"/>
            <a:ext cx="7441526" cy="2368886"/>
          </a:xfrm>
          <a:custGeom>
            <a:avLst/>
            <a:gdLst/>
            <a:ahLst/>
            <a:cxnLst/>
            <a:rect l="l" t="t" r="r" b="b"/>
            <a:pathLst>
              <a:path w="7441526" h="2368886">
                <a:moveTo>
                  <a:pt x="0" y="0"/>
                </a:moveTo>
                <a:lnTo>
                  <a:pt x="7441525" y="0"/>
                </a:lnTo>
                <a:lnTo>
                  <a:pt x="7441525" y="2368886"/>
                </a:lnTo>
                <a:lnTo>
                  <a:pt x="0" y="23688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880534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352168" y="3217641"/>
            <a:ext cx="5466971" cy="7069359"/>
          </a:xfrm>
          <a:custGeom>
            <a:avLst/>
            <a:gdLst/>
            <a:ahLst/>
            <a:cxnLst/>
            <a:rect l="l" t="t" r="r" b="b"/>
            <a:pathLst>
              <a:path w="5466971" h="7069359">
                <a:moveTo>
                  <a:pt x="0" y="0"/>
                </a:moveTo>
                <a:lnTo>
                  <a:pt x="5466971" y="0"/>
                </a:lnTo>
                <a:lnTo>
                  <a:pt x="5466971" y="7069359"/>
                </a:lnTo>
                <a:lnTo>
                  <a:pt x="0" y="706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-10800000">
            <a:off x="5396916" y="1028700"/>
            <a:ext cx="12500638" cy="8825739"/>
            <a:chOff x="0" y="0"/>
            <a:chExt cx="18156336" cy="128187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156337" cy="12818794"/>
            </a:xfrm>
            <a:custGeom>
              <a:avLst/>
              <a:gdLst/>
              <a:ahLst/>
              <a:cxnLst/>
              <a:rect l="l" t="t" r="r" b="b"/>
              <a:pathLst>
                <a:path w="18156337" h="12818794">
                  <a:moveTo>
                    <a:pt x="17450217" y="1894840"/>
                  </a:moveTo>
                  <a:lnTo>
                    <a:pt x="17450217" y="0"/>
                  </a:lnTo>
                  <a:lnTo>
                    <a:pt x="17080646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080647" y="12818794"/>
                  </a:lnTo>
                  <a:lnTo>
                    <a:pt x="17450217" y="12818794"/>
                  </a:lnTo>
                  <a:lnTo>
                    <a:pt x="17450217" y="2476500"/>
                  </a:lnTo>
                  <a:lnTo>
                    <a:pt x="18156337" y="2185670"/>
                  </a:lnTo>
                  <a:lnTo>
                    <a:pt x="1745021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523310" y="1054522"/>
            <a:ext cx="11118059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วิธีหาทางออกให้กับอารมณ์โกรธ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80612" y="2258071"/>
            <a:ext cx="9803456" cy="700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FFFFFF"/>
                </a:solidFill>
                <a:latin typeface="ดองเต่า"/>
                <a:cs typeface="ดองเต่า"/>
              </a:rPr>
              <a:t>- ยอมรับว่ากำลังรู้สึกโกรธ พิจารณาว่าเกิดอะไรขึ้นกับตนเอง จำเป็นต้องรู้สึกผิดหรือละอายที่รู้สึกโกรธ</a:t>
            </a:r>
          </a:p>
          <a:p>
            <a:pPr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FFFFFF"/>
                </a:solidFill>
                <a:latin typeface="ดองเต่า"/>
                <a:cs typeface="ดองเต่า"/>
              </a:rPr>
              <a:t>- พิจารณาสาเหตุของความโกรธที่เกิดขึ้น โดยไม่เข้าข้างหรือตำหนิตนเองจนเกินกว่าเหตุ</a:t>
            </a:r>
          </a:p>
          <a:p>
            <a:pPr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FFFFFF"/>
                </a:solidFill>
                <a:latin typeface="ดองเต่า"/>
                <a:cs typeface="ดองเต่า"/>
              </a:rPr>
              <a:t>- พยายามเปิดความคิดให้กว้างและยืดหยุ่น</a:t>
            </a:r>
          </a:p>
          <a:p>
            <a:pPr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FFFFFF"/>
                </a:solidFill>
                <a:latin typeface="ดองเต่า"/>
                <a:cs typeface="ดองเต่า"/>
              </a:rPr>
              <a:t>- ตัดสินใจทำการแก้ปัญหาอย่างสร้างสรรค์แล้วลองปฏิบัติ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367943" y="3217641"/>
            <a:ext cx="5971070" cy="7223068"/>
          </a:xfrm>
          <a:custGeom>
            <a:avLst/>
            <a:gdLst/>
            <a:ahLst/>
            <a:cxnLst/>
            <a:rect l="l" t="t" r="r" b="b"/>
            <a:pathLst>
              <a:path w="5971070" h="7223068">
                <a:moveTo>
                  <a:pt x="0" y="0"/>
                </a:moveTo>
                <a:lnTo>
                  <a:pt x="5971070" y="0"/>
                </a:lnTo>
                <a:lnTo>
                  <a:pt x="5971070" y="7223068"/>
                </a:lnTo>
                <a:lnTo>
                  <a:pt x="0" y="7223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 rot="-10800000">
            <a:off x="5490153" y="264913"/>
            <a:ext cx="12500638" cy="8825739"/>
            <a:chOff x="0" y="0"/>
            <a:chExt cx="18156336" cy="128187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156337" cy="12818794"/>
            </a:xfrm>
            <a:custGeom>
              <a:avLst/>
              <a:gdLst/>
              <a:ahLst/>
              <a:cxnLst/>
              <a:rect l="l" t="t" r="r" b="b"/>
              <a:pathLst>
                <a:path w="18156337" h="12818794">
                  <a:moveTo>
                    <a:pt x="17450217" y="1894840"/>
                  </a:moveTo>
                  <a:lnTo>
                    <a:pt x="17450217" y="0"/>
                  </a:lnTo>
                  <a:lnTo>
                    <a:pt x="17080646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080647" y="12818794"/>
                  </a:lnTo>
                  <a:lnTo>
                    <a:pt x="17450217" y="12818794"/>
                  </a:lnTo>
                  <a:lnTo>
                    <a:pt x="17450217" y="2476500"/>
                  </a:lnTo>
                  <a:lnTo>
                    <a:pt x="18156337" y="2185670"/>
                  </a:lnTo>
                  <a:lnTo>
                    <a:pt x="1745021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339013" y="1154618"/>
            <a:ext cx="11269991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ขั้นตอนที่ควรใช้เพื่อควบคุมความโกรธ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20799" y="3492746"/>
            <a:ext cx="11269991" cy="525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ดองเต่า"/>
                <a:cs typeface="ดองเต่า"/>
              </a:rPr>
              <a:t>1. ตั้งสติให้มั่นคง ทำใจให้สงบ ระงับอารมณ์ที่พลุ่งพล่านก่อนทำความตกลงหรือลงมือทำอะไร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ดองเต่า"/>
                <a:cs typeface="ดองเต่า"/>
              </a:rPr>
              <a:t>2. แสดงความรู้สึกและความต้องการของตนด้วยท่าทีที่ไม่ก้าวร้าว ไม่ข่มขู่หรือละเมิดสิทธิผู้อื่น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ดองเต่า"/>
                <a:cs typeface="ดองเต่า"/>
              </a:rPr>
              <a:t>3. หาทางระบายความโกรธออก ถ้าไม่สามารถจัดการกับอารมณ์ของตนเองได้ ให้พูดคุยความรู้สึกกับคนใกล้ชิด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FFFFFF"/>
              </a:solidFill>
              <a:latin typeface="ดองเต่า"/>
              <a:cs typeface="ดองเต่า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103626" y="432561"/>
            <a:ext cx="12500638" cy="8825739"/>
            <a:chOff x="0" y="0"/>
            <a:chExt cx="18156336" cy="128187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56337" cy="12818794"/>
            </a:xfrm>
            <a:custGeom>
              <a:avLst/>
              <a:gdLst/>
              <a:ahLst/>
              <a:cxnLst/>
              <a:rect l="l" t="t" r="r" b="b"/>
              <a:pathLst>
                <a:path w="18156337" h="12818794">
                  <a:moveTo>
                    <a:pt x="17450217" y="1894840"/>
                  </a:moveTo>
                  <a:lnTo>
                    <a:pt x="17450217" y="0"/>
                  </a:lnTo>
                  <a:lnTo>
                    <a:pt x="17080646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080647" y="12818794"/>
                  </a:lnTo>
                  <a:lnTo>
                    <a:pt x="17450217" y="12818794"/>
                  </a:lnTo>
                  <a:lnTo>
                    <a:pt x="17450217" y="2476500"/>
                  </a:lnTo>
                  <a:lnTo>
                    <a:pt x="18156337" y="2185670"/>
                  </a:lnTo>
                  <a:lnTo>
                    <a:pt x="1745021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217641"/>
            <a:ext cx="5466971" cy="7069359"/>
          </a:xfrm>
          <a:custGeom>
            <a:avLst/>
            <a:gdLst/>
            <a:ahLst/>
            <a:cxnLst/>
            <a:rect l="l" t="t" r="r" b="b"/>
            <a:pathLst>
              <a:path w="5466971" h="7069359">
                <a:moveTo>
                  <a:pt x="0" y="0"/>
                </a:moveTo>
                <a:lnTo>
                  <a:pt x="5466971" y="0"/>
                </a:lnTo>
                <a:lnTo>
                  <a:pt x="5466971" y="7069359"/>
                </a:lnTo>
                <a:lnTo>
                  <a:pt x="0" y="7069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9092">
            <a:off x="15170331" y="7404978"/>
            <a:ext cx="2433933" cy="2505980"/>
          </a:xfrm>
          <a:custGeom>
            <a:avLst/>
            <a:gdLst/>
            <a:ahLst/>
            <a:cxnLst/>
            <a:rect l="l" t="t" r="r" b="b"/>
            <a:pathLst>
              <a:path w="2433933" h="2505980">
                <a:moveTo>
                  <a:pt x="0" y="0"/>
                </a:moveTo>
                <a:lnTo>
                  <a:pt x="2433933" y="0"/>
                </a:lnTo>
                <a:lnTo>
                  <a:pt x="2433933" y="2505979"/>
                </a:lnTo>
                <a:lnTo>
                  <a:pt x="0" y="2505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34272" y="3055716"/>
            <a:ext cx="11269991" cy="228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ดองเต่า"/>
                <a:cs typeface="ดองเต่า"/>
              </a:rPr>
              <a:t>4. อย่าเก็บความรู้สึกโกรธเคืองไว้เงียบๆตามลำพัง เพราะจะทำให้เป็นคนเครียดง่าย มีความอดทนกับ เรื่องต่างๆน้อยลง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ดองเต่า"/>
                <a:cs typeface="ดองเต่า"/>
              </a:rPr>
              <a:t> 5. เปลี่ยนพลังความโกรธให้เป็นพลังผลักดันในทางสร้างสรรค์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9309" y="752475"/>
            <a:ext cx="11269991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cs typeface="ดองเต่า"/>
              </a:rPr>
              <a:t>ขั้นตอนที่ควรใช้เพื่อควบคุมความโกรธ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 rot="3351191">
            <a:off x="-1739015" y="8460439"/>
            <a:ext cx="4903828" cy="1563095"/>
          </a:xfrm>
          <a:custGeom>
            <a:avLst/>
            <a:gdLst/>
            <a:ahLst/>
            <a:cxnLst/>
            <a:rect l="l" t="t" r="r" b="b"/>
            <a:pathLst>
              <a:path w="4903828" h="1563095">
                <a:moveTo>
                  <a:pt x="0" y="0"/>
                </a:moveTo>
                <a:lnTo>
                  <a:pt x="4903828" y="0"/>
                </a:lnTo>
                <a:lnTo>
                  <a:pt x="4903828" y="1563095"/>
                </a:lnTo>
                <a:lnTo>
                  <a:pt x="0" y="156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283167">
            <a:off x="7647085" y="-1656788"/>
            <a:ext cx="9941355" cy="11259337"/>
          </a:xfrm>
          <a:custGeom>
            <a:avLst/>
            <a:gdLst/>
            <a:ahLst/>
            <a:cxnLst/>
            <a:rect l="l" t="t" r="r" b="b"/>
            <a:pathLst>
              <a:path w="9941355" h="11259337">
                <a:moveTo>
                  <a:pt x="0" y="0"/>
                </a:moveTo>
                <a:lnTo>
                  <a:pt x="9941355" y="0"/>
                </a:lnTo>
                <a:lnTo>
                  <a:pt x="9941355" y="11259337"/>
                </a:lnTo>
                <a:lnTo>
                  <a:pt x="0" y="1125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9171528">
            <a:off x="11885453" y="-155743"/>
            <a:ext cx="7441526" cy="2368886"/>
          </a:xfrm>
          <a:custGeom>
            <a:avLst/>
            <a:gdLst/>
            <a:ahLst/>
            <a:cxnLst/>
            <a:rect l="l" t="t" r="r" b="b"/>
            <a:pathLst>
              <a:path w="7441526" h="2368886">
                <a:moveTo>
                  <a:pt x="0" y="0"/>
                </a:moveTo>
                <a:lnTo>
                  <a:pt x="7441525" y="0"/>
                </a:lnTo>
                <a:lnTo>
                  <a:pt x="7441525" y="2368886"/>
                </a:lnTo>
                <a:lnTo>
                  <a:pt x="0" y="2368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0172" y="2029674"/>
            <a:ext cx="7567431" cy="8644376"/>
          </a:xfrm>
          <a:custGeom>
            <a:avLst/>
            <a:gdLst/>
            <a:ahLst/>
            <a:cxnLst/>
            <a:rect l="l" t="t" r="r" b="b"/>
            <a:pathLst>
              <a:path w="7567431" h="8644376">
                <a:moveTo>
                  <a:pt x="0" y="0"/>
                </a:moveTo>
                <a:lnTo>
                  <a:pt x="7567431" y="0"/>
                </a:lnTo>
                <a:lnTo>
                  <a:pt x="7567431" y="8644376"/>
                </a:lnTo>
                <a:lnTo>
                  <a:pt x="0" y="8644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556180" y="3334982"/>
            <a:ext cx="9290939" cy="247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</a:pPr>
            <a:r>
              <a:rPr lang="en-US" sz="6441">
                <a:solidFill>
                  <a:srgbClr val="FFFFFF"/>
                </a:solidFill>
                <a:cs typeface="ดองเต่า"/>
              </a:rPr>
              <a:t>กิจกรรมที่ช่วยระงับอารมณ์เมื่อโกรธ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097893" y="432561"/>
            <a:ext cx="12892897" cy="8825739"/>
            <a:chOff x="0" y="0"/>
            <a:chExt cx="18726067" cy="128187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26068" cy="12818794"/>
            </a:xfrm>
            <a:custGeom>
              <a:avLst/>
              <a:gdLst/>
              <a:ahLst/>
              <a:cxnLst/>
              <a:rect l="l" t="t" r="r" b="b"/>
              <a:pathLst>
                <a:path w="18726068" h="12818794">
                  <a:moveTo>
                    <a:pt x="18019947" y="1894840"/>
                  </a:moveTo>
                  <a:lnTo>
                    <a:pt x="18019947" y="0"/>
                  </a:lnTo>
                  <a:lnTo>
                    <a:pt x="17650377" y="0"/>
                  </a:lnTo>
                  <a:lnTo>
                    <a:pt x="0" y="0"/>
                  </a:lnTo>
                  <a:lnTo>
                    <a:pt x="0" y="12818794"/>
                  </a:lnTo>
                  <a:lnTo>
                    <a:pt x="17650377" y="12818794"/>
                  </a:lnTo>
                  <a:lnTo>
                    <a:pt x="18019948" y="12818794"/>
                  </a:lnTo>
                  <a:lnTo>
                    <a:pt x="18019948" y="2476500"/>
                  </a:lnTo>
                  <a:lnTo>
                    <a:pt x="18726068" y="2185670"/>
                  </a:lnTo>
                  <a:lnTo>
                    <a:pt x="18019947" y="1894840"/>
                  </a:lnTo>
                  <a:close/>
                </a:path>
              </a:pathLst>
            </a:custGeom>
            <a:solidFill>
              <a:srgbClr val="DE533A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84832" y="3971106"/>
            <a:ext cx="5693895" cy="6485690"/>
          </a:xfrm>
          <a:custGeom>
            <a:avLst/>
            <a:gdLst/>
            <a:ahLst/>
            <a:cxnLst/>
            <a:rect l="l" t="t" r="r" b="b"/>
            <a:pathLst>
              <a:path w="5693895" h="6485690">
                <a:moveTo>
                  <a:pt x="0" y="0"/>
                </a:moveTo>
                <a:lnTo>
                  <a:pt x="5693895" y="0"/>
                </a:lnTo>
                <a:lnTo>
                  <a:pt x="5693895" y="6485689"/>
                </a:lnTo>
                <a:lnTo>
                  <a:pt x="0" y="6485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119061" y="547375"/>
            <a:ext cx="11510319" cy="847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ดองเต่า"/>
                <a:cs typeface="ดองเต่า"/>
              </a:rPr>
              <a:t>1. เล่นกีฬาที่ทำให้ได้ออกแรง และอย่าเป็นการแข่งขันกับคนอื่นเพราะอาจจะทำให้เครียดขึ้นได้ </a:t>
            </a:r>
          </a:p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ดองเต่า"/>
                <a:cs typeface="ดองเต่า"/>
              </a:rPr>
              <a:t>2. หางานที่มีการออกแรงที่อัดแน่นออกไปอย่าง</a:t>
            </a:r>
          </a:p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cs typeface="ดองเต่า"/>
              </a:rPr>
              <a:t>เหมาะสม เช่น ถอนหญ้า ขุดดิน ซ่อมสิ่งของ</a:t>
            </a:r>
          </a:p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ดองเต่า"/>
                <a:cs typeface="ดองเต่า"/>
              </a:rPr>
              <a:t>3. ใช้การผ่อนคลายที่เหมาะสมกับตนเอง เช่น</a:t>
            </a:r>
          </a:p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cs typeface="ดองเต่า"/>
              </a:rPr>
              <a:t>นับตัวเลขในใจ กำหนดลมหายใจ ผ่อนคลายกล้ามเนื้อ หรือเป็นกิจกรรมที่ช่วยให้ผ่อนคลายและตั้งสติได้ </a:t>
            </a:r>
          </a:p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ดองเต่า"/>
                <a:cs typeface="ดองเต่า"/>
              </a:rPr>
              <a:t>4. คิดเสมอว่าจะไม่ให้มีเรื่องรุนแรงเกิดขึ้น หาทางปลดปล่อยอารมณ์อย่างสร้างสรรค์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91066" y="-318054"/>
            <a:ext cx="10835066" cy="10835066"/>
            <a:chOff x="0" y="0"/>
            <a:chExt cx="3175000" cy="3175000"/>
          </a:xfrm>
        </p:grpSpPr>
        <p:sp>
          <p:nvSpPr>
            <p:cNvPr id="3" name="Freeform 3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258955" y="-318054"/>
            <a:ext cx="10835066" cy="10835066"/>
            <a:chOff x="0" y="0"/>
            <a:chExt cx="3175000" cy="3175000"/>
          </a:xfrm>
        </p:grpSpPr>
        <p:sp>
          <p:nvSpPr>
            <p:cNvPr id="10" name="Freeform 10"/>
            <p:cNvSpPr/>
            <p:nvPr/>
          </p:nvSpPr>
          <p:spPr>
            <a:xfrm>
              <a:off x="0" y="1734185"/>
              <a:ext cx="3637788" cy="306197"/>
            </a:xfrm>
            <a:custGeom>
              <a:avLst/>
              <a:gdLst/>
              <a:ahLst/>
              <a:cxnLst/>
              <a:rect l="l" t="t" r="r" b="b"/>
              <a:pathLst>
                <a:path w="3637788" h="306197">
                  <a:moveTo>
                    <a:pt x="0" y="270891"/>
                  </a:moveTo>
                  <a:cubicBezTo>
                    <a:pt x="358775" y="269875"/>
                    <a:pt x="360172" y="0"/>
                    <a:pt x="727456" y="1524"/>
                  </a:cubicBezTo>
                  <a:cubicBezTo>
                    <a:pt x="1094994" y="0"/>
                    <a:pt x="1095756" y="269875"/>
                    <a:pt x="1455039" y="270891"/>
                  </a:cubicBezTo>
                  <a:cubicBezTo>
                    <a:pt x="1813941" y="269875"/>
                    <a:pt x="1815211" y="0"/>
                    <a:pt x="2182495" y="1524"/>
                  </a:cubicBezTo>
                  <a:cubicBezTo>
                    <a:pt x="2549906" y="0"/>
                    <a:pt x="2550795" y="269875"/>
                    <a:pt x="2910205" y="270891"/>
                  </a:cubicBezTo>
                  <a:cubicBezTo>
                    <a:pt x="3269234" y="269875"/>
                    <a:pt x="3270250" y="0"/>
                    <a:pt x="3637788" y="1524"/>
                  </a:cubicBezTo>
                  <a:lnTo>
                    <a:pt x="3637788" y="35306"/>
                  </a:lnTo>
                  <a:cubicBezTo>
                    <a:pt x="3278886" y="36322"/>
                    <a:pt x="3277489" y="306070"/>
                    <a:pt x="2910078" y="304546"/>
                  </a:cubicBezTo>
                  <a:cubicBezTo>
                    <a:pt x="2542794" y="306197"/>
                    <a:pt x="2541778" y="36322"/>
                    <a:pt x="2182495" y="35306"/>
                  </a:cubicBezTo>
                  <a:cubicBezTo>
                    <a:pt x="1823593" y="36322"/>
                    <a:pt x="1822323" y="306197"/>
                    <a:pt x="1455039" y="304546"/>
                  </a:cubicBezTo>
                  <a:cubicBezTo>
                    <a:pt x="1087501" y="306197"/>
                    <a:pt x="1086739" y="36322"/>
                    <a:pt x="727456" y="35306"/>
                  </a:cubicBezTo>
                  <a:cubicBezTo>
                    <a:pt x="368300" y="36322"/>
                    <a:pt x="367411" y="306197"/>
                    <a:pt x="0" y="304546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230174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052"/>
                  </a:lnTo>
                  <a:cubicBezTo>
                    <a:pt x="3278886" y="36195"/>
                    <a:pt x="3277489" y="306070"/>
                    <a:pt x="2910078" y="304419"/>
                  </a:cubicBezTo>
                  <a:cubicBezTo>
                    <a:pt x="2542794" y="306070"/>
                    <a:pt x="2541778" y="36195"/>
                    <a:pt x="2182495" y="35052"/>
                  </a:cubicBezTo>
                  <a:cubicBezTo>
                    <a:pt x="1823593" y="36195"/>
                    <a:pt x="1822323" y="306070"/>
                    <a:pt x="1455039" y="304419"/>
                  </a:cubicBezTo>
                  <a:cubicBezTo>
                    <a:pt x="1087501" y="306070"/>
                    <a:pt x="1086739" y="36195"/>
                    <a:pt x="727456" y="35052"/>
                  </a:cubicBezTo>
                  <a:cubicBezTo>
                    <a:pt x="368300" y="36449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86943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0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69875"/>
                    <a:pt x="1815211" y="0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197"/>
                    <a:pt x="1455039" y="304673"/>
                  </a:cubicBezTo>
                  <a:cubicBezTo>
                    <a:pt x="1087501" y="306197"/>
                    <a:pt x="1086739" y="36449"/>
                    <a:pt x="727456" y="35306"/>
                  </a:cubicBezTo>
                  <a:cubicBezTo>
                    <a:pt x="368300" y="36449"/>
                    <a:pt x="367411" y="306197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598678"/>
              <a:ext cx="3637788" cy="306324"/>
            </a:xfrm>
            <a:custGeom>
              <a:avLst/>
              <a:gdLst/>
              <a:ahLst/>
              <a:cxnLst/>
              <a:rect l="l" t="t" r="r" b="b"/>
              <a:pathLst>
                <a:path w="3637788" h="306324">
                  <a:moveTo>
                    <a:pt x="0" y="271018"/>
                  </a:moveTo>
                  <a:cubicBezTo>
                    <a:pt x="358775" y="269875"/>
                    <a:pt x="360172" y="127"/>
                    <a:pt x="727456" y="1651"/>
                  </a:cubicBezTo>
                  <a:cubicBezTo>
                    <a:pt x="1094994" y="127"/>
                    <a:pt x="1095756" y="269875"/>
                    <a:pt x="1455039" y="271018"/>
                  </a:cubicBezTo>
                  <a:cubicBezTo>
                    <a:pt x="1813941" y="269875"/>
                    <a:pt x="1815211" y="127"/>
                    <a:pt x="2182495" y="1651"/>
                  </a:cubicBezTo>
                  <a:cubicBezTo>
                    <a:pt x="2549906" y="127"/>
                    <a:pt x="2550795" y="269875"/>
                    <a:pt x="2910205" y="271018"/>
                  </a:cubicBezTo>
                  <a:cubicBezTo>
                    <a:pt x="3269234" y="269875"/>
                    <a:pt x="3270250" y="0"/>
                    <a:pt x="3637788" y="1651"/>
                  </a:cubicBezTo>
                  <a:lnTo>
                    <a:pt x="3637788" y="35306"/>
                  </a:lnTo>
                  <a:cubicBezTo>
                    <a:pt x="3278886" y="36449"/>
                    <a:pt x="3277489" y="306197"/>
                    <a:pt x="2910078" y="304673"/>
                  </a:cubicBezTo>
                  <a:cubicBezTo>
                    <a:pt x="2542794" y="306324"/>
                    <a:pt x="2541778" y="36449"/>
                    <a:pt x="2182495" y="35306"/>
                  </a:cubicBezTo>
                  <a:cubicBezTo>
                    <a:pt x="1823593" y="36449"/>
                    <a:pt x="1822323" y="306324"/>
                    <a:pt x="1455039" y="304673"/>
                  </a:cubicBezTo>
                  <a:cubicBezTo>
                    <a:pt x="1087501" y="306324"/>
                    <a:pt x="1086739" y="36449"/>
                    <a:pt x="727456" y="35306"/>
                  </a:cubicBezTo>
                  <a:cubicBezTo>
                    <a:pt x="368300" y="36322"/>
                    <a:pt x="367411" y="306324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3749"/>
              <a:ext cx="3637788" cy="306451"/>
            </a:xfrm>
            <a:custGeom>
              <a:avLst/>
              <a:gdLst/>
              <a:ahLst/>
              <a:cxnLst/>
              <a:rect l="l" t="t" r="r" b="b"/>
              <a:pathLst>
                <a:path w="3637788" h="306451">
                  <a:moveTo>
                    <a:pt x="0" y="271272"/>
                  </a:moveTo>
                  <a:cubicBezTo>
                    <a:pt x="358775" y="270129"/>
                    <a:pt x="360172" y="254"/>
                    <a:pt x="727456" y="1651"/>
                  </a:cubicBezTo>
                  <a:cubicBezTo>
                    <a:pt x="1094994" y="0"/>
                    <a:pt x="1095756" y="269875"/>
                    <a:pt x="1455039" y="271018"/>
                  </a:cubicBezTo>
                  <a:cubicBezTo>
                    <a:pt x="1813941" y="270129"/>
                    <a:pt x="1815211" y="254"/>
                    <a:pt x="2182495" y="1651"/>
                  </a:cubicBezTo>
                  <a:cubicBezTo>
                    <a:pt x="2549906" y="0"/>
                    <a:pt x="2550795" y="269875"/>
                    <a:pt x="2910205" y="271018"/>
                  </a:cubicBezTo>
                  <a:cubicBezTo>
                    <a:pt x="3269234" y="270129"/>
                    <a:pt x="3270250" y="254"/>
                    <a:pt x="3637788" y="1651"/>
                  </a:cubicBezTo>
                  <a:lnTo>
                    <a:pt x="3637788" y="35560"/>
                  </a:lnTo>
                  <a:cubicBezTo>
                    <a:pt x="3278886" y="36703"/>
                    <a:pt x="3277616" y="306451"/>
                    <a:pt x="2910078" y="304800"/>
                  </a:cubicBezTo>
                  <a:cubicBezTo>
                    <a:pt x="2542794" y="306451"/>
                    <a:pt x="2541778" y="36576"/>
                    <a:pt x="2182495" y="35560"/>
                  </a:cubicBezTo>
                  <a:cubicBezTo>
                    <a:pt x="1823593" y="36576"/>
                    <a:pt x="1822323" y="306451"/>
                    <a:pt x="1454912" y="304800"/>
                  </a:cubicBezTo>
                  <a:cubicBezTo>
                    <a:pt x="1087501" y="306451"/>
                    <a:pt x="1086612" y="36576"/>
                    <a:pt x="727456" y="35560"/>
                  </a:cubicBezTo>
                  <a:cubicBezTo>
                    <a:pt x="368300" y="36576"/>
                    <a:pt x="367411" y="306451"/>
                    <a:pt x="0" y="304800"/>
                  </a:cubicBezTo>
                </a:path>
              </a:pathLst>
            </a:custGeom>
            <a:solidFill>
              <a:srgbClr val="284D4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166368"/>
              <a:ext cx="3637788" cy="306832"/>
            </a:xfrm>
            <a:custGeom>
              <a:avLst/>
              <a:gdLst/>
              <a:ahLst/>
              <a:cxnLst/>
              <a:rect l="l" t="t" r="r" b="b"/>
              <a:pathLst>
                <a:path w="3637788" h="306832">
                  <a:moveTo>
                    <a:pt x="0" y="271018"/>
                  </a:moveTo>
                  <a:cubicBezTo>
                    <a:pt x="358775" y="269875"/>
                    <a:pt x="360172" y="0"/>
                    <a:pt x="727456" y="2032"/>
                  </a:cubicBezTo>
                  <a:cubicBezTo>
                    <a:pt x="1094994" y="381"/>
                    <a:pt x="1095756" y="270256"/>
                    <a:pt x="1455039" y="271399"/>
                  </a:cubicBezTo>
                  <a:cubicBezTo>
                    <a:pt x="1813941" y="270256"/>
                    <a:pt x="1815211" y="381"/>
                    <a:pt x="2182495" y="2032"/>
                  </a:cubicBezTo>
                  <a:cubicBezTo>
                    <a:pt x="2549906" y="381"/>
                    <a:pt x="2550795" y="270256"/>
                    <a:pt x="2910205" y="271399"/>
                  </a:cubicBezTo>
                  <a:cubicBezTo>
                    <a:pt x="3269234" y="270256"/>
                    <a:pt x="3270250" y="381"/>
                    <a:pt x="3637788" y="2032"/>
                  </a:cubicBezTo>
                  <a:lnTo>
                    <a:pt x="3637788" y="35687"/>
                  </a:lnTo>
                  <a:cubicBezTo>
                    <a:pt x="3278886" y="36830"/>
                    <a:pt x="3277489" y="306578"/>
                    <a:pt x="2910078" y="305054"/>
                  </a:cubicBezTo>
                  <a:cubicBezTo>
                    <a:pt x="2542794" y="306705"/>
                    <a:pt x="2541778" y="36830"/>
                    <a:pt x="2182495" y="35687"/>
                  </a:cubicBezTo>
                  <a:cubicBezTo>
                    <a:pt x="1823593" y="36830"/>
                    <a:pt x="1822323" y="306578"/>
                    <a:pt x="1455039" y="305054"/>
                  </a:cubicBezTo>
                  <a:cubicBezTo>
                    <a:pt x="1087501" y="306578"/>
                    <a:pt x="1086739" y="36830"/>
                    <a:pt x="727456" y="35687"/>
                  </a:cubicBezTo>
                  <a:cubicBezTo>
                    <a:pt x="368300" y="36449"/>
                    <a:pt x="367411" y="306832"/>
                    <a:pt x="0" y="304673"/>
                  </a:cubicBezTo>
                </a:path>
              </a:pathLst>
            </a:custGeom>
            <a:solidFill>
              <a:srgbClr val="284D4B"/>
            </a:solidFill>
          </p:spPr>
        </p:sp>
      </p:grpSp>
      <p:sp>
        <p:nvSpPr>
          <p:cNvPr id="16" name="Freeform 16"/>
          <p:cNvSpPr/>
          <p:nvPr/>
        </p:nvSpPr>
        <p:spPr>
          <a:xfrm rot="3351191">
            <a:off x="-1739015" y="8460439"/>
            <a:ext cx="4903828" cy="1563095"/>
          </a:xfrm>
          <a:custGeom>
            <a:avLst/>
            <a:gdLst/>
            <a:ahLst/>
            <a:cxnLst/>
            <a:rect l="l" t="t" r="r" b="b"/>
            <a:pathLst>
              <a:path w="4903828" h="1563095">
                <a:moveTo>
                  <a:pt x="0" y="0"/>
                </a:moveTo>
                <a:lnTo>
                  <a:pt x="4903828" y="0"/>
                </a:lnTo>
                <a:lnTo>
                  <a:pt x="4903828" y="1563095"/>
                </a:lnTo>
                <a:lnTo>
                  <a:pt x="0" y="156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283167">
            <a:off x="7647085" y="-1656788"/>
            <a:ext cx="9941355" cy="11259337"/>
          </a:xfrm>
          <a:custGeom>
            <a:avLst/>
            <a:gdLst/>
            <a:ahLst/>
            <a:cxnLst/>
            <a:rect l="l" t="t" r="r" b="b"/>
            <a:pathLst>
              <a:path w="9941355" h="11259337">
                <a:moveTo>
                  <a:pt x="0" y="0"/>
                </a:moveTo>
                <a:lnTo>
                  <a:pt x="9941355" y="0"/>
                </a:lnTo>
                <a:lnTo>
                  <a:pt x="9941355" y="11259337"/>
                </a:lnTo>
                <a:lnTo>
                  <a:pt x="0" y="1125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9171528">
            <a:off x="11885453" y="-155743"/>
            <a:ext cx="7441526" cy="2368886"/>
          </a:xfrm>
          <a:custGeom>
            <a:avLst/>
            <a:gdLst/>
            <a:ahLst/>
            <a:cxnLst/>
            <a:rect l="l" t="t" r="r" b="b"/>
            <a:pathLst>
              <a:path w="7441526" h="2368886">
                <a:moveTo>
                  <a:pt x="0" y="0"/>
                </a:moveTo>
                <a:lnTo>
                  <a:pt x="7441525" y="0"/>
                </a:lnTo>
                <a:lnTo>
                  <a:pt x="7441525" y="2368886"/>
                </a:lnTo>
                <a:lnTo>
                  <a:pt x="0" y="2368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72646" y="1465138"/>
            <a:ext cx="8241603" cy="9044283"/>
          </a:xfrm>
          <a:custGeom>
            <a:avLst/>
            <a:gdLst/>
            <a:ahLst/>
            <a:cxnLst/>
            <a:rect l="l" t="t" r="r" b="b"/>
            <a:pathLst>
              <a:path w="8241603" h="9044283">
                <a:moveTo>
                  <a:pt x="0" y="0"/>
                </a:moveTo>
                <a:lnTo>
                  <a:pt x="8241603" y="0"/>
                </a:lnTo>
                <a:lnTo>
                  <a:pt x="8241603" y="9044284"/>
                </a:lnTo>
                <a:lnTo>
                  <a:pt x="0" y="9044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940162" y="3352446"/>
            <a:ext cx="8522975" cy="245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8"/>
              </a:lnSpc>
            </a:pPr>
            <a:r>
              <a:rPr lang="en-US" sz="9241">
                <a:solidFill>
                  <a:srgbClr val="FFFFFF"/>
                </a:solidFill>
                <a:cs typeface="ดองเต่า"/>
              </a:rPr>
              <a:t>อารมณ์ซึมเศร้า ท้อแท้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Custom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ดองเต่า Bold</vt:lpstr>
      <vt:lpstr>ดองเต่า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</dc:title>
  <dc:creator>asus</dc:creator>
  <cp:lastModifiedBy>asus</cp:lastModifiedBy>
  <cp:revision>1</cp:revision>
  <dcterms:created xsi:type="dcterms:W3CDTF">2006-08-16T00:00:00Z</dcterms:created>
  <dcterms:modified xsi:type="dcterms:W3CDTF">2023-11-27T04:18:35Z</dcterms:modified>
  <dc:identifier>DAF05TCHMfE</dc:identifier>
</cp:coreProperties>
</file>