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8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150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83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11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26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1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21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4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7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2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6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12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96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0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68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EBC5D-1B12-47EC-9947-861E84051A84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EB753B-2257-4F42-BA14-70408B120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97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CF2FB5-17F0-4485-AF50-64DE9F87C770}"/>
              </a:ext>
            </a:extLst>
          </p:cNvPr>
          <p:cNvSpPr txBox="1">
            <a:spLocks/>
          </p:cNvSpPr>
          <p:nvPr/>
        </p:nvSpPr>
        <p:spPr>
          <a:xfrm>
            <a:off x="3595332" y="1185429"/>
            <a:ext cx="8596668" cy="748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>
                <a:solidFill>
                  <a:schemeClr val="tx1"/>
                </a:solidFill>
                <a:latin typeface="9 KhunThongDaeng" panose="020B0500040200020003" pitchFamily="34" charset="-34"/>
                <a:cs typeface="9 KhunThongDaeng" panose="020B0500040200020003" pitchFamily="34" charset="-34"/>
              </a:rPr>
              <a:t>รายวิชาวรรณกรรมปัจจุบัน  ท20212</a:t>
            </a:r>
            <a:endParaRPr lang="en-US" dirty="0">
              <a:solidFill>
                <a:schemeClr val="tx1"/>
              </a:solidFill>
              <a:latin typeface="9 KhunThongDaeng" panose="020B0500040200020003" pitchFamily="34" charset="-34"/>
              <a:cs typeface="9 KhunThongDaeng" panose="020B0500040200020003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432B40-6BD7-4A5E-BC88-5E269E5242CC}"/>
              </a:ext>
            </a:extLst>
          </p:cNvPr>
          <p:cNvSpPr txBox="1">
            <a:spLocks/>
          </p:cNvSpPr>
          <p:nvPr/>
        </p:nvSpPr>
        <p:spPr>
          <a:xfrm>
            <a:off x="528286" y="2402267"/>
            <a:ext cx="9424178" cy="22380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6600" dirty="0">
                <a:solidFill>
                  <a:schemeClr val="tx1"/>
                </a:solidFill>
                <a:latin typeface="9 KhunThongDaeng" panose="020B0500040200020003" pitchFamily="34" charset="-34"/>
                <a:cs typeface="9 KhunThongDaeng" panose="020B0500040200020003" pitchFamily="34" charset="-34"/>
              </a:rPr>
              <a:t>เรื่องยุคสมัยของวรรณกรรมปัจจุบัน</a:t>
            </a:r>
            <a:endParaRPr lang="en-US" sz="6600" dirty="0">
              <a:solidFill>
                <a:schemeClr val="tx1"/>
              </a:solidFill>
              <a:latin typeface="9 KhunThongDaeng" panose="020B0500040200020003" pitchFamily="34" charset="-34"/>
              <a:cs typeface="9 KhunThongDaeng" panose="020B0500040200020003" pitchFamily="34" charset="-3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AFCFF1-1014-45CA-AE4B-E34E4F823D48}"/>
              </a:ext>
            </a:extLst>
          </p:cNvPr>
          <p:cNvSpPr txBox="1">
            <a:spLocks/>
          </p:cNvSpPr>
          <p:nvPr/>
        </p:nvSpPr>
        <p:spPr>
          <a:xfrm>
            <a:off x="6398191" y="3713114"/>
            <a:ext cx="8596668" cy="7485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dirty="0">
                <a:solidFill>
                  <a:schemeClr val="tx1"/>
                </a:solidFill>
                <a:latin typeface="9 KhunThongDaeng" panose="020B0500040200020003" pitchFamily="34" charset="-34"/>
                <a:cs typeface="9 KhunThongDaeng" panose="020B0500040200020003" pitchFamily="34" charset="-34"/>
              </a:rPr>
              <a:t>ชั้นมัธยมศึกษาปีที่ 2</a:t>
            </a:r>
            <a:endParaRPr lang="en-US" dirty="0">
              <a:solidFill>
                <a:schemeClr val="tx1"/>
              </a:solidFill>
              <a:latin typeface="9 KhunThongDaeng" panose="020B0500040200020003" pitchFamily="34" charset="-34"/>
              <a:cs typeface="9 KhunThongDaeng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B65A4-C5BE-471B-906D-79310A775961}"/>
              </a:ext>
            </a:extLst>
          </p:cNvPr>
          <p:cNvSpPr txBox="1"/>
          <p:nvPr/>
        </p:nvSpPr>
        <p:spPr>
          <a:xfrm>
            <a:off x="3545274" y="3797797"/>
            <a:ext cx="716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53D4D-EBF0-440E-B877-58C0576A2944}"/>
              </a:ext>
            </a:extLst>
          </p:cNvPr>
          <p:cNvSpPr txBox="1"/>
          <p:nvPr/>
        </p:nvSpPr>
        <p:spPr>
          <a:xfrm>
            <a:off x="3595332" y="3982463"/>
            <a:ext cx="7164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92A07ED-7CDC-4CE2-BC6A-8C08A7F98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C125D-67F2-4A45-B2AD-1C018912383F}"/>
              </a:ext>
            </a:extLst>
          </p:cNvPr>
          <p:cNvSpPr/>
          <p:nvPr/>
        </p:nvSpPr>
        <p:spPr>
          <a:xfrm>
            <a:off x="361950" y="1921572"/>
            <a:ext cx="9258300" cy="168512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0B0141E-192D-4420-93C5-6BB3AE514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921943"/>
            <a:ext cx="2936057" cy="29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4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08D9-FFCC-4F2C-BC84-0DE1C124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19416E-793C-463D-AEDF-67ECA1143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6585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9800F-5A15-4777-B450-01B7D7F0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CEEF77-C6B2-4C08-984B-3BB0D523E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8085"/>
          </a:xfrm>
        </p:spPr>
      </p:pic>
    </p:spTree>
    <p:extLst>
      <p:ext uri="{BB962C8B-B14F-4D97-AF65-F5344CB8AC3E}">
        <p14:creationId xmlns:p14="http://schemas.microsoft.com/office/powerpoint/2010/main" val="1759074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AE8C66-D120-40B8-9630-E74A212D6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45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146C2-C3FC-4694-8E0E-41E99E55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2C501B-0009-4CCB-9FEA-5F5B3ED69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51920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526D-57FB-4D9A-833E-3E735B2E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4ED0A0-5AB8-4FF6-B0D1-108832DCC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1980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02FB4-5F81-4D7B-9639-6504D406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9200A6-83D8-4E9A-8C4F-33A0C3BCB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"/>
            <a:ext cx="12192001" cy="6868085"/>
          </a:xfrm>
        </p:spPr>
      </p:pic>
    </p:spTree>
    <p:extLst>
      <p:ext uri="{BB962C8B-B14F-4D97-AF65-F5344CB8AC3E}">
        <p14:creationId xmlns:p14="http://schemas.microsoft.com/office/powerpoint/2010/main" val="2305234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0DCE00-D90A-4206-9423-B67FCE422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29" y="0"/>
            <a:ext cx="12248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8C0289-57B5-45B1-85E0-7907C82A5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915"/>
          </a:xfrm>
        </p:spPr>
      </p:pic>
    </p:spTree>
    <p:extLst>
      <p:ext uri="{BB962C8B-B14F-4D97-AF65-F5344CB8AC3E}">
        <p14:creationId xmlns:p14="http://schemas.microsoft.com/office/powerpoint/2010/main" val="2358274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9EC37C-E1F3-407E-A92F-DD3089189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997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168622-CFBC-4E97-A6BF-50BA21B5A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9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828902D-8BF5-49D6-8A8E-0643B3E37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5F2E11-9E31-4753-B41C-E75D8AD97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48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DCA6240-4C6E-4386-9FC4-6B72C477E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817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6774-853E-4BF4-BE7E-9F4AFA428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9FA256-26D3-4709-83AD-E93FE1176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2607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5786-77B3-4798-91D3-5D63DF4DD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D52A52-EC78-4FA3-9729-0BBA16A27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8085"/>
          </a:xfrm>
        </p:spPr>
      </p:pic>
    </p:spTree>
    <p:extLst>
      <p:ext uri="{BB962C8B-B14F-4D97-AF65-F5344CB8AC3E}">
        <p14:creationId xmlns:p14="http://schemas.microsoft.com/office/powerpoint/2010/main" val="145160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17090-D7C4-4D90-8EB5-E9BCDFEC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D38BF3-46BF-4A8E-84DA-10E5791F3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915"/>
          </a:xfrm>
        </p:spPr>
      </p:pic>
    </p:spTree>
    <p:extLst>
      <p:ext uri="{BB962C8B-B14F-4D97-AF65-F5344CB8AC3E}">
        <p14:creationId xmlns:p14="http://schemas.microsoft.com/office/powerpoint/2010/main" val="177361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58B14-0715-4F59-9196-6EF4501D8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DBE0A0-82E8-44D5-A764-0B0640EC03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</p:spPr>
      </p:pic>
    </p:spTree>
    <p:extLst>
      <p:ext uri="{BB962C8B-B14F-4D97-AF65-F5344CB8AC3E}">
        <p14:creationId xmlns:p14="http://schemas.microsoft.com/office/powerpoint/2010/main" val="3169096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85A2-CB18-4786-875C-88ABF5F8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7459069-6260-4F56-A1E1-40DB6DB0D3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8085"/>
          </a:xfrm>
        </p:spPr>
      </p:pic>
    </p:spTree>
    <p:extLst>
      <p:ext uri="{BB962C8B-B14F-4D97-AF65-F5344CB8AC3E}">
        <p14:creationId xmlns:p14="http://schemas.microsoft.com/office/powerpoint/2010/main" val="3616237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A2123-0761-4FFD-B78E-E0D89171C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7FC70F-20FA-407B-9983-240435CB8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"/>
            <a:ext cx="12192000" cy="6847915"/>
          </a:xfrm>
        </p:spPr>
      </p:pic>
    </p:spTree>
    <p:extLst>
      <p:ext uri="{BB962C8B-B14F-4D97-AF65-F5344CB8AC3E}">
        <p14:creationId xmlns:p14="http://schemas.microsoft.com/office/powerpoint/2010/main" val="119652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3B9EF-49AF-40BE-ADBD-47DAE6E5C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B1B91E-31E0-4B7B-8651-0CF7F4C81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1547"/>
          </a:xfrm>
        </p:spPr>
      </p:pic>
    </p:spTree>
    <p:extLst>
      <p:ext uri="{BB962C8B-B14F-4D97-AF65-F5344CB8AC3E}">
        <p14:creationId xmlns:p14="http://schemas.microsoft.com/office/powerpoint/2010/main" val="4057834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2928-D3AD-41F9-815E-22249B42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0D9B5A-24BA-4FE5-98B0-17393FF2C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</p:spPr>
      </p:pic>
    </p:spTree>
    <p:extLst>
      <p:ext uri="{BB962C8B-B14F-4D97-AF65-F5344CB8AC3E}">
        <p14:creationId xmlns:p14="http://schemas.microsoft.com/office/powerpoint/2010/main" val="1511554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17BF4-A210-49BC-8031-C2934E96A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405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5777D-BD1D-4194-8FFD-1EC62C45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2DF3ED-CB5F-40A7-99B8-8B5E7D2C4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537953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6481C-F250-41AA-943D-3081D13F2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52C5DE-931A-498A-A33E-EC55CA7819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8171"/>
          </a:xfrm>
        </p:spPr>
      </p:pic>
    </p:spTree>
    <p:extLst>
      <p:ext uri="{BB962C8B-B14F-4D97-AF65-F5344CB8AC3E}">
        <p14:creationId xmlns:p14="http://schemas.microsoft.com/office/powerpoint/2010/main" val="179840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F32E-10B7-418A-8404-97216005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44C98A-C284-4091-98FD-7C2049817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47915"/>
          </a:xfrm>
        </p:spPr>
      </p:pic>
    </p:spTree>
    <p:extLst>
      <p:ext uri="{BB962C8B-B14F-4D97-AF65-F5344CB8AC3E}">
        <p14:creationId xmlns:p14="http://schemas.microsoft.com/office/powerpoint/2010/main" val="4861898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C1D7-3B3E-4346-B0A2-5F526C4B9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E49B79-6967-4B2F-889C-614ECE469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170"/>
          </a:xfrm>
        </p:spPr>
      </p:pic>
    </p:spTree>
    <p:extLst>
      <p:ext uri="{BB962C8B-B14F-4D97-AF65-F5344CB8AC3E}">
        <p14:creationId xmlns:p14="http://schemas.microsoft.com/office/powerpoint/2010/main" val="957668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FDEC-798D-4820-A9A5-3CA30129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A3F13B-8C16-42D9-822D-46833417C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98142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3713865-BF57-45D6-A3A5-E8515A491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9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43B0AA-3251-40BF-9846-B31CAE353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3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C0EB1-BE60-48DD-A63C-8145F8F4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F05E0-942F-4795-B8A3-43AA6BAE2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85080"/>
          </a:xfrm>
        </p:spPr>
      </p:pic>
    </p:spTree>
    <p:extLst>
      <p:ext uri="{BB962C8B-B14F-4D97-AF65-F5344CB8AC3E}">
        <p14:creationId xmlns:p14="http://schemas.microsoft.com/office/powerpoint/2010/main" val="3697976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8B3A-564B-4987-83C6-EFFB328A2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A8A14C-DCAB-4836-8CA6-8AAE48071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6" y="0"/>
            <a:ext cx="12299576" cy="6858000"/>
          </a:xfrm>
        </p:spPr>
      </p:pic>
    </p:spTree>
    <p:extLst>
      <p:ext uri="{BB962C8B-B14F-4D97-AF65-F5344CB8AC3E}">
        <p14:creationId xmlns:p14="http://schemas.microsoft.com/office/powerpoint/2010/main" val="3616659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5286-D6F0-4A2F-9B19-02D41B77F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553"/>
          </a:xfrm>
        </p:spPr>
        <p:txBody>
          <a:bodyPr>
            <a:normAutofit/>
          </a:bodyPr>
          <a:lstStyle/>
          <a:p>
            <a:r>
              <a:rPr lang="th-TH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ยุคสมัยที่ ๒ พระบาทสมเด็จพระจุลจอมเกล้าเจ้าอยู่หัว (รัชกาลที่ ๕)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2E040-B5A6-4506-8D75-9CA9A8479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871" y="1358153"/>
            <a:ext cx="8596668" cy="4697411"/>
          </a:xfrm>
        </p:spPr>
        <p:txBody>
          <a:bodyPr>
            <a:normAutofit fontScale="85000" lnSpcReduction="20000"/>
          </a:bodyPr>
          <a:lstStyle/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เริ่มมีการส่งนักเรียนที่เป็นเจ้านายและขุนนางไปเรียนต่างประเทศ</a:t>
            </a:r>
          </a:p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 มีการผสมผสานการประพันธ์แบบตะวันตก เข้ากับการประพันธ์ของไทย</a:t>
            </a:r>
          </a:p>
          <a:p>
            <a:pPr marL="0" indent="0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		- ร้อยแก้วเชิงสารคดี พระราชพิธีสิบสองเดือน</a:t>
            </a:r>
          </a:p>
          <a:p>
            <a:pPr marL="0" indent="0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		- สารคดีในรูปแบบจดหมาย ไกลบ้าน </a:t>
            </a:r>
          </a:p>
          <a:p>
            <a:pPr marL="0" indent="0">
              <a:buNone/>
            </a:pPr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		- นำเนื้อหาฉบับภาษาอังกฤษ มาแต่งเป็นร้อยกรองไทย  ลิลิตนิทราชาคริต </a:t>
            </a:r>
          </a:p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เริ่มมีการพิมพ์หนังสือและนิตยสาร ได้แก่ วชิรญาณ ทวีปัญญา ตรุโณวาท </a:t>
            </a:r>
          </a:p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มีการรับอิทธิพลจากตะวันตกอย่างชัดเจน</a:t>
            </a:r>
          </a:p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 เรื่องสั้น นวนิยาย สารคดี บทละคร</a:t>
            </a:r>
          </a:p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 เรื่องสั้นเรื่องแรก คือ เรื่องสน</a:t>
            </a:r>
            <a:r>
              <a:rPr lang="th-TH" sz="2800" b="0" i="0" dirty="0" err="1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ุนิ์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นึก ของ กรมหลวงพิชิตปรีชากร</a:t>
            </a:r>
          </a:p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 การละครของไทยมีการพัฒนาละครร้อง ละครพูด ละครดึกดำบรรพ์</a:t>
            </a:r>
          </a:p>
          <a:p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 เกิดนักคิด นักวิจารณ์ - ต.ว.ส.วัณณา</a:t>
            </a:r>
            <a:r>
              <a:rPr lang="th-TH" sz="2800" b="0" i="0" dirty="0" err="1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โภ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 (เทียน</a:t>
            </a:r>
            <a:r>
              <a:rPr lang="th-TH" sz="2800" b="0" i="0" dirty="0" err="1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วรร</a:t>
            </a:r>
            <a:r>
              <a:rPr lang="th-TH" sz="2800" b="0" i="0" dirty="0">
                <a:solidFill>
                  <a:schemeClr val="tx1"/>
                </a:solidFill>
                <a:effectLst/>
                <a:latin typeface="Segoe UI Historic" panose="020B0502040204020203" pitchFamily="34" charset="0"/>
              </a:rPr>
              <a:t>ณ) และ ก.ศ.ร.กูหลาบ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443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178</Words>
  <Application>Microsoft Office PowerPoint</Application>
  <PresentationFormat>Widescreen</PresentationFormat>
  <Paragraphs>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9 KhunThongDaeng</vt:lpstr>
      <vt:lpstr>Arial</vt:lpstr>
      <vt:lpstr>Segoe UI Historic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ยุคสมัยที่ ๒ พระบาทสมเด็จพระจุลจอมเกล้าเจ้าอยู่หัว (รัชกาลที่ ๕)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5</cp:revision>
  <dcterms:created xsi:type="dcterms:W3CDTF">2023-06-27T02:32:47Z</dcterms:created>
  <dcterms:modified xsi:type="dcterms:W3CDTF">2024-06-10T13:12:51Z</dcterms:modified>
</cp:coreProperties>
</file>