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72" r:id="rId3"/>
    <p:sldId id="276" r:id="rId4"/>
    <p:sldId id="268" r:id="rId5"/>
    <p:sldId id="274" r:id="rId6"/>
    <p:sldId id="258" r:id="rId7"/>
    <p:sldId id="259" r:id="rId8"/>
    <p:sldId id="260" r:id="rId9"/>
    <p:sldId id="262" r:id="rId10"/>
    <p:sldId id="261" r:id="rId11"/>
    <p:sldId id="267" r:id="rId12"/>
    <p:sldId id="263" r:id="rId13"/>
    <p:sldId id="265" r:id="rId14"/>
    <p:sldId id="266" r:id="rId15"/>
    <p:sldId id="269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636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0599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43987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8394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8704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3073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343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2930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149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758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224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362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634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085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7919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15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037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8D8C0CF-E031-4D36-A960-BC033D614666}" type="datetimeFigureOut">
              <a:rPr lang="th-TH" smtClean="0"/>
              <a:t>06/10/68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F43F608-5FC4-49BC-ABA0-62115E7353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9639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คำบรรยายภาพแบบเมฆ 3"/>
          <p:cNvSpPr/>
          <p:nvPr/>
        </p:nvSpPr>
        <p:spPr>
          <a:xfrm>
            <a:off x="2555776" y="4581128"/>
            <a:ext cx="4573441" cy="1080120"/>
          </a:xfrm>
          <a:prstGeom prst="cloudCallou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0" name="ชื่อเรื่อง 9"/>
          <p:cNvSpPr>
            <a:spLocks noGrp="1"/>
          </p:cNvSpPr>
          <p:nvPr>
            <p:ph type="ctrTitle"/>
          </p:nvPr>
        </p:nvSpPr>
        <p:spPr>
          <a:xfrm>
            <a:off x="863588" y="908720"/>
            <a:ext cx="7416824" cy="966302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b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</a:br>
            <a:br>
              <a:rPr lang="th-TH" sz="3200" dirty="0">
                <a:solidFill>
                  <a:schemeClr val="bg1"/>
                </a:solidFill>
                <a:cs typeface="+mj-cs"/>
              </a:rPr>
            </a:br>
            <a:b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h-TH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19690" y="4900808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chemeClr val="bg1"/>
                </a:solidFill>
                <a:latin typeface="TH KoHo" pitchFamily="2" charset="-34"/>
                <a:cs typeface="TH KoHo" pitchFamily="2" charset="-34"/>
              </a:rPr>
              <a:t>ครู</a:t>
            </a:r>
            <a:r>
              <a:rPr lang="th-TH" sz="3200" b="1" dirty="0" err="1">
                <a:solidFill>
                  <a:schemeClr val="bg1"/>
                </a:solidFill>
                <a:latin typeface="TH KoHo" pitchFamily="2" charset="-34"/>
                <a:cs typeface="TH KoHo" pitchFamily="2" charset="-34"/>
              </a:rPr>
              <a:t>คนอง</a:t>
            </a:r>
            <a:r>
              <a:rPr lang="th-TH" sz="3200" b="1" dirty="0">
                <a:solidFill>
                  <a:schemeClr val="bg1"/>
                </a:solidFill>
                <a:latin typeface="TH KoHo" pitchFamily="2" charset="-34"/>
                <a:cs typeface="TH KoHo" pitchFamily="2" charset="-34"/>
              </a:rPr>
              <a:t>นิจ   มากขุนทด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1640" y="1044025"/>
            <a:ext cx="7108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ความเกี่ยวข้อง</a:t>
            </a:r>
            <a: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ระหว่างวัฒนธรรมกับภาษา</a:t>
            </a:r>
            <a:endParaRPr lang="th-TH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9" name="ชื่อเรื่อง 9">
            <a:extLst>
              <a:ext uri="{FF2B5EF4-FFF2-40B4-BE49-F238E27FC236}">
                <a16:creationId xmlns:a16="http://schemas.microsoft.com/office/drawing/2014/main" id="{E3376DD6-4407-4E06-A185-F54A517BB6CF}"/>
              </a:ext>
            </a:extLst>
          </p:cNvPr>
          <p:cNvSpPr txBox="1">
            <a:spLocks/>
          </p:cNvSpPr>
          <p:nvPr/>
        </p:nvSpPr>
        <p:spPr>
          <a:xfrm>
            <a:off x="3419871" y="2420888"/>
            <a:ext cx="2952329" cy="911292"/>
          </a:xfrm>
          <a:prstGeom prst="rect">
            <a:avLst/>
          </a:prstGeom>
          <a:solidFill>
            <a:schemeClr val="tx2">
              <a:lumMod val="75000"/>
            </a:schemeClr>
          </a:solidFill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</a:br>
            <a:br>
              <a:rPr lang="th-TH" sz="3200" dirty="0">
                <a:solidFill>
                  <a:schemeClr val="bg1"/>
                </a:solidFill>
              </a:rPr>
            </a:br>
            <a:b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h-TH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วิชาภาษาไทย</a:t>
            </a:r>
          </a:p>
        </p:txBody>
      </p:sp>
    </p:spTree>
    <p:extLst>
      <p:ext uri="{BB962C8B-B14F-4D97-AF65-F5344CB8AC3E}">
        <p14:creationId xmlns:p14="http://schemas.microsoft.com/office/powerpoint/2010/main" val="2492406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dirty="0"/>
              <a:t> </a:t>
            </a:r>
            <a:r>
              <a:rPr lang="th-TH" sz="3100" dirty="0"/>
              <a:t> 	 ๑.  ภาษาไทยมีคำแสดงความลดหลั่นชั้นเชิงอยู่เป็นจำนวนมาก  เช่น  คำเรียกเครือญาติ     คำราชาศัพท์  คำบอกตำแหน่งยศศักดิ์  คำบอกคุณวุฒิทางการศึกษา</a:t>
            </a:r>
            <a:br>
              <a:rPr lang="th-TH" sz="3100" dirty="0"/>
            </a:br>
            <a:r>
              <a:rPr lang="th-TH" sz="3100" dirty="0"/>
              <a:t> 	๒.  ภาษาไทยมีการใช้คำแทนตัว  เรียกตนเอง  เรียกผู้ที่ตนพูดด้วย  คนไทยให้ความสำคัญแก่ชื่อของบุคคล  โดยไม่นำมาเรียกพร่ำเพรื่อ</a:t>
            </a:r>
            <a:br>
              <a:rPr lang="th-TH" sz="3100" dirty="0"/>
            </a:br>
            <a:r>
              <a:rPr lang="th-TH" sz="3100" dirty="0"/>
              <a:t> 	๓.  ในภาษาไทยคำไทยแท้หรือคำดั้งเดิม  มักใช้ในการสนทนาหรือการสื่อสารอย่างไม่เป็นทางการ  เช่น  ในครอบครัวหรือในหมู่เพื่อนสนิท  แต่มักใช้คำภาษาอื่นในการสนทนาหรือการสื่อสารอย่างเป็นทางการ  </a:t>
            </a:r>
            <a:br>
              <a:rPr lang="th-TH" sz="3100" dirty="0"/>
            </a:br>
            <a:r>
              <a:rPr lang="th-TH" sz="3100" dirty="0"/>
              <a:t>	 ๔.  ภาษาไทยมีคำศัพท์แสดงความละเอียดในการกล่าวถึงเรื่องใกล้ตัว  เช่นคำแสดงความสัมพันธ์ในครอบครัว  คำขยายรสอาหารต่าง ๆ 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ภาษาสะท้อนวัฒนธรรม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076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694101" y="620688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dirty="0"/>
              <a:t> </a:t>
            </a:r>
            <a:r>
              <a:rPr lang="th-TH" sz="3100" dirty="0"/>
              <a:t> 	๕.  ภาษาไทยมีคำ</a:t>
            </a:r>
            <a:r>
              <a:rPr lang="th-TH" sz="3100" dirty="0" err="1"/>
              <a:t>ลักษณ</a:t>
            </a:r>
            <a:r>
              <a:rPr lang="th-TH" sz="3100" dirty="0"/>
              <a:t>นาม ที่ช่วยจำแนกลักษณะของสิ่งต่างๆ</a:t>
            </a:r>
            <a:br>
              <a:rPr lang="th-TH" sz="3100" dirty="0"/>
            </a:br>
            <a:r>
              <a:rPr lang="th-TH" sz="3100" dirty="0"/>
              <a:t> 	๖.  ภาษาไทยมีการเล่นกับภาษาในรูปแบบต่างๆ เช่น</a:t>
            </a:r>
            <a:br>
              <a:rPr lang="th-TH" sz="3100" dirty="0"/>
            </a:br>
            <a:r>
              <a:rPr lang="th-TH" sz="3100" dirty="0"/>
              <a:t>คำคล้องจอง การซ้ำคำ การผวนคำ  ปริศนาคำทาย สุภาษิต คำพังเพย คำคมท้ายรถ มุขตลก</a:t>
            </a:r>
            <a:br>
              <a:rPr lang="th-TH" sz="3100" dirty="0"/>
            </a:br>
            <a:r>
              <a:rPr lang="th-TH" sz="3100" dirty="0"/>
              <a:t>	 ๗.  ภาษาไทยมีความหลากหลาย   ภาษาถิ่น ภาคต่าง ๆ</a:t>
            </a:r>
            <a:br>
              <a:rPr lang="th-TH" sz="3100" dirty="0"/>
            </a:br>
            <a:endParaRPr lang="th-TH" sz="3100" dirty="0"/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ภาษาสะท้อนวัฒนธรรม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672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701328" y="864568"/>
            <a:ext cx="7990656" cy="5040559"/>
          </a:xfrm>
          <a:noFill/>
        </p:spPr>
        <p:txBody>
          <a:bodyPr>
            <a:normAutofit/>
          </a:bodyPr>
          <a:lstStyle/>
          <a:p>
            <a:pPr algn="l"/>
            <a:r>
              <a:rPr lang="th-TH" sz="3100" dirty="0"/>
              <a:t>	เมื่อมนุษย์สามารถใช้ภาษาเพื่อ</a:t>
            </a:r>
            <a:br>
              <a:rPr lang="th-TH" sz="3100" dirty="0"/>
            </a:br>
            <a:r>
              <a:rPr lang="th-TH" sz="3100" dirty="0"/>
              <a:t>   ๑. บอกเล่าเรื่องราว </a:t>
            </a:r>
            <a:br>
              <a:rPr lang="th-TH" sz="3100" dirty="0"/>
            </a:br>
            <a:r>
              <a:rPr lang="th-TH" sz="3100" dirty="0"/>
              <a:t>    </a:t>
            </a:r>
            <a:r>
              <a:rPr lang="en-US" sz="3100" dirty="0"/>
              <a:t>-    </a:t>
            </a:r>
            <a:r>
              <a:rPr lang="th-TH" sz="3100" dirty="0"/>
              <a:t>ภาษาเพื่อสร้างและพัฒนาวัฒนธรรม </a:t>
            </a:r>
            <a:br>
              <a:rPr lang="th-TH" sz="3100" dirty="0"/>
            </a:br>
            <a:r>
              <a:rPr lang="th-TH" sz="3100" dirty="0"/>
              <a:t>           </a:t>
            </a:r>
            <a:r>
              <a:rPr lang="th-TH" sz="3100" dirty="0" err="1"/>
              <a:t>ทํา</a:t>
            </a:r>
            <a:r>
              <a:rPr lang="th-TH" sz="3100" dirty="0"/>
              <a:t>ให้มนุษย์สามารถ</a:t>
            </a:r>
            <a:r>
              <a:rPr lang="th-TH" sz="3100" dirty="0" err="1"/>
              <a:t>ดํารง</a:t>
            </a:r>
            <a:r>
              <a:rPr lang="th-TH" sz="3100" dirty="0"/>
              <a:t>ตนอยู่ได้ท่ามกลางกระแสสังคม</a:t>
            </a:r>
            <a:br>
              <a:rPr lang="th-TH" sz="3100" dirty="0"/>
            </a:br>
            <a:r>
              <a:rPr lang="th-TH" sz="3100" dirty="0"/>
              <a:t>           ที่เคลื่อนที่ไม่หยุดนิ่ง</a:t>
            </a:r>
            <a:br>
              <a:rPr lang="th-TH" sz="3100" dirty="0"/>
            </a:br>
            <a:r>
              <a:rPr lang="th-TH" sz="3100" dirty="0"/>
              <a:t>              นอกจากนั้นภาษายัง</a:t>
            </a:r>
            <a:r>
              <a:rPr lang="th-TH" sz="3100" dirty="0" err="1"/>
              <a:t>ทํา</a:t>
            </a:r>
            <a:r>
              <a:rPr lang="th-TH" sz="3100" dirty="0"/>
              <a:t>หน้าที่เป็นสื่อในการบันทึกประเพณี</a:t>
            </a:r>
            <a:br>
              <a:rPr lang="th-TH" sz="3100" dirty="0"/>
            </a:br>
            <a:r>
              <a:rPr lang="th-TH" sz="3100" dirty="0"/>
              <a:t>พิธีกรรมและวัฒนธรรมได้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cs typeface="+mj-cs"/>
              </a:rPr>
              <a:t>ภาษาสร้าง ธำรงและพัฒนาวัฒนธรรม</a:t>
            </a:r>
            <a:endParaRPr lang="th-TH" sz="48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512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sz="3100" dirty="0"/>
              <a:t>	วรรณคดีกับวัฒนธรรม</a:t>
            </a:r>
            <a:br>
              <a:rPr lang="th-TH" sz="3100" dirty="0"/>
            </a:br>
            <a:r>
              <a:rPr lang="th-TH" sz="3100" dirty="0"/>
              <a:t> 	ศิลปะทุกชนิดเป็นเครื่องสื่อสารอารมณ์ของมนุษย์  แต่ศิลปะบางชนิดมีขอบเขตจำกัดทำความเข้าใจระหว่างผู้รับและผู้ส่งสารได้ยาก  เช่น  ดนตรี   จิตรกรรม  แต่วรรณคดีทำความเข้าใจง่ายกว่าศิลปะอื่นและสอนกันง่ายกว่า  วรรณคดีจึงเป็นเครื่องสืบทอดวัฒนธรรมโดยตรง</a:t>
            </a:r>
            <a:br>
              <a:rPr lang="th-TH" sz="3100" dirty="0"/>
            </a:br>
            <a:r>
              <a:rPr lang="th-TH" sz="3100" dirty="0"/>
              <a:t> 	วรรณคดีเป็นเสมือนกระจกส่องชีวิตของหมู่ชนที่ประพันธ์วรรณคดีนั้น  เพราะถ่ายทอดสภาพความเป็นอยู่  ค่านิยม  ประเพณีและวัฒนธรรมของคนในแต่ละยุคได้ชัดเจนที่สุด  ข้อเสียของวรรณคดีคือไม่สามารถสืบประวัติของภาษาพูดได้  เพราะไม่มีวรรณคดีเรื่องใดที่แสดงอย่างชัดเจนว่าคนในสมัยใดใช้สรรพนามอย่างไรบ้าง 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cs typeface="+mj-cs"/>
              </a:rPr>
              <a:t>ภาษามาตรฐาน</a:t>
            </a:r>
            <a:endParaRPr lang="th-TH" sz="48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23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 fontScale="90000"/>
          </a:bodyPr>
          <a:lstStyle/>
          <a:p>
            <a:pPr algn="l"/>
            <a:r>
              <a:rPr lang="th-TH" sz="3600" dirty="0"/>
              <a:t>ภาษาถิ่นกับวัฒนธรรม</a:t>
            </a:r>
            <a:br>
              <a:rPr lang="th-TH" sz="3600" dirty="0"/>
            </a:br>
            <a:r>
              <a:rPr lang="th-TH" sz="3600" dirty="0"/>
              <a:t>	 ภาษาถิ่นมีคุณค่าในทางประวัติของคำและแสดงถึงประเพณีที่</a:t>
            </a:r>
            <a:br>
              <a:rPr lang="th-TH" sz="3600" dirty="0"/>
            </a:br>
            <a:r>
              <a:rPr lang="th-TH" sz="3600" dirty="0"/>
              <a:t>ใช้อยู่ในแต่ละท้องถิ่นนั้น ๆ  ภาษาของชนกลุ่มต่าง ๆ ที่เป็นส่วนของ</a:t>
            </a:r>
            <a:br>
              <a:rPr lang="th-TH" sz="3600" dirty="0"/>
            </a:br>
            <a:r>
              <a:rPr lang="th-TH" sz="3600" dirty="0"/>
              <a:t>ชาติไทยนั้น  แม้ไม่ใช่ภาษาตระกูลเดียวกับภาษาไทยก็ควรรักษาไว้และ</a:t>
            </a:r>
            <a:br>
              <a:rPr lang="th-TH" sz="3600" dirty="0"/>
            </a:br>
            <a:r>
              <a:rPr lang="th-TH" sz="3600" dirty="0"/>
              <a:t>ศึกษาให้รู้ว่ามีคำไทยเข้าไปปะปนอยู่มากน้อยเพียงใด  เป็นคำไทยสมัยไหน  แต่ชนทุกกลุ่มทุกท้องถิ่นก็จำเป็นต้องเรียนภาษาไทยมาตรฐานเพื่อประโยชน์แก่การสื่อสารต่อไป</a:t>
            </a:r>
            <a:br>
              <a:rPr lang="th-TH" sz="3600" dirty="0"/>
            </a:br>
            <a:br>
              <a:rPr lang="th-TH" sz="3100" dirty="0"/>
            </a:br>
            <a:br>
              <a:rPr lang="th-TH" sz="3100" dirty="0"/>
            </a:br>
            <a:endParaRPr lang="th-TH" sz="3100" dirty="0"/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cs typeface="+mj-cs"/>
              </a:rPr>
              <a:t>ภาษาถิ่นกับวัฒนธรรม</a:t>
            </a:r>
            <a:endParaRPr lang="th-TH" sz="48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238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sz="3100" dirty="0"/>
              <a:t>ศัพท์ที่ควรทราบเกี่ยวกับวัฒนธรรม</a:t>
            </a:r>
            <a:br>
              <a:rPr lang="th-TH" sz="3100" dirty="0"/>
            </a:br>
            <a:r>
              <a:rPr lang="th-TH" sz="3100" dirty="0"/>
              <a:t> ๑.  สังคม  มีความหมายทั้งในทางรูปธรรมและนามธรรม  </a:t>
            </a:r>
            <a:br>
              <a:rPr lang="th-TH" sz="3100" dirty="0"/>
            </a:br>
            <a:r>
              <a:rPr lang="th-TH" sz="3100" dirty="0"/>
              <a:t>ทางรูปธรรม  หมายถึง  ชุมชน  รวมความถึงกลุ่มชนที่รวม</a:t>
            </a:r>
            <a:br>
              <a:rPr lang="th-TH" sz="3100" dirty="0"/>
            </a:br>
            <a:r>
              <a:rPr lang="th-TH" sz="3100" dirty="0"/>
              <a:t>อยู่ในบริเวณเดียวกัน  ส่วนในทางนามธรรม  หมายถึงความคิดนึกรวมกับค่านิยมของชุมชนหนึ่ง ๆ ก็ได้</a:t>
            </a:r>
            <a:br>
              <a:rPr lang="th-TH" sz="3100" dirty="0"/>
            </a:br>
            <a:r>
              <a:rPr lang="th-TH" sz="3100" dirty="0"/>
              <a:t> ๒.  สถาบัน  หมายถึง  กฎเกณฑ์และประเพณีที่เกี่ยวเนื่อง </a:t>
            </a:r>
            <a:br>
              <a:rPr lang="th-TH" sz="3100" dirty="0"/>
            </a:br>
            <a:r>
              <a:rPr lang="th-TH" sz="3100" dirty="0"/>
              <a:t> ซึ่งหมู่ชนสร้างขึ้นหรือจัดตั้งให้มีขึ้นเพื่อประโยชน์แก่หมู่คณะของตน </a:t>
            </a:r>
            <a:br>
              <a:rPr lang="th-TH" sz="3100" dirty="0"/>
            </a:br>
            <a:r>
              <a:rPr lang="th-TH" sz="3100" dirty="0"/>
              <a:t> รวมกับคณะบุคคลที่มีส่วนสำคัญต่อกฎเกณฑ์และประเพณีนั้น</a:t>
            </a:r>
            <a:br>
              <a:rPr lang="th-TH" sz="3100" dirty="0"/>
            </a:br>
            <a:endParaRPr lang="th-TH" sz="3100" dirty="0"/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cs typeface="+mj-cs"/>
              </a:rPr>
              <a:t>ศัพท์เกี่ยวกับวัฒนธรรม</a:t>
            </a:r>
            <a:endParaRPr lang="th-TH" sz="48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17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sz="3100" dirty="0"/>
              <a:t>ศัพท์ที่ควรทราบเกี่ยวกับวัฒนธรรม</a:t>
            </a:r>
            <a:br>
              <a:rPr lang="th-TH" sz="3100" dirty="0"/>
            </a:br>
            <a:r>
              <a:rPr lang="th-TH" sz="3100" dirty="0"/>
              <a:t>๓.  ประเพณี  หมายถึง  พฤติกรรมที่ได้เคยกระทำมาตั้งแต่</a:t>
            </a:r>
            <a:r>
              <a:rPr lang="th-TH" sz="3100" dirty="0" err="1"/>
              <a:t>บรรพบุรุษ</a:t>
            </a:r>
            <a:br>
              <a:rPr lang="th-TH" sz="3100" dirty="0"/>
            </a:br>
            <a:r>
              <a:rPr lang="th-TH" sz="3100" dirty="0"/>
              <a:t>หลายชั่วอายุคนสืบทอดกันมาจนถึงขั้นลูกหลาน  บางครั้งอาจเติมคำว่า ขนบประเพณีก็ได้</a:t>
            </a:r>
            <a:br>
              <a:rPr lang="th-TH" sz="3100" dirty="0"/>
            </a:br>
            <a:r>
              <a:rPr lang="th-TH" sz="3100" dirty="0"/>
              <a:t> ๔.  ค่านิยม  หมายถึง  ความรู้สึกที่ไม่เกี่ยวกับความเจ็บปวดหรือความเพลิดเพลินทางกาย  อาจเป็นความรู้สึกของหมู่ชนรวมกันหรือบุคคลเฉพาะคนก็ได้  ค่านิยมที่เห็นได้ชัด  ได้แก่  ความพึงพอใจ  ความอายอันมีต่อพฤติกรรมใดพฤติกรรมหนึ่ง  ซึ่งเป็นไปตามยุคสมัยและสามารถเปลี่ยนแปลงได้ตามกาลเวลา 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cs typeface="+mj-cs"/>
              </a:rPr>
              <a:t>ศัพท์เกี่ยวกับวัฒนธรรม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04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7624" y="512676"/>
            <a:ext cx="8270388" cy="5544616"/>
          </a:xfrm>
        </p:spPr>
        <p:txBody>
          <a:bodyPr>
            <a:normAutofit/>
          </a:bodyPr>
          <a:lstStyle/>
          <a:p>
            <a:pPr algn="l"/>
            <a:r>
              <a:rPr lang="th-TH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ความหมาย</a:t>
            </a:r>
            <a:br>
              <a:rPr lang="th-TH" dirty="0"/>
            </a:br>
            <a:r>
              <a:rPr lang="th-TH" dirty="0"/>
              <a:t> 	</a:t>
            </a:r>
            <a:r>
              <a:rPr lang="th-TH" sz="4000" dirty="0"/>
              <a:t>๑. คำ“วัฒนธรรม”บางคราวใช้ในความหมายว่า</a:t>
            </a:r>
            <a:r>
              <a:rPr lang="th-TH" sz="4000" dirty="0">
                <a:solidFill>
                  <a:srgbClr val="FF0000"/>
                </a:solidFill>
              </a:rPr>
              <a:t>ประเพณี </a:t>
            </a:r>
            <a:r>
              <a:rPr lang="th-TH" sz="4000" dirty="0"/>
              <a:t> </a:t>
            </a:r>
            <a:br>
              <a:rPr lang="th-TH" sz="4000" dirty="0"/>
            </a:br>
            <a:r>
              <a:rPr lang="th-TH" sz="4000" dirty="0"/>
              <a:t>        บางคราวอาจใช้ในความหมายว่า </a:t>
            </a:r>
            <a:r>
              <a:rPr lang="th-TH" sz="4000" dirty="0">
                <a:solidFill>
                  <a:srgbClr val="FF0000"/>
                </a:solidFill>
              </a:rPr>
              <a:t>ศิลปะ  </a:t>
            </a:r>
            <a:br>
              <a:rPr lang="th-TH" sz="4000" dirty="0"/>
            </a:br>
            <a:r>
              <a:rPr lang="th-TH" sz="4000" dirty="0"/>
              <a:t>  	๒. นักสังคมศาสตร์ให้ความหมายว่า“แบบแผนชีวิตหรือระบบการดำเนินชีวิต”ครอบคลุมไปถึงเครื่องอุปโภคบริโภค  สถาบัน  ประเพณี หรือศิลปะรวมถึงความรู้สึกต่อสิ่งต่าง ๆ ดังนั้นวัฒนธรรมจึงหมายถึง</a:t>
            </a:r>
            <a:r>
              <a:rPr lang="th-TH" sz="4000" dirty="0">
                <a:solidFill>
                  <a:srgbClr val="FF0000"/>
                </a:solidFill>
              </a:rPr>
              <a:t>สิ่งที่มนุษย์ทำให้</a:t>
            </a:r>
            <a:r>
              <a:rPr lang="th-TH" sz="4000" dirty="0"/>
              <a:t>เกิดขึ้นเพื่อ</a:t>
            </a:r>
            <a:r>
              <a:rPr lang="th-TH" sz="4000" dirty="0">
                <a:solidFill>
                  <a:srgbClr val="FF0000"/>
                </a:solidFill>
              </a:rPr>
              <a:t>ประโยชน์ของสังคมของตน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75656" y="620688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algn="ctr"/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ความเกี่ยวข้องระหว่างวัฒนธรรมกับภาษา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09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8064896" cy="5328592"/>
          </a:xfrm>
        </p:spPr>
        <p:txBody>
          <a:bodyPr>
            <a:normAutofit fontScale="90000"/>
          </a:bodyPr>
          <a:lstStyle/>
          <a:p>
            <a:pPr algn="l"/>
            <a:r>
              <a:rPr lang="th-TH" b="1" dirty="0"/>
              <a:t>หลักวิชาธรรมชาติวิทยา</a:t>
            </a:r>
            <a:br>
              <a:rPr lang="th-TH" dirty="0"/>
            </a:br>
            <a:r>
              <a:rPr lang="th-TH" dirty="0"/>
              <a:t>         มนุษย์เป็นสัตว์เลี้ยงลูกด้วยนม เป็นสัตว์ที่อยู่รวมกันเป็นหมู่ หรือฝูง เพื่อช่วยกันป้องกันอันตราย จะมี</a:t>
            </a:r>
            <a:r>
              <a:rPr lang="th-TH" dirty="0">
                <a:solidFill>
                  <a:srgbClr val="FF0000"/>
                </a:solidFill>
              </a:rPr>
              <a:t>วัฒนธรรม</a:t>
            </a:r>
            <a:r>
              <a:rPr lang="th-TH" dirty="0"/>
              <a:t>ของฝูง คือลงโทษสมาชิกที่ละเมิดกฎที่จะนำอันตรายมาสู่</a:t>
            </a:r>
            <a:r>
              <a:rPr lang="th-TH" dirty="0">
                <a:solidFill>
                  <a:srgbClr val="FF0000"/>
                </a:solidFill>
              </a:rPr>
              <a:t>ฝูง </a:t>
            </a:r>
            <a:r>
              <a:rPr lang="th-TH" dirty="0"/>
              <a:t>  ทำให้เกิดสถาบันการปกครอง</a:t>
            </a:r>
            <a:r>
              <a:rPr lang="th-TH" sz="3100" dirty="0"/>
              <a:t> </a:t>
            </a:r>
            <a:r>
              <a:rPr lang="th-TH" sz="4000" dirty="0"/>
              <a:t>โดยมี</a:t>
            </a:r>
            <a:r>
              <a:rPr lang="th-TH" sz="4000" dirty="0">
                <a:solidFill>
                  <a:srgbClr val="FF0000"/>
                </a:solidFill>
              </a:rPr>
              <a:t>จ่าฝูง</a:t>
            </a:r>
            <a:br>
              <a:rPr lang="th-TH" sz="4000" dirty="0">
                <a:solidFill>
                  <a:srgbClr val="FF0000"/>
                </a:solidFill>
              </a:rPr>
            </a:br>
            <a:r>
              <a:rPr lang="th-TH" sz="4000" dirty="0">
                <a:solidFill>
                  <a:srgbClr val="FF0000"/>
                </a:solidFill>
              </a:rPr>
              <a:t>       </a:t>
            </a:r>
            <a:r>
              <a:rPr lang="th-TH" b="1" dirty="0"/>
              <a:t>หน้าที่จ่าฝูง </a:t>
            </a:r>
            <a:r>
              <a:rPr lang="th-TH" dirty="0"/>
              <a:t>ป้องกันอันตรายสมาชิก นำฝูงไปอยู่ที่มีแหล่งอาหาร ที่มีความปลอดภัย</a:t>
            </a:r>
            <a:br>
              <a:rPr lang="th-TH" dirty="0"/>
            </a:br>
            <a:r>
              <a:rPr lang="th-TH" dirty="0"/>
              <a:t>      </a:t>
            </a:r>
            <a:r>
              <a:rPr lang="th-TH" b="1" dirty="0"/>
              <a:t>หน้าที่สมาชิก </a:t>
            </a:r>
            <a:r>
              <a:rPr lang="th-TH" dirty="0">
                <a:solidFill>
                  <a:srgbClr val="FF0000"/>
                </a:solidFill>
              </a:rPr>
              <a:t>เคารพจ่าฝูง </a:t>
            </a:r>
            <a:r>
              <a:rPr lang="th-TH" dirty="0"/>
              <a:t>ทำตามคำสั่งจ่าฝูง</a:t>
            </a:r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ความเกี่ยวข้องระหว่างวัฒนธรรมกับภาษา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99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187624" y="1124744"/>
            <a:ext cx="7772400" cy="5328592"/>
          </a:xfrm>
        </p:spPr>
        <p:txBody>
          <a:bodyPr>
            <a:normAutofit/>
          </a:bodyPr>
          <a:lstStyle/>
          <a:p>
            <a:pPr algn="l"/>
            <a:r>
              <a:rPr lang="th-TH" b="1" dirty="0"/>
              <a:t>          สถาบันการปกครองของสัตว์</a:t>
            </a:r>
            <a:br>
              <a:rPr lang="th-TH" b="1" dirty="0"/>
            </a:br>
            <a:br>
              <a:rPr lang="th-TH" dirty="0"/>
            </a:br>
            <a:r>
              <a:rPr lang="th-TH" dirty="0"/>
              <a:t> วิธีการเลือกจ่าฝูงใหม่</a:t>
            </a:r>
            <a:br>
              <a:rPr lang="th-TH" dirty="0"/>
            </a:br>
            <a:r>
              <a:rPr lang="th-TH" dirty="0"/>
              <a:t> </a:t>
            </a:r>
            <a:r>
              <a:rPr lang="en-US" dirty="0"/>
              <a:t>       - </a:t>
            </a:r>
            <a:r>
              <a:rPr lang="th-TH" dirty="0"/>
              <a:t>แต่งตั้งจากอันดับรองลงมา</a:t>
            </a:r>
            <a:br>
              <a:rPr lang="th-TH" dirty="0"/>
            </a:br>
            <a:r>
              <a:rPr lang="en-US" dirty="0"/>
              <a:t>        - </a:t>
            </a:r>
            <a:r>
              <a:rPr lang="th-TH" dirty="0"/>
              <a:t>ประลองกำลัง</a:t>
            </a:r>
            <a:br>
              <a:rPr lang="th-TH" dirty="0"/>
            </a:br>
            <a:br>
              <a:rPr lang="th-TH" dirty="0"/>
            </a:br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ความเกี่ยวข้องระหว่างวัฒนธรรมกับภาษา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73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187624" y="1268761"/>
            <a:ext cx="7200800" cy="4752528"/>
          </a:xfrm>
        </p:spPr>
        <p:txBody>
          <a:bodyPr>
            <a:normAutofit fontScale="90000"/>
          </a:bodyPr>
          <a:lstStyle/>
          <a:p>
            <a:pPr algn="l"/>
            <a:br>
              <a:rPr lang="th-TH" b="1" dirty="0"/>
            </a:br>
            <a:r>
              <a:rPr lang="th-TH" b="1" dirty="0"/>
              <a:t> สถานบันการปกครอง</a:t>
            </a:r>
            <a:r>
              <a:rPr lang="th-TH" dirty="0"/>
              <a:t>ของมนุษย์</a:t>
            </a:r>
            <a:br>
              <a:rPr lang="th-TH" dirty="0"/>
            </a:br>
            <a:r>
              <a:rPr lang="th-TH" dirty="0"/>
              <a:t>       วิธีการเลือกจ่าฝูงใหม่</a:t>
            </a:r>
            <a:br>
              <a:rPr lang="th-TH" dirty="0"/>
            </a:br>
            <a:br>
              <a:rPr lang="th-TH" sz="2000" dirty="0"/>
            </a:br>
            <a:r>
              <a:rPr lang="th-TH" dirty="0"/>
              <a:t>        </a:t>
            </a:r>
            <a:r>
              <a:rPr lang="en-US" dirty="0"/>
              <a:t>- </a:t>
            </a:r>
            <a:r>
              <a:rPr lang="th-TH" dirty="0"/>
              <a:t>ใช้กำลัง</a:t>
            </a:r>
            <a:br>
              <a:rPr lang="th-TH" dirty="0"/>
            </a:br>
            <a:r>
              <a:rPr lang="en-US" dirty="0"/>
              <a:t>      - </a:t>
            </a:r>
            <a:r>
              <a:rPr lang="th-TH" dirty="0"/>
              <a:t>สืบสกุล</a:t>
            </a:r>
            <a:br>
              <a:rPr lang="th-TH" dirty="0"/>
            </a:br>
            <a:r>
              <a:rPr lang="en-US" dirty="0"/>
              <a:t>      - </a:t>
            </a:r>
            <a:r>
              <a:rPr lang="th-TH" dirty="0">
                <a:solidFill>
                  <a:srgbClr val="FF0000"/>
                </a:solidFill>
              </a:rPr>
              <a:t>เลือกตั้งโดยสันติวิธี (หลายพันปี)</a:t>
            </a:r>
            <a:br>
              <a:rPr lang="th-TH" dirty="0">
                <a:solidFill>
                  <a:srgbClr val="FF0000"/>
                </a:solidFill>
              </a:rPr>
            </a:br>
            <a:br>
              <a:rPr lang="th-TH" dirty="0">
                <a:solidFill>
                  <a:srgbClr val="FF0000"/>
                </a:solidFill>
              </a:rPr>
            </a:br>
            <a:br>
              <a:rPr lang="th-TH" dirty="0"/>
            </a:br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ความเกี่ยวข้องระหว่างวัฒนธรรมกับภาษา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032426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dirty="0"/>
              <a:t> </a:t>
            </a:r>
            <a:r>
              <a:rPr lang="th-TH" sz="3100" dirty="0"/>
              <a:t>มนุษย์มีภาษาใช้สั่งสอนลูกหลาน ทำให้</a:t>
            </a:r>
            <a:r>
              <a:rPr lang="th-TH" sz="3100" dirty="0" err="1"/>
              <a:t>นุษย์</a:t>
            </a:r>
            <a:r>
              <a:rPr lang="th-TH" sz="3100" dirty="0"/>
              <a:t>มีความเจริญก้าวหน้าและซับซ้อนกว่า</a:t>
            </a:r>
            <a:r>
              <a:rPr lang="th-TH" sz="3100"/>
              <a:t>สัตว์  และมนุษย์</a:t>
            </a:r>
            <a:r>
              <a:rPr lang="th-TH" sz="3100" dirty="0"/>
              <a:t>ยังสั่งสมวัฒนธรรมโดยเริ่มมีสถาบันต่าง ๆ ดังนี้</a:t>
            </a:r>
            <a:br>
              <a:rPr lang="th-TH" sz="3100" dirty="0"/>
            </a:br>
            <a:r>
              <a:rPr lang="th-TH" sz="3100" dirty="0"/>
              <a:t>  </a:t>
            </a:r>
            <a:r>
              <a:rPr lang="th-TH" sz="3100" dirty="0">
                <a:solidFill>
                  <a:srgbClr val="FF0000"/>
                </a:solidFill>
              </a:rPr>
              <a:t>- สถาบันการปกครอง  </a:t>
            </a:r>
            <a:r>
              <a:rPr lang="th-TH" sz="3100" dirty="0"/>
              <a:t>(สถาบันแรก) คือ  มีผู้นำหรือหัวหน้า  </a:t>
            </a:r>
            <a:br>
              <a:rPr lang="th-TH" sz="3100" dirty="0"/>
            </a:br>
            <a:r>
              <a:rPr lang="th-TH" sz="3100" dirty="0"/>
              <a:t>  -  </a:t>
            </a:r>
            <a:r>
              <a:rPr lang="th-TH" sz="3100" dirty="0">
                <a:solidFill>
                  <a:srgbClr val="FF0000"/>
                </a:solidFill>
              </a:rPr>
              <a:t>สถาบันการสืบสกุล  </a:t>
            </a:r>
            <a:r>
              <a:rPr lang="th-TH" sz="3100" dirty="0"/>
              <a:t>เกิดจากการที่หัวหน้าได้อบรม</a:t>
            </a:r>
            <a:r>
              <a:rPr lang="th-TH" sz="3100"/>
              <a:t>ลูกหลานเพื่อ</a:t>
            </a:r>
            <a:br>
              <a:rPr lang="th-TH" sz="3100"/>
            </a:br>
            <a:r>
              <a:rPr lang="th-TH" sz="3100"/>
              <a:t>      ลด</a:t>
            </a:r>
            <a:r>
              <a:rPr lang="th-TH" sz="3100" dirty="0"/>
              <a:t>ความรุนแรงในการแย่งชิงอำนาจ</a:t>
            </a:r>
            <a:br>
              <a:rPr lang="th-TH" sz="3100" dirty="0"/>
            </a:br>
            <a:r>
              <a:rPr lang="th-TH" sz="3100" dirty="0"/>
              <a:t>  -  </a:t>
            </a:r>
            <a:r>
              <a:rPr lang="th-TH" sz="3100" dirty="0">
                <a:solidFill>
                  <a:srgbClr val="FF0000"/>
                </a:solidFill>
              </a:rPr>
              <a:t>สถาบันศาลสถิตยุติธรรม  </a:t>
            </a:r>
            <a:r>
              <a:rPr lang="th-TH" sz="3100" dirty="0"/>
              <a:t>เพื่อแก้ปัญหากรณีพิพาทกันและต่อมา</a:t>
            </a:r>
            <a:r>
              <a:rPr lang="th-TH" sz="3100"/>
              <a:t>ได้พัฒนา</a:t>
            </a:r>
            <a:br>
              <a:rPr lang="th-TH" sz="3100"/>
            </a:br>
            <a:r>
              <a:rPr lang="th-TH" sz="3100"/>
              <a:t>      เป็น</a:t>
            </a:r>
            <a:r>
              <a:rPr lang="th-TH" sz="3100" dirty="0"/>
              <a:t>ระบบศาลโดยมีกฎหมายและระเบียบต่าง ๆ เป็นตัวควบคุมมนุษย์</a:t>
            </a:r>
            <a:br>
              <a:rPr lang="th-TH" sz="3100" dirty="0"/>
            </a:br>
            <a:r>
              <a:rPr lang="th-TH" sz="3100" dirty="0"/>
              <a:t>  </a:t>
            </a:r>
            <a:r>
              <a:rPr lang="th-TH" sz="3100" dirty="0">
                <a:solidFill>
                  <a:srgbClr val="FF0000"/>
                </a:solidFill>
              </a:rPr>
              <a:t>-  สถาบันศาสนา  </a:t>
            </a:r>
            <a:r>
              <a:rPr lang="th-TH" sz="3100" dirty="0"/>
              <a:t>เกิดขึ้นเพื่อให้มนุษย์มีเครื่องยึดเหนี่ยวจิตใจ  โดย</a:t>
            </a:r>
            <a:r>
              <a:rPr lang="th-TH" sz="3100"/>
              <a:t>เกิดจาก</a:t>
            </a:r>
            <a:br>
              <a:rPr lang="th-TH" sz="3100"/>
            </a:br>
            <a:r>
              <a:rPr lang="th-TH" sz="3100"/>
              <a:t>     ความ</a:t>
            </a:r>
            <a:r>
              <a:rPr lang="th-TH" sz="3100" dirty="0"/>
              <a:t>เชื่อและความเลื่อมใสศรัทธาในอำนาจต่าง ๆ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มนุษย์กับวัฒนธรรม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46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 fontScale="90000"/>
          </a:bodyPr>
          <a:lstStyle/>
          <a:p>
            <a:pPr algn="l"/>
            <a:r>
              <a:rPr lang="th-TH" dirty="0"/>
              <a:t> </a:t>
            </a:r>
            <a:r>
              <a:rPr lang="th-TH" sz="3100" dirty="0"/>
              <a:t> สาเหตุที่ทำให้เกิดความหลากหลายของวัฒนธรรม ที่สำคัญ  มีดังนี้</a:t>
            </a:r>
            <a:br>
              <a:rPr lang="th-TH" sz="3100" dirty="0"/>
            </a:br>
            <a:r>
              <a:rPr lang="th-TH" sz="3100" dirty="0"/>
              <a:t>	๑. ที่ตั้ง  เช่น  กลุ่มชนในเขตอากาศร้อนมีประเพณีสงกรานต์  กลุ่มชนริมน้ำมีประเพณีการแข่งเรือ  เป็นต้น</a:t>
            </a:r>
            <a:br>
              <a:rPr lang="th-TH" sz="3100" dirty="0"/>
            </a:br>
            <a:r>
              <a:rPr lang="th-TH" sz="3100" dirty="0"/>
              <a:t>	๒. ภูมิอากาศที่แตกต่างกัน  เช่น  วัฒนธรรมของชาวเอเชียกับชาวยุโรป</a:t>
            </a:r>
            <a:br>
              <a:rPr lang="th-TH" sz="3100" dirty="0"/>
            </a:br>
            <a:r>
              <a:rPr lang="th-TH" sz="3100" dirty="0"/>
              <a:t>	๓.  ความอุดมสมบูรณ์หรือความแร้นแค้น    เช่น  ชนที่มีความอุดมสมบูรณ์มักมีความอารีเผื่อแผ่  กลุ่มชนที่แร้นแค้นก็มักจะคุ้นเคยกับการแย่งชิง</a:t>
            </a:r>
            <a:br>
              <a:rPr lang="th-TH" sz="3100" dirty="0"/>
            </a:br>
            <a:r>
              <a:rPr lang="th-TH" sz="3100" dirty="0"/>
              <a:t>	๔.  กลุ่มชนแวดล้อม  เช่น  กลุ่มชนที่บังเอิญไปตั้งถิ่นฐานใกล้ชนกลุ่มใหญ่ที่มีอำนาจมากกว่าจะต้อง   ระมัดระวังไม่ให้เกิดเหตุการณ์ที่กระทบกระทั่ง</a:t>
            </a:r>
            <a:br>
              <a:rPr lang="th-TH" sz="3100" dirty="0"/>
            </a:br>
            <a:r>
              <a:rPr lang="th-TH" sz="3100" dirty="0"/>
              <a:t> จนมีภัยมาถึงตัว</a:t>
            </a:r>
            <a:br>
              <a:rPr lang="th-TH" sz="3100" dirty="0"/>
            </a:br>
            <a:r>
              <a:rPr lang="th-TH" sz="3100" dirty="0"/>
              <a:t>	๕.  นักปราชญ์หรือประมุขของกลุ่มตน  กลุ่มชนใดที่มีผู้ปกครองหรือประมุขที่ดีก็มีความเจริญก้าวหน้ามากกว่ากลุ่มชน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cs typeface="+mj-cs"/>
              </a:rPr>
              <a:t>ความหลากหลายของวัฒนธรรม</a:t>
            </a:r>
            <a:endParaRPr lang="th-TH" sz="4800" b="1" dirty="0">
              <a:solidFill>
                <a:srgbClr val="FF0000"/>
              </a:solidFill>
              <a:latin typeface="Angsana New" pitchFamily="18" charset="-34"/>
              <a:cs typeface="+mj-cs"/>
            </a:endParaRP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744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0656" cy="5040559"/>
          </a:xfrm>
        </p:spPr>
        <p:txBody>
          <a:bodyPr>
            <a:normAutofit/>
          </a:bodyPr>
          <a:lstStyle/>
          <a:p>
            <a:pPr algn="l"/>
            <a:r>
              <a:rPr lang="th-TH" dirty="0"/>
              <a:t> </a:t>
            </a:r>
            <a:r>
              <a:rPr lang="th-TH" sz="3100" dirty="0"/>
              <a:t> 	 เอกลักษณ์ทางวัฒนธรรม  คือ  แบบแผนของการมีชีวิตของมนุษย์ในวัฒนธรรมหนึ่ง ๆ ที่แสดงให้เห็นว่าแตกต่างจากวัฒนธรรมอื่น ๆ  เอกลักษณ์ทางวัฒนธรรมของชาติไทยนั้น    มีทั้งที่เป็นรูปธรรมและนามธรรม  ธงชาติไทย  เพลงชาติไทยและภาษาไทย  ล้วนเป็นเอกลักษณ์ที่เป็นรูปธรรมของไทย  ส่วนที่เป็นนามธรรมที่เห็นได้ชัดเจนคือ  </a:t>
            </a:r>
            <a:br>
              <a:rPr lang="th-TH" sz="3100" dirty="0"/>
            </a:br>
            <a:r>
              <a:rPr lang="th-TH" sz="3100" dirty="0"/>
              <a:t>	๑. ความไม่กีดกันคนต่างชาติต่างภาษา</a:t>
            </a:r>
            <a:br>
              <a:rPr lang="th-TH" sz="3100" dirty="0"/>
            </a:br>
            <a:r>
              <a:rPr lang="th-TH" sz="3100" dirty="0"/>
              <a:t>	๒. เสรีภาพทางศาสนา</a:t>
            </a:r>
            <a:br>
              <a:rPr lang="th-TH" sz="3100" dirty="0"/>
            </a:br>
            <a:r>
              <a:rPr lang="th-TH" sz="3100" dirty="0"/>
              <a:t>	๓. ความรักสงบ</a:t>
            </a:r>
            <a:br>
              <a:rPr lang="th-TH" sz="3100" dirty="0"/>
            </a:br>
            <a:endParaRPr lang="th-TH" sz="3100" dirty="0"/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เอกลักษณ์ทางวัฒนธรรม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882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ctrTitle"/>
          </p:nvPr>
        </p:nvSpPr>
        <p:spPr>
          <a:xfrm>
            <a:off x="683568" y="1052737"/>
            <a:ext cx="7990656" cy="3960439"/>
          </a:xfrm>
        </p:spPr>
        <p:txBody>
          <a:bodyPr>
            <a:normAutofit/>
          </a:bodyPr>
          <a:lstStyle/>
          <a:p>
            <a:pPr algn="l"/>
            <a:r>
              <a:rPr lang="th-TH" sz="3100" dirty="0"/>
              <a:t>	๔. ความพอใจการประนีประนอม</a:t>
            </a:r>
            <a:br>
              <a:rPr lang="th-TH" sz="3100" dirty="0"/>
            </a:br>
            <a:r>
              <a:rPr lang="th-TH" sz="3100" dirty="0"/>
              <a:t>	๕. การไม่แบ่งชั้นวรรณะ</a:t>
            </a:r>
            <a:br>
              <a:rPr lang="th-TH" sz="3100" dirty="0"/>
            </a:br>
            <a:r>
              <a:rPr lang="th-TH" sz="3100" dirty="0"/>
              <a:t>	๖. ความมีน้ำใจเอื้อเฟื้อเผื่อแผ่</a:t>
            </a:r>
            <a:br>
              <a:rPr lang="th-TH" sz="3100" dirty="0"/>
            </a:br>
            <a:r>
              <a:rPr lang="th-TH" sz="3100" dirty="0"/>
              <a:t>	๗. ความเกรงใจ</a:t>
            </a:r>
            <a:br>
              <a:rPr lang="th-TH" sz="3100" dirty="0"/>
            </a:br>
            <a:r>
              <a:rPr lang="th-TH" sz="3100" dirty="0"/>
              <a:t>	๘. การคำนึงถึงกาลเทศะ</a:t>
            </a:r>
            <a:br>
              <a:rPr lang="th-TH" sz="3100" dirty="0"/>
            </a:br>
            <a:r>
              <a:rPr lang="th-TH" sz="3100" dirty="0"/>
              <a:t>	๙. ความรักสนุก</a:t>
            </a:r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6400800" cy="792088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เอกลักษณ์ทางวัฒนธรรม</a:t>
            </a:r>
          </a:p>
        </p:txBody>
      </p:sp>
      <p:sp>
        <p:nvSpPr>
          <p:cNvPr id="7" name="รูปครึ่งกรอบ 6"/>
          <p:cNvSpPr/>
          <p:nvPr/>
        </p:nvSpPr>
        <p:spPr>
          <a:xfrm rot="10800000">
            <a:off x="7343375" y="6057292"/>
            <a:ext cx="1800200" cy="792088"/>
          </a:xfrm>
          <a:prstGeom prst="halfFrame">
            <a:avLst>
              <a:gd name="adj1" fmla="val 21199"/>
              <a:gd name="adj2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  <p:sp>
        <p:nvSpPr>
          <p:cNvPr id="8" name="รูปครึ่งกรอบ 7"/>
          <p:cNvSpPr/>
          <p:nvPr/>
        </p:nvSpPr>
        <p:spPr>
          <a:xfrm>
            <a:off x="-36512" y="-27384"/>
            <a:ext cx="720080" cy="172819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202481"/>
      </p:ext>
    </p:extLst>
  </p:cSld>
  <p:clrMapOvr>
    <a:masterClrMapping/>
  </p:clrMapOvr>
</p:sld>
</file>

<file path=ppt/theme/theme1.xml><?xml version="1.0" encoding="utf-8"?>
<a:theme xmlns:a="http://schemas.openxmlformats.org/drawingml/2006/main" name="เส้นบาง">
  <a:themeElements>
    <a:clrScheme name="เส้นบา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เส้นบา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เส้นบา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1637</TotalTime>
  <Words>1400</Words>
  <Application>Microsoft Office PowerPoint</Application>
  <PresentationFormat>นำเสนอทางหน้าจอ (4:3)</PresentationFormat>
  <Paragraphs>34</Paragraphs>
  <Slides>16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16</vt:i4>
      </vt:variant>
    </vt:vector>
  </HeadingPairs>
  <TitlesOfParts>
    <vt:vector size="21" baseType="lpstr">
      <vt:lpstr>Angsana New</vt:lpstr>
      <vt:lpstr>Century Gothic</vt:lpstr>
      <vt:lpstr>TH KoHo</vt:lpstr>
      <vt:lpstr>Wingdings 3</vt:lpstr>
      <vt:lpstr>เส้นบาง</vt:lpstr>
      <vt:lpstr>   </vt:lpstr>
      <vt:lpstr>ความหมาย   ๑. คำ“วัฒนธรรม”บางคราวใช้ในความหมายว่าประเพณี           บางคราวอาจใช้ในความหมายว่า ศิลปะ      ๒. นักสังคมศาสตร์ให้ความหมายว่า“แบบแผนชีวิตหรือระบบการดำเนินชีวิต”ครอบคลุมไปถึงเครื่องอุปโภคบริโภค  สถาบัน  ประเพณี หรือศิลปะรวมถึงความรู้สึกต่อสิ่งต่าง ๆ ดังนั้นวัฒนธรรมจึงหมายถึงสิ่งที่มนุษย์ทำให้เกิดขึ้นเพื่อประโยชน์ของสังคมของตน</vt:lpstr>
      <vt:lpstr>หลักวิชาธรรมชาติวิทยา          มนุษย์เป็นสัตว์เลี้ยงลูกด้วยนม เป็นสัตว์ที่อยู่รวมกันเป็นหมู่ หรือฝูง เพื่อช่วยกันป้องกันอันตราย จะมีวัฒนธรรมของฝูง คือลงโทษสมาชิกที่ละเมิดกฎที่จะนำอันตรายมาสู่ฝูง   ทำให้เกิดสถาบันการปกครอง โดยมีจ่าฝูง        หน้าที่จ่าฝูง ป้องกันอันตรายสมาชิก นำฝูงไปอยู่ที่มีแหล่งอาหาร ที่มีความปลอดภัย       หน้าที่สมาชิก เคารพจ่าฝูง ทำตามคำสั่งจ่าฝูง</vt:lpstr>
      <vt:lpstr>          สถาบันการปกครองของสัตว์   วิธีการเลือกจ่าฝูงใหม่         - แต่งตั้งจากอันดับรองลงมา         - ประลองกำลัง  </vt:lpstr>
      <vt:lpstr>  สถานบันการปกครองของมนุษย์        วิธีการเลือกจ่าฝูงใหม่          - ใช้กำลัง       - สืบสกุล       - เลือกตั้งโดยสันติวิธี (หลายพันปี)   </vt:lpstr>
      <vt:lpstr> มนุษย์มีภาษาใช้สั่งสอนลูกหลาน ทำให้นุษย์มีความเจริญก้าวหน้าและซับซ้อนกว่าสัตว์  และมนุษย์ยังสั่งสมวัฒนธรรมโดยเริ่มมีสถาบันต่าง ๆ ดังนี้   - สถาบันการปกครอง  (สถาบันแรก) คือ  มีผู้นำหรือหัวหน้า     -  สถาบันการสืบสกุล  เกิดจากการที่หัวหน้าได้อบรมลูกหลานเพื่อ       ลดความรุนแรงในการแย่งชิงอำนาจ   -  สถาบันศาลสถิตยุติธรรม  เพื่อแก้ปัญหากรณีพิพาทกันและต่อมาได้พัฒนา       เป็นระบบศาลโดยมีกฎหมายและระเบียบต่าง ๆ เป็นตัวควบคุมมนุษย์   -  สถาบันศาสนา  เกิดขึ้นเพื่อให้มนุษย์มีเครื่องยึดเหนี่ยวจิตใจ  โดยเกิดจาก      ความเชื่อและความเลื่อมใสศรัทธาในอำนาจต่าง ๆ</vt:lpstr>
      <vt:lpstr>  สาเหตุที่ทำให้เกิดความหลากหลายของวัฒนธรรม ที่สำคัญ  มีดังนี้  ๑. ที่ตั้ง  เช่น  กลุ่มชนในเขตอากาศร้อนมีประเพณีสงกรานต์  กลุ่มชนริมน้ำมีประเพณีการแข่งเรือ  เป็นต้น  ๒. ภูมิอากาศที่แตกต่างกัน  เช่น  วัฒนธรรมของชาวเอเชียกับชาวยุโรป  ๓.  ความอุดมสมบูรณ์หรือความแร้นแค้น    เช่น  ชนที่มีความอุดมสมบูรณ์มักมีความอารีเผื่อแผ่  กลุ่มชนที่แร้นแค้นก็มักจะคุ้นเคยกับการแย่งชิง  ๔.  กลุ่มชนแวดล้อม  เช่น  กลุ่มชนที่บังเอิญไปตั้งถิ่นฐานใกล้ชนกลุ่มใหญ่ที่มีอำนาจมากกว่าจะต้อง   ระมัดระวังไม่ให้เกิดเหตุการณ์ที่กระทบกระทั่ง  จนมีภัยมาถึงตัว  ๕.  นักปราชญ์หรือประมุขของกลุ่มตน  กลุ่มชนใดที่มีผู้ปกครองหรือประมุขที่ดีก็มีความเจริญก้าวหน้ามากกว่ากลุ่มชน</vt:lpstr>
      <vt:lpstr>    เอกลักษณ์ทางวัฒนธรรม  คือ  แบบแผนของการมีชีวิตของมนุษย์ในวัฒนธรรมหนึ่ง ๆ ที่แสดงให้เห็นว่าแตกต่างจากวัฒนธรรมอื่น ๆ  เอกลักษณ์ทางวัฒนธรรมของชาติไทยนั้น    มีทั้งที่เป็นรูปธรรมและนามธรรม  ธงชาติไทย  เพลงชาติไทยและภาษาไทย  ล้วนเป็นเอกลักษณ์ที่เป็นรูปธรรมของไทย  ส่วนที่เป็นนามธรรมที่เห็นได้ชัดเจนคือ    ๑. ความไม่กีดกันคนต่างชาติต่างภาษา  ๒. เสรีภาพทางศาสนา  ๓. ความรักสงบ </vt:lpstr>
      <vt:lpstr> ๔. ความพอใจการประนีประนอม  ๕. การไม่แบ่งชั้นวรรณะ  ๖. ความมีน้ำใจเอื้อเฟื้อเผื่อแผ่  ๗. ความเกรงใจ  ๘. การคำนึงถึงกาลเทศะ  ๙. ความรักสนุก</vt:lpstr>
      <vt:lpstr>    ๑.  ภาษาไทยมีคำแสดงความลดหลั่นชั้นเชิงอยู่เป็นจำนวนมาก  เช่น  คำเรียกเครือญาติ     คำราชาศัพท์  คำบอกตำแหน่งยศศักดิ์  คำบอกคุณวุฒิทางการศึกษา   ๒.  ภาษาไทยมีการใช้คำแทนตัว  เรียกตนเอง  เรียกผู้ที่ตนพูดด้วย  คนไทยให้ความสำคัญแก่ชื่อของบุคคล  โดยไม่นำมาเรียกพร่ำเพรื่อ   ๓.  ในภาษาไทยคำไทยแท้หรือคำดั้งเดิม  มักใช้ในการสนทนาหรือการสื่อสารอย่างไม่เป็นทางการ  เช่น  ในครอบครัวหรือในหมู่เพื่อนสนิท  แต่มักใช้คำภาษาอื่นในการสนทนาหรือการสื่อสารอย่างเป็นทางการ     ๔.  ภาษาไทยมีคำศัพท์แสดงความละเอียดในการกล่าวถึงเรื่องใกล้ตัว  เช่นคำแสดงความสัมพันธ์ในครอบครัว  คำขยายรสอาหารต่าง ๆ </vt:lpstr>
      <vt:lpstr>   ๕.  ภาษาไทยมีคำลักษณนาม ที่ช่วยจำแนกลักษณะของสิ่งต่างๆ   ๖.  ภาษาไทยมีการเล่นกับภาษาในรูปแบบต่างๆ เช่น คำคล้องจอง การซ้ำคำ การผวนคำ  ปริศนาคำทาย สุภาษิต คำพังเพย คำคมท้ายรถ มุขตลก   ๗.  ภาษาไทยมีความหลากหลาย   ภาษาถิ่น ภาคต่าง ๆ </vt:lpstr>
      <vt:lpstr> เมื่อมนุษย์สามารถใช้ภาษาเพื่อ    ๑. บอกเล่าเรื่องราว      -    ภาษาเพื่อสร้างและพัฒนาวัฒนธรรม             ทําให้มนุษย์สามารถดํารงตนอยู่ได้ท่ามกลางกระแสสังคม            ที่เคลื่อนที่ไม่หยุดนิ่ง               นอกจากนั้นภาษายังทําหน้าที่เป็นสื่อในการบันทึกประเพณี พิธีกรรมและวัฒนธรรมได้</vt:lpstr>
      <vt:lpstr> วรรณคดีกับวัฒนธรรม   ศิลปะทุกชนิดเป็นเครื่องสื่อสารอารมณ์ของมนุษย์  แต่ศิลปะบางชนิดมีขอบเขตจำกัดทำความเข้าใจระหว่างผู้รับและผู้ส่งสารได้ยาก  เช่น  ดนตรี   จิตรกรรม  แต่วรรณคดีทำความเข้าใจง่ายกว่าศิลปะอื่นและสอนกันง่ายกว่า  วรรณคดีจึงเป็นเครื่องสืบทอดวัฒนธรรมโดยตรง   วรรณคดีเป็นเสมือนกระจกส่องชีวิตของหมู่ชนที่ประพันธ์วรรณคดีนั้น  เพราะถ่ายทอดสภาพความเป็นอยู่  ค่านิยม  ประเพณีและวัฒนธรรมของคนในแต่ละยุคได้ชัดเจนที่สุด  ข้อเสียของวรรณคดีคือไม่สามารถสืบประวัติของภาษาพูดได้  เพราะไม่มีวรรณคดีเรื่องใดที่แสดงอย่างชัดเจนว่าคนในสมัยใดใช้สรรพนามอย่างไรบ้าง </vt:lpstr>
      <vt:lpstr>ภาษาถิ่นกับวัฒนธรรม   ภาษาถิ่นมีคุณค่าในทางประวัติของคำและแสดงถึงประเพณีที่ ใช้อยู่ในแต่ละท้องถิ่นนั้น ๆ  ภาษาของชนกลุ่มต่าง ๆ ที่เป็นส่วนของ ชาติไทยนั้น  แม้ไม่ใช่ภาษาตระกูลเดียวกับภาษาไทยก็ควรรักษาไว้และ ศึกษาให้รู้ว่ามีคำไทยเข้าไปปะปนอยู่มากน้อยเพียงใด  เป็นคำไทยสมัยไหน  แต่ชนทุกกลุ่มทุกท้องถิ่นก็จำเป็นต้องเรียนภาษาไทยมาตรฐานเพื่อประโยชน์แก่การสื่อสารต่อไป   </vt:lpstr>
      <vt:lpstr>ศัพท์ที่ควรทราบเกี่ยวกับวัฒนธรรม  ๑.  สังคม  มีความหมายทั้งในทางรูปธรรมและนามธรรม   ทางรูปธรรม  หมายถึง  ชุมชน  รวมความถึงกลุ่มชนที่รวม อยู่ในบริเวณเดียวกัน  ส่วนในทางนามธรรม  หมายถึงความคิดนึกรวมกับค่านิยมของชุมชนหนึ่ง ๆ ก็ได้  ๒.  สถาบัน  หมายถึง  กฎเกณฑ์และประเพณีที่เกี่ยวเนื่อง   ซึ่งหมู่ชนสร้างขึ้นหรือจัดตั้งให้มีขึ้นเพื่อประโยชน์แก่หมู่คณะของตน   รวมกับคณะบุคคลที่มีส่วนสำคัญต่อกฎเกณฑ์และประเพณีนั้น </vt:lpstr>
      <vt:lpstr>ศัพท์ที่ควรทราบเกี่ยวกับวัฒนธรรม ๓.  ประเพณี  หมายถึง  พฤติกรรมที่ได้เคยกระทำมาตั้งแต่บรรพบุรุษ หลายชั่วอายุคนสืบทอดกันมาจนถึงขั้นลูกหลาน  บางครั้งอาจเติมคำว่า ขนบประเพณีก็ได้  ๔.  ค่านิยม  หมายถึง  ความรู้สึกที่ไม่เกี่ยวกับความเจ็บปวดหรือความเพลิดเพลินทางกาย  อาจเป็นความรู้สึกของหมู่ชนรวมกันหรือบุคคลเฉพาะคนก็ได้  ค่านิยมที่เห็นได้ชัด  ได้แก่  ความพึงพอใจ  ความอายอันมีต่อพฤติกรรมใดพฤติกรรมหนึ่ง  ซึ่งเป็นไปตามยุคสมัยและสามารถเปลี่ยนแปลงได้ตามกาลเวลา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ความหมาย  ๑. คำ “วัฒนธรรม”  บางคราวใช้ในความหมายว่าประเพณี  บางคราวอาจใช้ในความหมายว่า ศิลปะ     ๒. นักสังคมศาสตร์ให้ความหมายว่า   “แบบแผนชีวิตหรือระบบการดำเนินชีวิต”  ครอบคลุมไปถึงเครื่องอุปโภคบริโภค  สถาบัน  ประเพณี  หรือศิลปะรวมถึงความรู้สึกต่อสิ่งต่าง ๆ    ดังนั้นวัฒนธรรมจึงหมายถึงสิ่งที่มนุษย์ทำให้เกิดขึ้นเพื่อประโยชน์ของสังคมของตน</dc:title>
  <dc:creator>HP</dc:creator>
  <cp:lastModifiedBy>User</cp:lastModifiedBy>
  <cp:revision>38</cp:revision>
  <dcterms:created xsi:type="dcterms:W3CDTF">2021-07-05T01:49:40Z</dcterms:created>
  <dcterms:modified xsi:type="dcterms:W3CDTF">2025-10-06T05:38:12Z</dcterms:modified>
</cp:coreProperties>
</file>