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ilk tea Med" pitchFamily="2" charset="-34"/>
      <p:regular r:id="rId32"/>
    </p:embeddedFont>
    <p:embeddedFont>
      <p:font typeface="milk tea" pitchFamily="2" charset="-34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6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.png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openxmlformats.org/officeDocument/2006/relationships/image" Target="../media/image86.svg"/><Relationship Id="rId17" Type="http://schemas.openxmlformats.org/officeDocument/2006/relationships/image" Target="../media/image90.svg"/><Relationship Id="rId2" Type="http://schemas.openxmlformats.org/officeDocument/2006/relationships/image" Target="../media/image1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47.png"/><Relationship Id="rId5" Type="http://schemas.openxmlformats.org/officeDocument/2006/relationships/image" Target="../media/image46.png"/><Relationship Id="rId15" Type="http://schemas.openxmlformats.org/officeDocument/2006/relationships/image" Target="../media/image88.svg"/><Relationship Id="rId10" Type="http://schemas.openxmlformats.org/officeDocument/2006/relationships/image" Target="../media/image67.svg"/><Relationship Id="rId4" Type="http://schemas.openxmlformats.org/officeDocument/2006/relationships/image" Target="../media/image78.svg"/><Relationship Id="rId9" Type="http://schemas.openxmlformats.org/officeDocument/2006/relationships/image" Target="../media/image37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96.svg"/><Relationship Id="rId3" Type="http://schemas.openxmlformats.org/officeDocument/2006/relationships/image" Target="../media/image38.png"/><Relationship Id="rId7" Type="http://schemas.openxmlformats.org/officeDocument/2006/relationships/image" Target="../media/image92.svg"/><Relationship Id="rId12" Type="http://schemas.openxmlformats.org/officeDocument/2006/relationships/image" Target="../media/image52.png"/><Relationship Id="rId17" Type="http://schemas.openxmlformats.org/officeDocument/2006/relationships/image" Target="../media/image100.svg"/><Relationship Id="rId2" Type="http://schemas.openxmlformats.org/officeDocument/2006/relationships/image" Target="../media/image1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94.svg"/><Relationship Id="rId5" Type="http://schemas.openxmlformats.org/officeDocument/2006/relationships/image" Target="../media/image6.png"/><Relationship Id="rId15" Type="http://schemas.openxmlformats.org/officeDocument/2006/relationships/image" Target="../media/image98.svg"/><Relationship Id="rId10" Type="http://schemas.openxmlformats.org/officeDocument/2006/relationships/image" Target="../media/image51.png"/><Relationship Id="rId4" Type="http://schemas.openxmlformats.org/officeDocument/2006/relationships/image" Target="../media/image69.svg"/><Relationship Id="rId9" Type="http://schemas.openxmlformats.org/officeDocument/2006/relationships/image" Target="../media/image86.sv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56.png"/><Relationship Id="rId12" Type="http://schemas.openxmlformats.org/officeDocument/2006/relationships/image" Target="../media/image10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6.png"/><Relationship Id="rId4" Type="http://schemas.openxmlformats.org/officeDocument/2006/relationships/image" Target="../media/image69.svg"/><Relationship Id="rId9" Type="http://schemas.openxmlformats.org/officeDocument/2006/relationships/image" Target="../media/image10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png"/><Relationship Id="rId7" Type="http://schemas.openxmlformats.org/officeDocument/2006/relationships/image" Target="../media/image11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10.sv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.png"/><Relationship Id="rId5" Type="http://schemas.openxmlformats.org/officeDocument/2006/relationships/image" Target="../media/image63.png"/><Relationship Id="rId10" Type="http://schemas.openxmlformats.org/officeDocument/2006/relationships/image" Target="../media/image118.svg"/><Relationship Id="rId4" Type="http://schemas.openxmlformats.org/officeDocument/2006/relationships/image" Target="../media/image114.sv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6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67.png"/><Relationship Id="rId4" Type="http://schemas.openxmlformats.org/officeDocument/2006/relationships/image" Target="../media/image120.sv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8.png"/><Relationship Id="rId7" Type="http://schemas.openxmlformats.org/officeDocument/2006/relationships/image" Target="../media/image12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9.png"/><Relationship Id="rId10" Type="http://schemas.openxmlformats.org/officeDocument/2006/relationships/image" Target="../media/image13.svg"/><Relationship Id="rId4" Type="http://schemas.openxmlformats.org/officeDocument/2006/relationships/image" Target="../media/image124.sv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1.sv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6.png"/><Relationship Id="rId5" Type="http://schemas.openxmlformats.org/officeDocument/2006/relationships/image" Target="../media/image70.png"/><Relationship Id="rId10" Type="http://schemas.openxmlformats.org/officeDocument/2006/relationships/image" Target="../media/image110.svg"/><Relationship Id="rId4" Type="http://schemas.openxmlformats.org/officeDocument/2006/relationships/image" Target="../media/image124.sv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3.png"/><Relationship Id="rId7" Type="http://schemas.openxmlformats.org/officeDocument/2006/relationships/image" Target="../media/image13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124.svg"/><Relationship Id="rId10" Type="http://schemas.openxmlformats.org/officeDocument/2006/relationships/image" Target="../media/image136.svg"/><Relationship Id="rId4" Type="http://schemas.openxmlformats.org/officeDocument/2006/relationships/image" Target="../media/image68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79.png"/><Relationship Id="rId18" Type="http://schemas.openxmlformats.org/officeDocument/2006/relationships/image" Target="../media/image65.png"/><Relationship Id="rId3" Type="http://schemas.openxmlformats.org/officeDocument/2006/relationships/image" Target="../media/image68.png"/><Relationship Id="rId7" Type="http://schemas.openxmlformats.org/officeDocument/2006/relationships/image" Target="../media/image76.png"/><Relationship Id="rId12" Type="http://schemas.openxmlformats.org/officeDocument/2006/relationships/image" Target="../media/image140.svg"/><Relationship Id="rId17" Type="http://schemas.openxmlformats.org/officeDocument/2006/relationships/image" Target="../media/image144.svg"/><Relationship Id="rId2" Type="http://schemas.openxmlformats.org/officeDocument/2006/relationships/image" Target="../media/image1.jpe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78.png"/><Relationship Id="rId5" Type="http://schemas.openxmlformats.org/officeDocument/2006/relationships/image" Target="../media/image66.png"/><Relationship Id="rId15" Type="http://schemas.openxmlformats.org/officeDocument/2006/relationships/image" Target="../media/image6.png"/><Relationship Id="rId10" Type="http://schemas.openxmlformats.org/officeDocument/2006/relationships/image" Target="../media/image138.svg"/><Relationship Id="rId19" Type="http://schemas.openxmlformats.org/officeDocument/2006/relationships/image" Target="../media/image118.svg"/><Relationship Id="rId4" Type="http://schemas.openxmlformats.org/officeDocument/2006/relationships/image" Target="../media/image124.svg"/><Relationship Id="rId9" Type="http://schemas.openxmlformats.org/officeDocument/2006/relationships/image" Target="../media/image77.png"/><Relationship Id="rId14" Type="http://schemas.openxmlformats.org/officeDocument/2006/relationships/image" Target="../media/image1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24.svg"/><Relationship Id="rId4" Type="http://schemas.openxmlformats.org/officeDocument/2006/relationships/image" Target="../media/image19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14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52.svg"/><Relationship Id="rId5" Type="http://schemas.openxmlformats.org/officeDocument/2006/relationships/image" Target="../media/image83.jpe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13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12" Type="http://schemas.openxmlformats.org/officeDocument/2006/relationships/image" Target="../media/image160.svg"/><Relationship Id="rId17" Type="http://schemas.openxmlformats.org/officeDocument/2006/relationships/image" Target="../media/image102.svg"/><Relationship Id="rId2" Type="http://schemas.openxmlformats.org/officeDocument/2006/relationships/image" Target="../media/image1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svg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6.png"/><Relationship Id="rId10" Type="http://schemas.openxmlformats.org/officeDocument/2006/relationships/image" Target="../media/image8.svg"/><Relationship Id="rId4" Type="http://schemas.openxmlformats.org/officeDocument/2006/relationships/image" Target="../media/image154.svg"/><Relationship Id="rId9" Type="http://schemas.openxmlformats.org/officeDocument/2006/relationships/image" Target="../media/image90.png"/><Relationship Id="rId1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3.png"/><Relationship Id="rId7" Type="http://schemas.openxmlformats.org/officeDocument/2006/relationships/image" Target="../media/image154.svg"/><Relationship Id="rId12" Type="http://schemas.openxmlformats.org/officeDocument/2006/relationships/image" Target="../media/image15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89.png"/><Relationship Id="rId5" Type="http://schemas.openxmlformats.org/officeDocument/2006/relationships/image" Target="../media/image95.png"/><Relationship Id="rId10" Type="http://schemas.openxmlformats.org/officeDocument/2006/relationships/image" Target="../media/image156.svg"/><Relationship Id="rId4" Type="http://schemas.openxmlformats.org/officeDocument/2006/relationships/image" Target="../media/image94.png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73.svg"/><Relationship Id="rId3" Type="http://schemas.openxmlformats.org/officeDocument/2006/relationships/image" Target="../media/image96.png"/><Relationship Id="rId7" Type="http://schemas.openxmlformats.org/officeDocument/2006/relationships/image" Target="../media/image6.png"/><Relationship Id="rId12" Type="http://schemas.openxmlformats.org/officeDocument/2006/relationships/image" Target="../media/image10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svg"/><Relationship Id="rId11" Type="http://schemas.openxmlformats.org/officeDocument/2006/relationships/image" Target="../media/image171.svg"/><Relationship Id="rId5" Type="http://schemas.openxmlformats.org/officeDocument/2006/relationships/image" Target="../media/image98.png"/><Relationship Id="rId10" Type="http://schemas.openxmlformats.org/officeDocument/2006/relationships/image" Target="../media/image100.png"/><Relationship Id="rId4" Type="http://schemas.openxmlformats.org/officeDocument/2006/relationships/image" Target="../media/image97.png"/><Relationship Id="rId9" Type="http://schemas.openxmlformats.org/officeDocument/2006/relationships/image" Target="../media/image16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2.svg"/><Relationship Id="rId3" Type="http://schemas.openxmlformats.org/officeDocument/2006/relationships/image" Target="../media/image102.png"/><Relationship Id="rId7" Type="http://schemas.openxmlformats.org/officeDocument/2006/relationships/image" Target="../media/image178.svg"/><Relationship Id="rId12" Type="http://schemas.openxmlformats.org/officeDocument/2006/relationships/image" Target="../media/image10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80.svg"/><Relationship Id="rId5" Type="http://schemas.openxmlformats.org/officeDocument/2006/relationships/image" Target="../media/image176.sv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59.svg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12" Type="http://schemas.openxmlformats.org/officeDocument/2006/relationships/image" Target="../media/image18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107.png"/><Relationship Id="rId5" Type="http://schemas.openxmlformats.org/officeDocument/2006/relationships/image" Target="../media/image47.png"/><Relationship Id="rId10" Type="http://schemas.openxmlformats.org/officeDocument/2006/relationships/image" Target="../media/image63.svg"/><Relationship Id="rId4" Type="http://schemas.openxmlformats.org/officeDocument/2006/relationships/image" Target="../media/image92.sv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111.png"/><Relationship Id="rId3" Type="http://schemas.openxmlformats.org/officeDocument/2006/relationships/image" Target="../media/image108.png"/><Relationship Id="rId7" Type="http://schemas.openxmlformats.org/officeDocument/2006/relationships/image" Target="../media/image37.png"/><Relationship Id="rId12" Type="http://schemas.openxmlformats.org/officeDocument/2006/relationships/image" Target="../media/image65.svg"/><Relationship Id="rId17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1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svg"/><Relationship Id="rId11" Type="http://schemas.openxmlformats.org/officeDocument/2006/relationships/image" Target="../media/image36.png"/><Relationship Id="rId5" Type="http://schemas.openxmlformats.org/officeDocument/2006/relationships/image" Target="../media/image109.png"/><Relationship Id="rId15" Type="http://schemas.openxmlformats.org/officeDocument/2006/relationships/image" Target="../media/image112.png"/><Relationship Id="rId10" Type="http://schemas.openxmlformats.org/officeDocument/2006/relationships/image" Target="../media/image190.svg"/><Relationship Id="rId4" Type="http://schemas.openxmlformats.org/officeDocument/2006/relationships/image" Target="../media/image186.svg"/><Relationship Id="rId9" Type="http://schemas.openxmlformats.org/officeDocument/2006/relationships/image" Target="../media/image110.png"/><Relationship Id="rId14" Type="http://schemas.openxmlformats.org/officeDocument/2006/relationships/image" Target="../media/image19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22.svg"/><Relationship Id="rId12" Type="http://schemas.openxmlformats.org/officeDocument/2006/relationships/image" Target="../media/image2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19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5.sv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31.svg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6.png"/><Relationship Id="rId18" Type="http://schemas.openxmlformats.org/officeDocument/2006/relationships/image" Target="../media/image51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45.svg"/><Relationship Id="rId17" Type="http://schemas.openxmlformats.org/officeDocument/2006/relationships/image" Target="../media/image28.png"/><Relationship Id="rId2" Type="http://schemas.openxmlformats.org/officeDocument/2006/relationships/image" Target="../media/image1.jpe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43.svg"/><Relationship Id="rId19" Type="http://schemas.openxmlformats.org/officeDocument/2006/relationships/image" Target="../media/image6.png"/><Relationship Id="rId4" Type="http://schemas.openxmlformats.org/officeDocument/2006/relationships/image" Target="../media/image37.svg"/><Relationship Id="rId9" Type="http://schemas.openxmlformats.org/officeDocument/2006/relationships/image" Target="../media/image24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7.svg"/><Relationship Id="rId5" Type="http://schemas.openxmlformats.org/officeDocument/2006/relationships/image" Target="../media/image54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6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6.png"/><Relationship Id="rId10" Type="http://schemas.openxmlformats.org/officeDocument/2006/relationships/image" Target="../media/image63.svg"/><Relationship Id="rId4" Type="http://schemas.openxmlformats.org/officeDocument/2006/relationships/image" Target="../media/image37.svg"/><Relationship Id="rId9" Type="http://schemas.openxmlformats.org/officeDocument/2006/relationships/image" Target="../media/image35.png"/><Relationship Id="rId14" Type="http://schemas.openxmlformats.org/officeDocument/2006/relationships/image" Target="../media/image6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1.png"/><Relationship Id="rId18" Type="http://schemas.openxmlformats.org/officeDocument/2006/relationships/image" Target="../media/image39.svg"/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0.png"/><Relationship Id="rId5" Type="http://schemas.openxmlformats.org/officeDocument/2006/relationships/image" Target="../media/image23.png"/><Relationship Id="rId15" Type="http://schemas.openxmlformats.org/officeDocument/2006/relationships/image" Target="../media/image42.png"/><Relationship Id="rId10" Type="http://schemas.openxmlformats.org/officeDocument/2006/relationships/image" Target="../media/image71.svg"/><Relationship Id="rId4" Type="http://schemas.openxmlformats.org/officeDocument/2006/relationships/image" Target="../media/image69.svg"/><Relationship Id="rId9" Type="http://schemas.openxmlformats.org/officeDocument/2006/relationships/image" Target="../media/image39.png"/><Relationship Id="rId14" Type="http://schemas.openxmlformats.org/officeDocument/2006/relationships/image" Target="../media/image7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2.sv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69.svg"/><Relationship Id="rId9" Type="http://schemas.openxmlformats.org/officeDocument/2006/relationships/image" Target="../media/image8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332396" y="5612042"/>
            <a:ext cx="6749212" cy="4950647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3"/>
              <a:stretch>
                <a:fillRect r="-10105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3823" y="252783"/>
            <a:ext cx="11692825" cy="67818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038" y="1668692"/>
            <a:ext cx="1730822" cy="3041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502553" y="665294"/>
            <a:ext cx="2603468" cy="331976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6499" y="571500"/>
            <a:ext cx="7920633" cy="57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9"/>
              </a:lnSpc>
            </a:pPr>
            <a:r>
              <a:rPr lang="en-US" sz="15999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lk tea Med" pitchFamily="2" charset="-34"/>
                <a:cs typeface="milk tea Med" pitchFamily="2" charset="-34"/>
              </a:rPr>
              <a:t>อารยธรรม</a:t>
            </a:r>
            <a:endParaRPr lang="en-US" sz="15999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22399"/>
              </a:lnSpc>
            </a:pPr>
            <a:r>
              <a:rPr lang="en-US" sz="15999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lk tea Med" pitchFamily="2" charset="-34"/>
                <a:cs typeface="milk tea Med" pitchFamily="2" charset="-34"/>
              </a:rPr>
              <a:t>กรีกโบราณ</a:t>
            </a:r>
            <a:endParaRPr lang="en-US" sz="15999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lk tea Med" pitchFamily="2" charset="-34"/>
              <a:cs typeface="milk tea Med" pitchFamily="2" charset="-34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333816" y="252783"/>
            <a:ext cx="1551840" cy="1551834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5670" r="-6556" b="-12228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370154" y="1146231"/>
            <a:ext cx="4330440" cy="9140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130176" y="6172200"/>
            <a:ext cx="1486472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690420" y="6172200"/>
            <a:ext cx="2088261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298568" y="5612042"/>
            <a:ext cx="2033607" cy="46749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47181" y="2747551"/>
            <a:ext cx="7762862" cy="7374098"/>
            <a:chOff x="0" y="0"/>
            <a:chExt cx="11981536" cy="113815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981536" cy="11381501"/>
            </a:xfrm>
            <a:custGeom>
              <a:avLst/>
              <a:gdLst/>
              <a:ahLst/>
              <a:cxnLst/>
              <a:rect l="l" t="t" r="r" b="b"/>
              <a:pathLst>
                <a:path w="11981536" h="11381501">
                  <a:moveTo>
                    <a:pt x="11857076" y="11381501"/>
                  </a:moveTo>
                  <a:lnTo>
                    <a:pt x="124460" y="11381501"/>
                  </a:lnTo>
                  <a:cubicBezTo>
                    <a:pt x="55880" y="11381501"/>
                    <a:pt x="0" y="11325621"/>
                    <a:pt x="0" y="112570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857076" y="0"/>
                  </a:lnTo>
                  <a:cubicBezTo>
                    <a:pt x="11925657" y="0"/>
                    <a:pt x="11981536" y="55880"/>
                    <a:pt x="11981536" y="124460"/>
                  </a:cubicBezTo>
                  <a:lnTo>
                    <a:pt x="11981536" y="11257042"/>
                  </a:lnTo>
                  <a:cubicBezTo>
                    <a:pt x="11981536" y="11325622"/>
                    <a:pt x="11925657" y="11381501"/>
                    <a:pt x="11857076" y="11381501"/>
                  </a:cubicBezTo>
                  <a:close/>
                </a:path>
              </a:pathLst>
            </a:custGeom>
            <a:solidFill>
              <a:srgbClr val="CAE3CC">
                <a:alpha val="6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877085" y="1311825"/>
            <a:ext cx="7128950" cy="6498201"/>
            <a:chOff x="0" y="0"/>
            <a:chExt cx="11003129" cy="10029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03129" cy="10029603"/>
            </a:xfrm>
            <a:custGeom>
              <a:avLst/>
              <a:gdLst/>
              <a:ahLst/>
              <a:cxnLst/>
              <a:rect l="l" t="t" r="r" b="b"/>
              <a:pathLst>
                <a:path w="11003129" h="10029603">
                  <a:moveTo>
                    <a:pt x="10878669" y="10029603"/>
                  </a:moveTo>
                  <a:lnTo>
                    <a:pt x="124460" y="10029603"/>
                  </a:lnTo>
                  <a:cubicBezTo>
                    <a:pt x="55880" y="10029603"/>
                    <a:pt x="0" y="9973723"/>
                    <a:pt x="0" y="99051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878669" y="0"/>
                  </a:lnTo>
                  <a:cubicBezTo>
                    <a:pt x="10947250" y="0"/>
                    <a:pt x="11003129" y="55880"/>
                    <a:pt x="11003129" y="124460"/>
                  </a:cubicBezTo>
                  <a:lnTo>
                    <a:pt x="11003129" y="9905143"/>
                  </a:lnTo>
                  <a:cubicBezTo>
                    <a:pt x="11003129" y="9973723"/>
                    <a:pt x="10947250" y="10029603"/>
                    <a:pt x="10878669" y="10029603"/>
                  </a:cubicBezTo>
                  <a:close/>
                </a:path>
              </a:pathLst>
            </a:custGeom>
            <a:solidFill>
              <a:srgbClr val="CAE3CC">
                <a:alpha val="6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016885" y="7517889"/>
            <a:ext cx="2236057" cy="27691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126415" y="7173297"/>
            <a:ext cx="1759242" cy="31137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42786" y="4560925"/>
            <a:ext cx="1809297" cy="18846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698255" y="7517889"/>
            <a:ext cx="1854059" cy="18846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502984" y="7517889"/>
            <a:ext cx="1488901" cy="188468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846307"/>
            <a:ext cx="4623959" cy="1755923"/>
            <a:chOff x="0" y="0"/>
            <a:chExt cx="7136818" cy="27101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136818" cy="2710168"/>
            </a:xfrm>
            <a:custGeom>
              <a:avLst/>
              <a:gdLst/>
              <a:ahLst/>
              <a:cxnLst/>
              <a:rect l="l" t="t" r="r" b="b"/>
              <a:pathLst>
                <a:path w="7136818" h="2710168">
                  <a:moveTo>
                    <a:pt x="7012358" y="2710168"/>
                  </a:moveTo>
                  <a:lnTo>
                    <a:pt x="124460" y="2710168"/>
                  </a:lnTo>
                  <a:cubicBezTo>
                    <a:pt x="55880" y="2710168"/>
                    <a:pt x="0" y="2654288"/>
                    <a:pt x="0" y="2585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12358" y="0"/>
                  </a:lnTo>
                  <a:cubicBezTo>
                    <a:pt x="7080938" y="0"/>
                    <a:pt x="7136818" y="55880"/>
                    <a:pt x="7136818" y="124460"/>
                  </a:cubicBezTo>
                  <a:lnTo>
                    <a:pt x="7136818" y="2585708"/>
                  </a:lnTo>
                  <a:cubicBezTo>
                    <a:pt x="7136818" y="2654288"/>
                    <a:pt x="7080938" y="2710168"/>
                    <a:pt x="7012358" y="2710168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5670" r="-6556" b="-12228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0" y="895350"/>
            <a:ext cx="4928759" cy="170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สงครามโทรจัน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Trojan War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47709" y="1236916"/>
            <a:ext cx="1195977" cy="16355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663236" y="446125"/>
            <a:ext cx="1584198" cy="41148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66188" y="2948157"/>
            <a:ext cx="7255958" cy="645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สงครามกำเนิดจากการวิวาทระหว่างเทพีอะธีนา เฮราและแอโฟรไดท์ 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หลังอีริส เทพีแห่งการวิวาทและความบาดหมาง ให้ผลแอปเปิลสีทอง ซึ่งบางครั้งรู้จักกันในนาม "แอปเปิลแห่งความบาดหมาง" แก่ "ผู้ที่งามที่สุด" 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ซูสส่งเทพีทั้งสามไปหาปารีส ผู้ตัดสินว่าแอโฟรไดท์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 "ผู้งามที่สุด" ควรได้รับ  แอปเปิลไป 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เพื่อเป็นการแลกเปลี่ยน แอโฟรไดท์เสกให้เฮเลน หญิงงามที่สุดในโลกและมเหสีของพระเจ้าเมเนเลอัส ตกหลุมรักปารีส และปารีสได้นำพระนางไปยังกรุงทรอย 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อกาเมมนอน พระเจ้ากรุงไมซีนี และพระเชษฐาของพระเจ้าเมเนเลอัส พระสวามีของเฮเลน นำกองทัพชาว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อะคีอันส์ไปยังกรุงทรอยและล้อมกรุงไว้สิบปี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04322" y="1424643"/>
            <a:ext cx="6816475" cy="595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หลังสิ้นวีรบุรุษไปมากมาย รวมทั้งอคิลลีสและอาแจ็กซ์ของฝ่ายอะคีอันส์ และเฮกเตอร์และปารีสของฝ่ายทรอย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กรุงทรอยก็เสียด้วยอุบายม้าโทรจัน ฝ่ายอะคีอันส์สังหารชาวกรุงทรอย (ยกเว้นหญิงและเด็กบางส่วนที่ไว้ชีวิตหรือขายเป็นทาส) และทำลายวิหาร ทำให้เทพเจ้าพิโรธ 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ชาวอะคีอันส์ส่วนน้อยที่กลับถึงบ้านอย่างปลอดภัยและหลายคนตั้งนิคมในชายฝั่งอันห่างไกล 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ภายหลังชาวโรมันสืบเชื้อสายของพวกตนไปถึงเอเนียส หนึ่งในชาวกรุงทรอย ผู้กล่าวกันว่านำชาวกรุงทรอยที่เหลือรอดไปยังประเทศอิตาลีในปัจจุบัน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98255" y="9577970"/>
            <a:ext cx="1868902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แอโฟรไดท์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57204" y="6663392"/>
            <a:ext cx="1219882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อะธีนา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68084" y="9577970"/>
            <a:ext cx="85669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เฮรา</a:t>
            </a:r>
            <a:endParaRPr lang="en-US" sz="27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500465" y="7871725"/>
            <a:ext cx="125930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  <a:spcBef>
                <a:spcPct val="0"/>
              </a:spcBef>
            </a:pPr>
            <a:r>
              <a:rPr lang="en-US" sz="2467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ม้าโทรจัน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17800" y="9490975"/>
            <a:ext cx="4792243" cy="38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อ้างอิง : https://th.wikipedia.org/wiki/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806941" y="0"/>
            <a:ext cx="6481059" cy="638384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5670" r="-6556" b="-1222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113482" y="852820"/>
            <a:ext cx="6099414" cy="1906797"/>
            <a:chOff x="0" y="0"/>
            <a:chExt cx="9414099" cy="29430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14099" cy="2943033"/>
            </a:xfrm>
            <a:custGeom>
              <a:avLst/>
              <a:gdLst/>
              <a:ahLst/>
              <a:cxnLst/>
              <a:rect l="l" t="t" r="r" b="b"/>
              <a:pathLst>
                <a:path w="9414099" h="2943033">
                  <a:moveTo>
                    <a:pt x="9289638" y="2943033"/>
                  </a:moveTo>
                  <a:lnTo>
                    <a:pt x="124460" y="2943033"/>
                  </a:lnTo>
                  <a:cubicBezTo>
                    <a:pt x="55880" y="2943033"/>
                    <a:pt x="0" y="2887153"/>
                    <a:pt x="0" y="28185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289639" y="0"/>
                  </a:lnTo>
                  <a:cubicBezTo>
                    <a:pt x="9358219" y="0"/>
                    <a:pt x="9414099" y="55880"/>
                    <a:pt x="9414099" y="124460"/>
                  </a:cubicBezTo>
                  <a:lnTo>
                    <a:pt x="9414099" y="2818573"/>
                  </a:lnTo>
                  <a:cubicBezTo>
                    <a:pt x="9414099" y="2887153"/>
                    <a:pt x="9358219" y="2943033"/>
                    <a:pt x="9289639" y="2943033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25515" y="933450"/>
            <a:ext cx="10220353" cy="693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สิ่งที่พวกไมซินีทิ้งไว้ให้แก่ชาวกรีกรุ่นหลัง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                     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ได้แก่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รูปบูชาเทพซุส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เฮรา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และโพไซดอน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การอุทิศตนให้แก่การกีฬา</a:t>
            </a: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เมื่อพวกดอเรียนเข้ารุกราน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ทำให้อารยธรรมต้องยุติลงชั่วขณะ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ถือเป็นยุคมืดของอารยธรรมกรีก</a:t>
            </a: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ในยุคมืดนี้ได้มีการประพันธ์มหากาพย์อีเลียดและโอดิสซีย์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ของมหากวีโฮเมอร์ถือเป็นเอกสาร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กึ่งประวัติศาสตร์สำคัญที่ใช้ศึกษาอารยธรรมกรีกยุคแรกๆ</a:t>
            </a: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</a:t>
            </a:r>
          </a:p>
          <a:p>
            <a:pPr>
              <a:lnSpc>
                <a:spcPts val="4605"/>
              </a:lnSpc>
            </a:pP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3453"/>
              </a:lnSpc>
              <a:spcBef>
                <a:spcPct val="0"/>
              </a:spcBef>
            </a:pP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61431" y="758732"/>
            <a:ext cx="5878334" cy="200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มรดกทางวัฒนธรรม</a:t>
            </a: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ของอารยธรรมไมซินี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320029" y="6561216"/>
            <a:ext cx="1661064" cy="22871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728819" y="6561216"/>
            <a:ext cx="1806872" cy="22871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72215" y="6561216"/>
            <a:ext cx="2287180" cy="22871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434665" y="3191922"/>
            <a:ext cx="3445172" cy="70950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745690" y="5598751"/>
            <a:ext cx="2398310" cy="46882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61431" y="3718049"/>
            <a:ext cx="3728995" cy="676880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1657646" y="5057775"/>
            <a:ext cx="3376612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Zeus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ราชาแห่งทวยเทพ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เทพแห่งท้องฟ้าและฟ้าร้อง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58190" y="8832240"/>
            <a:ext cx="3204865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Hera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เทพีแห่งสตรีและการสมรส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29545" y="8832240"/>
            <a:ext cx="3972520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Poseidon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เทพแห่งท้องทะเลและมหาสมุทร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421" y="1028700"/>
            <a:ext cx="5671390" cy="1959522"/>
            <a:chOff x="0" y="0"/>
            <a:chExt cx="8753468" cy="30244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53468" cy="3024410"/>
            </a:xfrm>
            <a:custGeom>
              <a:avLst/>
              <a:gdLst/>
              <a:ahLst/>
              <a:cxnLst/>
              <a:rect l="l" t="t" r="r" b="b"/>
              <a:pathLst>
                <a:path w="8753468" h="3024410">
                  <a:moveTo>
                    <a:pt x="8629008" y="3024410"/>
                  </a:moveTo>
                  <a:lnTo>
                    <a:pt x="124460" y="3024410"/>
                  </a:lnTo>
                  <a:cubicBezTo>
                    <a:pt x="55880" y="3024410"/>
                    <a:pt x="0" y="2968530"/>
                    <a:pt x="0" y="28999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29008" y="0"/>
                  </a:lnTo>
                  <a:cubicBezTo>
                    <a:pt x="8697588" y="0"/>
                    <a:pt x="8753468" y="55880"/>
                    <a:pt x="8753468" y="124460"/>
                  </a:cubicBezTo>
                  <a:lnTo>
                    <a:pt x="8753468" y="2899950"/>
                  </a:lnTo>
                  <a:cubicBezTo>
                    <a:pt x="8753468" y="2968530"/>
                    <a:pt x="8697588" y="3024410"/>
                    <a:pt x="8629008" y="3024410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806941" y="0"/>
            <a:ext cx="6481059" cy="63838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27448" y="944477"/>
            <a:ext cx="7248553" cy="694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ยุคมืดนี้ได้มีการประพันธ์มหากาพย์อีเลียด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(Iliad)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และโอดิสซีย์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(Odyssey)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ของมหากวีโฮเมอร์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(Homer)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เป็นเรื่องราวการผจญภัยของวีรบุรุษกรีก</a:t>
            </a: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ถือเป็นเอกสาร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en-US" sz="328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กึ่งประวัติศาสตร์สำคัญที่ใช้ศึกษาอารยธรรมกรีกยุคแรกๆ</a:t>
            </a: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การค้นพบวังคนอสซุสและเมืองทรอยก็เป็น</a:t>
            </a:r>
            <a:r>
              <a:rPr lang="en-US" sz="3289" dirty="0" smtClean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การแกะ</a:t>
            </a: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รอยตามมหากาพย์เรื่องนี้ด้วย</a:t>
            </a:r>
          </a:p>
          <a:p>
            <a:pPr>
              <a:lnSpc>
                <a:spcPts val="4605"/>
              </a:lnSpc>
            </a:pPr>
            <a:r>
              <a:rPr lang="en-US" sz="328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</a:t>
            </a:r>
          </a:p>
          <a:p>
            <a:pPr>
              <a:lnSpc>
                <a:spcPts val="4605"/>
              </a:lnSpc>
            </a:pP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3453"/>
              </a:lnSpc>
              <a:spcBef>
                <a:spcPct val="0"/>
              </a:spcBef>
            </a:pPr>
            <a:endParaRPr lang="en-US" sz="328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455403" y="2008461"/>
            <a:ext cx="4832597" cy="8278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03904" y="6544269"/>
            <a:ext cx="2771721" cy="34919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34894" y="7230416"/>
            <a:ext cx="5856239" cy="3056584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5670" r="-6556" b="-1222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89055" y="3419458"/>
            <a:ext cx="3747916" cy="344808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34894" y="927056"/>
            <a:ext cx="4928759" cy="200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มหากาพย์อีเลียด</a:t>
            </a:r>
            <a:endParaRPr lang="en-US" sz="55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และโอดิสซีย์</a:t>
            </a:r>
            <a:endParaRPr lang="en-US" sz="55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931981" y="7651783"/>
            <a:ext cx="3344019" cy="128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รูปปั้นมหากวีโฮเมอร์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(Homer)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028700"/>
            <a:ext cx="5671709" cy="1240013"/>
            <a:chOff x="0" y="0"/>
            <a:chExt cx="875396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53960" cy="1913890"/>
            </a:xfrm>
            <a:custGeom>
              <a:avLst/>
              <a:gdLst/>
              <a:ahLst/>
              <a:cxnLst/>
              <a:rect l="l" t="t" r="r" b="b"/>
              <a:pathLst>
                <a:path w="8753960" h="1913890">
                  <a:moveTo>
                    <a:pt x="862950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29500" y="0"/>
                  </a:lnTo>
                  <a:cubicBezTo>
                    <a:pt x="8698081" y="0"/>
                    <a:pt x="8753960" y="55880"/>
                    <a:pt x="8753960" y="124460"/>
                  </a:cubicBezTo>
                  <a:lnTo>
                    <a:pt x="8753960" y="1789430"/>
                  </a:lnTo>
                  <a:cubicBezTo>
                    <a:pt x="8753960" y="1858010"/>
                    <a:pt x="8698081" y="1913890"/>
                    <a:pt x="8629500" y="1913890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414497" y="1346958"/>
            <a:ext cx="11025449" cy="694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กรีกฟื้นตัวจากยุคมืด มีการจัดตั้งนครรัฐขึ้น                                                           โดยแต่ละนครรัฐมีอิสระจากกัน 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ชาวกรีกได้จัดตั้งนครรัฐหรือโพลิส (Polis) ขึ้น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โพลิสแต่ละแห่งเกิดจากการพัฒนาของเขตศูนย์การค้า อะโครโพลิส (Acropolis เมืองป้อมปราการ)และอาณาบริเวณโดยรอบ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ประชาชนที่อยู่อาศัยต่างมีหน้าที่ของตนในโพลิส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คำว่า "โพลิส" เป็นรากศัพท์ของคำว่า "Politics" หรือ "Pility" ในภาษาอังกฤษ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3453"/>
              </a:lnSpc>
              <a:spcBef>
                <a:spcPct val="0"/>
              </a:spcBef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022792" y="6149817"/>
            <a:ext cx="7140917" cy="4596112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903" b="-903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52843" y="5949630"/>
            <a:ext cx="5032814" cy="43373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8891" y="2869560"/>
            <a:ext cx="5434961" cy="74174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1475" y="972749"/>
            <a:ext cx="4928759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อารยธรรมเฮเลน</a:t>
            </a:r>
            <a:endParaRPr lang="en-US" sz="63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5670" r="-6556" b="-1222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91742" y="2982824"/>
            <a:ext cx="8816984" cy="596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กิจกรรมสำคัญระหว่างโพลิสคือ การเฉลิมฉลองเทพซุส ณ หุบเขาโอลิมเปีย เริ่มต้นครั้งแรกใน 776 ปีก่อนคริสต์กาล โดยจัดทุกๆ 4ปี</a:t>
            </a:r>
          </a:p>
          <a:p>
            <a:pPr>
              <a:lnSpc>
                <a:spcPts val="5880"/>
              </a:lnSpc>
            </a:pPr>
            <a:endParaRPr lang="en-US" sz="4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5880"/>
              </a:lnSpc>
            </a:pPr>
            <a:endParaRPr lang="en-US" sz="4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5880"/>
              </a:lnSpc>
            </a:pPr>
            <a:endParaRPr lang="en-US" sz="4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5880"/>
              </a:lnSpc>
            </a:pPr>
            <a:endParaRPr lang="en-US" sz="4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58869">
            <a:off x="1393482" y="6145591"/>
            <a:ext cx="4720778" cy="31393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42647" y="2134164"/>
            <a:ext cx="9199251" cy="81528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557899" y="341188"/>
            <a:ext cx="3075474" cy="2527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6877" y="5143500"/>
            <a:ext cx="1917123" cy="51435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1028700"/>
            <a:ext cx="5671709" cy="1240013"/>
            <a:chOff x="0" y="0"/>
            <a:chExt cx="875396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53960" cy="1913890"/>
            </a:xfrm>
            <a:custGeom>
              <a:avLst/>
              <a:gdLst/>
              <a:ahLst/>
              <a:cxnLst/>
              <a:rect l="l" t="t" r="r" b="b"/>
              <a:pathLst>
                <a:path w="8753960" h="1913890">
                  <a:moveTo>
                    <a:pt x="862950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29500" y="0"/>
                  </a:lnTo>
                  <a:cubicBezTo>
                    <a:pt x="8698081" y="0"/>
                    <a:pt x="8753960" y="55880"/>
                    <a:pt x="8753960" y="124460"/>
                  </a:cubicBezTo>
                  <a:lnTo>
                    <a:pt x="8753960" y="1789430"/>
                  </a:lnTo>
                  <a:cubicBezTo>
                    <a:pt x="8753960" y="1858010"/>
                    <a:pt x="8698081" y="1913890"/>
                    <a:pt x="8629500" y="1913890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71475" y="972749"/>
            <a:ext cx="4928759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อารยธรรมเฮเลน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5670" r="-6556" b="-1222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64703" y="3617724"/>
            <a:ext cx="6064579" cy="6064579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3D3">
                <a:alpha val="8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526826" y="3617724"/>
            <a:ext cx="6064579" cy="6064579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B7B7">
                <a:alpha val="80000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293111" y="677658"/>
            <a:ext cx="10945988" cy="383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กรีกฟื้นตัวจากยุคมืด มีการจัดตั้งนครรัฐขึ้น                                                            โดยแต่ละนครรัฐมีอิสระจากกัน 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นครรัฐกรีกที่สำคัญได้แก่ เอเธนส์ คอรินท์                                             สปาร์ตา ทีบส์ และไมซินี</a:t>
            </a:r>
          </a:p>
          <a:p>
            <a:pPr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52750" y="5823956"/>
            <a:ext cx="3464438" cy="44630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589275" y="6073436"/>
            <a:ext cx="3939683" cy="421356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1028700"/>
            <a:ext cx="5671709" cy="1240013"/>
            <a:chOff x="0" y="0"/>
            <a:chExt cx="875396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53960" cy="1913890"/>
            </a:xfrm>
            <a:custGeom>
              <a:avLst/>
              <a:gdLst/>
              <a:ahLst/>
              <a:cxnLst/>
              <a:rect l="l" t="t" r="r" b="b"/>
              <a:pathLst>
                <a:path w="8753960" h="1913890">
                  <a:moveTo>
                    <a:pt x="862950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29500" y="0"/>
                  </a:lnTo>
                  <a:cubicBezTo>
                    <a:pt x="8698081" y="0"/>
                    <a:pt x="8753960" y="55880"/>
                    <a:pt x="8753960" y="124460"/>
                  </a:cubicBezTo>
                  <a:lnTo>
                    <a:pt x="8753960" y="1789430"/>
                  </a:lnTo>
                  <a:cubicBezTo>
                    <a:pt x="8753960" y="1858010"/>
                    <a:pt x="8698081" y="1913890"/>
                    <a:pt x="8629500" y="1913890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5670" r="-6556" b="-12228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71475" y="2373710"/>
            <a:ext cx="3748921" cy="791329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80204" y="3671508"/>
            <a:ext cx="5233578" cy="278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3"/>
              </a:lnSpc>
              <a:spcBef>
                <a:spcPct val="0"/>
              </a:spcBef>
            </a:pPr>
            <a:r>
              <a:rPr lang="en-US" sz="5316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เอเธนส์</a:t>
            </a:r>
          </a:p>
          <a:p>
            <a:pPr>
              <a:lnSpc>
                <a:spcPts val="4785"/>
              </a:lnSpc>
              <a:spcBef>
                <a:spcPct val="0"/>
              </a:spcBef>
            </a:pPr>
            <a:r>
              <a:rPr lang="en-US" sz="3417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เป็นนครรัฐที่โดดเด่น โดยเฉพาะพัฒนาการของระบอบประชาธิปไตย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66104" y="3671508"/>
            <a:ext cx="5586023" cy="278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3"/>
              </a:lnSpc>
              <a:spcBef>
                <a:spcPct val="0"/>
              </a:spcBef>
            </a:pPr>
            <a:r>
              <a:rPr lang="en-US" sz="5316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สปาตาร์</a:t>
            </a:r>
          </a:p>
          <a:p>
            <a:pPr>
              <a:lnSpc>
                <a:spcPts val="4785"/>
              </a:lnSpc>
              <a:spcBef>
                <a:spcPct val="0"/>
              </a:spcBef>
            </a:pPr>
            <a:r>
              <a:rPr lang="en-US" sz="3417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ในขณะที่สปาร์ตามีพัฒนาการของระบอบการปกครองแบบเผด็จการ ทหาร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1475" y="972749"/>
            <a:ext cx="4928759" cy="116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อารยธรรมเฮเลน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29988" y="0"/>
            <a:ext cx="7658012" cy="75431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19745" y="2769924"/>
            <a:ext cx="10945988" cy="517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เมื่อเกิดสงครามกรีก-เปอร์เซียขึ้น และกรีกเป็นฝ่ายชนะ ทำให้เอเธนส์กลายเป็นนครรัฐผู้นำของนครรัฐกรีกอื่น จนเรียกว่า                                    “ยุคทองของเอเธนส์” 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สงครามเพโลพอนนีเชียนระหว่างเอเธนส์กับสปาร์ตา นำความเสียหายมาสู่นครรัฐกรีกทั้งหมด ทำให้มาซิดอนขยายอำนาจเข้าครอบครองนครรัฐกรีกได้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3453"/>
              </a:lnSpc>
              <a:spcBef>
                <a:spcPct val="0"/>
              </a:spcBef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72093" y="6244594"/>
            <a:ext cx="7127391" cy="3030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1299484" y="2991897"/>
            <a:ext cx="6820921" cy="729510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1028700"/>
            <a:ext cx="5671709" cy="1240013"/>
            <a:chOff x="0" y="0"/>
            <a:chExt cx="875396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53960" cy="1913890"/>
            </a:xfrm>
            <a:custGeom>
              <a:avLst/>
              <a:gdLst/>
              <a:ahLst/>
              <a:cxnLst/>
              <a:rect l="l" t="t" r="r" b="b"/>
              <a:pathLst>
                <a:path w="8753960" h="1913890">
                  <a:moveTo>
                    <a:pt x="862950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29500" y="0"/>
                  </a:lnTo>
                  <a:cubicBezTo>
                    <a:pt x="8698081" y="0"/>
                    <a:pt x="8753960" y="55880"/>
                    <a:pt x="8753960" y="124460"/>
                  </a:cubicBezTo>
                  <a:lnTo>
                    <a:pt x="8753960" y="1789430"/>
                  </a:lnTo>
                  <a:cubicBezTo>
                    <a:pt x="8753960" y="1858010"/>
                    <a:pt x="8698081" y="1913890"/>
                    <a:pt x="8629500" y="1913890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5670" r="-6556" b="-12228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80864" y="6172200"/>
            <a:ext cx="1486472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884252" y="9180261"/>
            <a:ext cx="3773640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5"/>
              </a:lnSpc>
              <a:spcBef>
                <a:spcPct val="0"/>
              </a:spcBef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The Peloponnesian War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1475" y="972749"/>
            <a:ext cx="4928759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อารยธรรมเฮเลน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29988" y="0"/>
            <a:ext cx="7658012" cy="75431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765964"/>
            <a:ext cx="10998095" cy="34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ในสมัยพระเจ้าอเล็กซานเดอร์มหาราช กรีกได้เข้าสู่ยุคเฮเลนิสติก โดยสามารถขยายดินแดนครอบคลุมเอเชียตะวันออกใกล้ เปอร์เซีย อียิปต์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ศิลปวัฒนธรรมกรีกได้แพร่หลายไปทั่ว มีการสร้างเมืองอะเล็กซานเดรียขึ้นในตอนเหนือของอียิปต์ เพื่อเป็นศูนย์กลางทางการค้าและศิลปวัฒนธรรมของกรีก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026795" y="557048"/>
            <a:ext cx="5594722" cy="97299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200294" y="5876678"/>
            <a:ext cx="4719216" cy="44103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47181" y="6473075"/>
            <a:ext cx="4425441" cy="381392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1028700"/>
            <a:ext cx="5671709" cy="1240013"/>
            <a:chOff x="0" y="0"/>
            <a:chExt cx="875396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53960" cy="1913890"/>
            </a:xfrm>
            <a:custGeom>
              <a:avLst/>
              <a:gdLst/>
              <a:ahLst/>
              <a:cxnLst/>
              <a:rect l="l" t="t" r="r" b="b"/>
              <a:pathLst>
                <a:path w="8753960" h="1913890">
                  <a:moveTo>
                    <a:pt x="862950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29500" y="0"/>
                  </a:lnTo>
                  <a:cubicBezTo>
                    <a:pt x="8698081" y="0"/>
                    <a:pt x="8753960" y="55880"/>
                    <a:pt x="8753960" y="124460"/>
                  </a:cubicBezTo>
                  <a:lnTo>
                    <a:pt x="8753960" y="1789430"/>
                  </a:lnTo>
                  <a:cubicBezTo>
                    <a:pt x="8753960" y="1858010"/>
                    <a:pt x="8698081" y="1913890"/>
                    <a:pt x="8629500" y="1913890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5670" r="-6556" b="-1222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00234" y="6172200"/>
            <a:ext cx="1908238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1475" y="972749"/>
            <a:ext cx="4928759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อารยธรรมเฮเลน</a:t>
            </a:r>
            <a:endParaRPr lang="en-US" sz="63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3702" y="2732624"/>
            <a:ext cx="3770004" cy="53888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29988" y="0"/>
            <a:ext cx="7658012" cy="7543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44272" y="4808376"/>
            <a:ext cx="5469532" cy="54695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1028700"/>
            <a:ext cx="5671709" cy="1240013"/>
            <a:chOff x="0" y="0"/>
            <a:chExt cx="875396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53960" cy="1913890"/>
            </a:xfrm>
            <a:custGeom>
              <a:avLst/>
              <a:gdLst/>
              <a:ahLst/>
              <a:cxnLst/>
              <a:rect l="l" t="t" r="r" b="b"/>
              <a:pathLst>
                <a:path w="8753960" h="1913890">
                  <a:moveTo>
                    <a:pt x="862950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29500" y="0"/>
                  </a:lnTo>
                  <a:cubicBezTo>
                    <a:pt x="8698081" y="0"/>
                    <a:pt x="8753960" y="55880"/>
                    <a:pt x="8753960" y="124460"/>
                  </a:cubicBezTo>
                  <a:lnTo>
                    <a:pt x="8753960" y="1789430"/>
                  </a:lnTo>
                  <a:cubicBezTo>
                    <a:pt x="8753960" y="1858010"/>
                    <a:pt x="8698081" y="1913890"/>
                    <a:pt x="8629500" y="1913890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5670" r="-6556" b="-12228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819137" y="4535593"/>
            <a:ext cx="6468863" cy="57514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639572" y="1077524"/>
            <a:ext cx="9429588" cy="3393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1"/>
              </a:lnSpc>
            </a:pPr>
            <a:endParaRPr>
              <a:latin typeface="milk tea Med" pitchFamily="2" charset="-34"/>
              <a:cs typeface="milk tea Med" pitchFamily="2" charset="-34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พระเจ้าอเล็กซานเดอร์มหาราชสวรรคต จักรวรรดิกรีกก็แตกแยกและถูกแบ่งให้กับแม่ทัพนายกองคนสำคัญๆ ทำให้นครรัฐกรีกหมดความสำคัญลง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ศตวรรษที่ 2 ก่อนคริสต์ศักราช กรีกสูญเสียอิสรภาพและกลายเป็นส่วนหนึ่งของอาณาจักรโรมัน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4997" y="8360728"/>
            <a:ext cx="4445237" cy="169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รูปปั้น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พระเจ้าอเล็กซานเดอร์มหาราช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Alexander the Great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1475" y="972749"/>
            <a:ext cx="4928759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อารยธรรมเฮเลน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421" y="846307"/>
            <a:ext cx="6090490" cy="2126733"/>
            <a:chOff x="0" y="0"/>
            <a:chExt cx="9400325" cy="32824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00325" cy="3282491"/>
            </a:xfrm>
            <a:custGeom>
              <a:avLst/>
              <a:gdLst/>
              <a:ahLst/>
              <a:cxnLst/>
              <a:rect l="l" t="t" r="r" b="b"/>
              <a:pathLst>
                <a:path w="9400325" h="3282491">
                  <a:moveTo>
                    <a:pt x="9275865" y="3282491"/>
                  </a:moveTo>
                  <a:lnTo>
                    <a:pt x="124460" y="3282491"/>
                  </a:lnTo>
                  <a:cubicBezTo>
                    <a:pt x="55880" y="3282491"/>
                    <a:pt x="0" y="3226611"/>
                    <a:pt x="0" y="31580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275865" y="0"/>
                  </a:lnTo>
                  <a:cubicBezTo>
                    <a:pt x="9344445" y="0"/>
                    <a:pt x="9400325" y="55880"/>
                    <a:pt x="9400325" y="124460"/>
                  </a:cubicBezTo>
                  <a:lnTo>
                    <a:pt x="9400325" y="3158031"/>
                  </a:lnTo>
                  <a:cubicBezTo>
                    <a:pt x="9400325" y="3226611"/>
                    <a:pt x="9344445" y="3282491"/>
                    <a:pt x="9275865" y="3282491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29988" y="0"/>
            <a:ext cx="7658012" cy="75431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70674" y="3404998"/>
            <a:ext cx="10220353" cy="989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อุดมการณ์ประชาธิปไตยของกรีกเป็นมรดกที่สำคัญ                                                 ที่ถ่ายทอดให้แก่โลกตะวันตก จนกรีกได้รับสมญาว่า                           “บิดาแห่งระบอบการปกครองประชาธิปไตย” 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การเฉลิมฉลองเทพซุส ที่จัดขึ้นทุก ๔ ปี เป็นต้นกำเนิดของกีฬาโอลิมปิกในปัจจุบัน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ศิลปวัฒนธรรมกรีกได้รับการเผยแพร่ทั่วไป                                                   ที่เห็นเป็นรูปธรรมชัดเจนได้แก่ รูปแบบ                                   สถาปัตยกรรมที่สร้างด้วย     หินอ่อน หลังคา                                    หน้าจั่ว มีเสาเรียงราย ตกแต่งตามลักษณะหัวเสา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3453"/>
              </a:lnSpc>
              <a:spcBef>
                <a:spcPct val="0"/>
              </a:spcBef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87671" y="557048"/>
            <a:ext cx="3606712" cy="46463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142780">
            <a:off x="386324" y="5721599"/>
            <a:ext cx="2209250" cy="14691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12923" y="3500248"/>
            <a:ext cx="1297629" cy="12976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28700" y="8064883"/>
            <a:ext cx="1381851" cy="1193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709518" y="5787457"/>
            <a:ext cx="4499543" cy="4499543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5670" r="-6556" b="-12228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259554" y="7511011"/>
            <a:ext cx="1697629" cy="28729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363450" y="5401338"/>
            <a:ext cx="957977" cy="257175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-136421" y="828268"/>
            <a:ext cx="6281309" cy="200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มรดกทางวัฒนธรรม</a:t>
            </a: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ของอารยธรรมเฮเลน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10659" y="0"/>
            <a:ext cx="6877341" cy="677418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5670" r="-6556" b="-1222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236504" y="-191463"/>
            <a:ext cx="8068711" cy="1631293"/>
            <a:chOff x="0" y="0"/>
            <a:chExt cx="9466494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66494" cy="1913890"/>
            </a:xfrm>
            <a:custGeom>
              <a:avLst/>
              <a:gdLst/>
              <a:ahLst/>
              <a:cxnLst/>
              <a:rect l="l" t="t" r="r" b="b"/>
              <a:pathLst>
                <a:path w="9466494" h="1913890">
                  <a:moveTo>
                    <a:pt x="9342034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342034" y="0"/>
                  </a:lnTo>
                  <a:cubicBezTo>
                    <a:pt x="9410615" y="0"/>
                    <a:pt x="9466494" y="55880"/>
                    <a:pt x="9466494" y="124460"/>
                  </a:cubicBezTo>
                  <a:lnTo>
                    <a:pt x="9466494" y="1789430"/>
                  </a:lnTo>
                  <a:cubicBezTo>
                    <a:pt x="9466494" y="1858010"/>
                    <a:pt x="9410615" y="1913890"/>
                    <a:pt x="9342034" y="1913890"/>
                  </a:cubicBezTo>
                  <a:close/>
                </a:path>
              </a:pathLst>
            </a:custGeom>
            <a:solidFill>
              <a:srgbClr val="D99FA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45362" y="3028562"/>
            <a:ext cx="11462793" cy="66789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96995" y="40654"/>
            <a:ext cx="1921612" cy="17030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57802" y="2615647"/>
            <a:ext cx="4861720" cy="767135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74319" y="-14320"/>
            <a:ext cx="5234146" cy="1361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คำถามชวนคิด</a:t>
            </a:r>
            <a:endParaRPr lang="en-US" sz="8000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411741" y="1553183"/>
            <a:ext cx="11734165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สิ่งก่อสร้างนี้ สร้างขึ้นเพื่อวัตถุประสงค์อะไร?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294" y="826126"/>
            <a:ext cx="5214190" cy="2044637"/>
            <a:chOff x="0" y="0"/>
            <a:chExt cx="8047806" cy="3155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7806" cy="3155780"/>
            </a:xfrm>
            <a:custGeom>
              <a:avLst/>
              <a:gdLst/>
              <a:ahLst/>
              <a:cxnLst/>
              <a:rect l="l" t="t" r="r" b="b"/>
              <a:pathLst>
                <a:path w="8047806" h="3155780">
                  <a:moveTo>
                    <a:pt x="7923346" y="3155780"/>
                  </a:moveTo>
                  <a:lnTo>
                    <a:pt x="124460" y="3155780"/>
                  </a:lnTo>
                  <a:cubicBezTo>
                    <a:pt x="55880" y="3155780"/>
                    <a:pt x="0" y="3099900"/>
                    <a:pt x="0" y="30313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923346" y="0"/>
                  </a:lnTo>
                  <a:cubicBezTo>
                    <a:pt x="7991926" y="0"/>
                    <a:pt x="8047806" y="55880"/>
                    <a:pt x="8047806" y="124460"/>
                  </a:cubicBezTo>
                  <a:lnTo>
                    <a:pt x="8047806" y="3031320"/>
                  </a:lnTo>
                  <a:cubicBezTo>
                    <a:pt x="8047806" y="3099900"/>
                    <a:pt x="7991926" y="3155780"/>
                    <a:pt x="7923346" y="3155780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029448" y="4426845"/>
            <a:ext cx="4028728" cy="402872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DC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794956" y="507850"/>
            <a:ext cx="4028728" cy="402872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7D2E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719096" y="5512396"/>
            <a:ext cx="4028728" cy="402872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6A5C7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04426" y="3888668"/>
            <a:ext cx="4502007" cy="59068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b="21611"/>
          <a:stretch>
            <a:fillRect/>
          </a:stretch>
        </p:blipFill>
        <p:spPr>
          <a:xfrm>
            <a:off x="11713443" y="4615687"/>
            <a:ext cx="4303641" cy="51798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6491" y="4075498"/>
            <a:ext cx="5832372" cy="40899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94167" y="772908"/>
            <a:ext cx="5996282" cy="299814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058176" y="2144070"/>
            <a:ext cx="3502287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หินบนหัวเสา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มีลักษณะม้วนย้อย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ลงมาสองข้าง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058176" y="1157378"/>
            <a:ext cx="3502287" cy="78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0"/>
              </a:lnSpc>
            </a:pPr>
            <a:r>
              <a:rPr lang="en-US" sz="4385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แบบไอโอนิก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99408" y="-226548"/>
            <a:ext cx="4991095" cy="6194622"/>
          </a:xfrm>
          <a:prstGeom prst="rect">
            <a:avLst/>
          </a:prstGeom>
        </p:spPr>
      </p:pic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5670" r="-6556" b="-12228"/>
              </a:stretch>
            </a:blip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565222" y="7008092"/>
            <a:ext cx="2957180" cy="172995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4072540" y="7300591"/>
            <a:ext cx="3502287" cy="255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นำความงามของธรรมชาติมาตกแต่ง </a:t>
            </a:r>
          </a:p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ให้ความหรูหรา</a:t>
            </a:r>
          </a:p>
          <a:p>
            <a:pPr algn="ctr">
              <a:lnSpc>
                <a:spcPts val="4029"/>
              </a:lnSpc>
            </a:pPr>
            <a:endParaRPr lang="en-US" sz="2878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4029"/>
              </a:lnSpc>
              <a:spcBef>
                <a:spcPct val="0"/>
              </a:spcBef>
            </a:pPr>
            <a:endParaRPr lang="en-US" sz="2878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07559" y="8369849"/>
            <a:ext cx="6191304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วิหารพาร์เธนอน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กรุงเอเธนส์ ประเทศกรีซ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หัวเสาสร้างขึ้นตามสถาปัตยกรรมแบบดอริก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1379" y="782130"/>
            <a:ext cx="4928759" cy="200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สถาปัตยกรรม</a:t>
            </a: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หัวเสาแบบกรีก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92669" y="5611198"/>
            <a:ext cx="3502287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มีลักษณะเรียบง่าย             โคนเสาใหญ่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ตอนบนเรียบ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และบานออก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77098" y="4746963"/>
            <a:ext cx="3502287" cy="78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0"/>
              </a:lnSpc>
            </a:pPr>
            <a:r>
              <a:rPr lang="en-US" sz="4385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แบบดอริก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034051" y="6394903"/>
            <a:ext cx="3502287" cy="78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0"/>
              </a:lnSpc>
            </a:pPr>
            <a:r>
              <a:rPr lang="en-US" sz="4385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แบบโครินเธียน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345094" y="8165449"/>
            <a:ext cx="2957180" cy="172995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330730" y="3210523"/>
            <a:ext cx="2957180" cy="17299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65265" y="3582639"/>
            <a:ext cx="8285410" cy="67733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43893" y="3487389"/>
            <a:ext cx="12734953" cy="929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ชาวกรีกได้ชื่อว่าเป็นผู้ให้กำเนิดวิชาปรัชญาแก่โลกตะวันตก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เป็นชาติแรกที่สนใจค้นคว้าแสวงหาความจริงเกี่ยวกับมนุษย์ในด้านจิตใจ ธรรมชาติ และพฤติกรรม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บุคคลสำคัญด้านปรัชญา เช่น โซเครตีส เพลโต อริสโตเติล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เป็นผู้วางรากฐานให้กับวรรณคดีตะวันตกในปัจจุบัน 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ละครแนวโศกนาฏกรรม และสุขนาฏกรรมของกรีก มีอิทธิพลต่อวงการละคร</a:t>
            </a: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จนทุกวันนี้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3453"/>
              </a:lnSpc>
              <a:spcBef>
                <a:spcPct val="0"/>
              </a:spcBef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125943" y="7303317"/>
            <a:ext cx="2342191" cy="29836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597775" y="557048"/>
            <a:ext cx="2546225" cy="24634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115325" y="402411"/>
            <a:ext cx="2015970" cy="25706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649853" y="527042"/>
            <a:ext cx="1707864" cy="2523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990679" y="341188"/>
            <a:ext cx="1550732" cy="272467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136421" y="846307"/>
            <a:ext cx="6090490" cy="2126733"/>
            <a:chOff x="0" y="0"/>
            <a:chExt cx="9400325" cy="32824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00325" cy="3282491"/>
            </a:xfrm>
            <a:custGeom>
              <a:avLst/>
              <a:gdLst/>
              <a:ahLst/>
              <a:cxnLst/>
              <a:rect l="l" t="t" r="r" b="b"/>
              <a:pathLst>
                <a:path w="9400325" h="3282491">
                  <a:moveTo>
                    <a:pt x="9275865" y="3282491"/>
                  </a:moveTo>
                  <a:lnTo>
                    <a:pt x="124460" y="3282491"/>
                  </a:lnTo>
                  <a:cubicBezTo>
                    <a:pt x="55880" y="3282491"/>
                    <a:pt x="0" y="3226611"/>
                    <a:pt x="0" y="31580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275865" y="0"/>
                  </a:lnTo>
                  <a:cubicBezTo>
                    <a:pt x="9344445" y="0"/>
                    <a:pt x="9400325" y="55880"/>
                    <a:pt x="9400325" y="124460"/>
                  </a:cubicBezTo>
                  <a:lnTo>
                    <a:pt x="9400325" y="3158031"/>
                  </a:lnTo>
                  <a:cubicBezTo>
                    <a:pt x="9400325" y="3226611"/>
                    <a:pt x="9344445" y="3282491"/>
                    <a:pt x="9275865" y="3282491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5670" r="-6556" b="-12228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781572" y="7303317"/>
            <a:ext cx="1751049" cy="29996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-136421" y="828268"/>
            <a:ext cx="6281309" cy="200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มรดกทางวัฒนธรรม</a:t>
            </a:r>
            <a:endParaRPr lang="en-US" sz="55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ของอารยธรรมเฮเลน</a:t>
            </a:r>
            <a:endParaRPr lang="en-US" sz="55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-9761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421" y="846307"/>
            <a:ext cx="6185740" cy="1618284"/>
            <a:chOff x="0" y="0"/>
            <a:chExt cx="9547338" cy="24977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7338" cy="2497729"/>
            </a:xfrm>
            <a:custGeom>
              <a:avLst/>
              <a:gdLst/>
              <a:ahLst/>
              <a:cxnLst/>
              <a:rect l="l" t="t" r="r" b="b"/>
              <a:pathLst>
                <a:path w="9547338" h="2497729">
                  <a:moveTo>
                    <a:pt x="9422878" y="2497729"/>
                  </a:moveTo>
                  <a:lnTo>
                    <a:pt x="124460" y="2497729"/>
                  </a:lnTo>
                  <a:cubicBezTo>
                    <a:pt x="55880" y="2497729"/>
                    <a:pt x="0" y="2441849"/>
                    <a:pt x="0" y="23732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22878" y="0"/>
                  </a:lnTo>
                  <a:cubicBezTo>
                    <a:pt x="9491458" y="0"/>
                    <a:pt x="9547338" y="55880"/>
                    <a:pt x="9547338" y="124460"/>
                  </a:cubicBezTo>
                  <a:lnTo>
                    <a:pt x="9547338" y="2373269"/>
                  </a:lnTo>
                  <a:cubicBezTo>
                    <a:pt x="9547338" y="2441849"/>
                    <a:pt x="9491458" y="2497729"/>
                    <a:pt x="9422878" y="2497729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7102" y="2848947"/>
            <a:ext cx="3038693" cy="47704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01860" y="2848947"/>
            <a:ext cx="2905170" cy="477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34019" y="0"/>
            <a:ext cx="3014642" cy="477042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75432" y="6772710"/>
            <a:ext cx="4400134" cy="2964004"/>
            <a:chOff x="0" y="0"/>
            <a:chExt cx="3788215" cy="2551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88215" cy="2551805"/>
            </a:xfrm>
            <a:custGeom>
              <a:avLst/>
              <a:gdLst/>
              <a:ahLst/>
              <a:cxnLst/>
              <a:rect l="l" t="t" r="r" b="b"/>
              <a:pathLst>
                <a:path w="3788215" h="2551805">
                  <a:moveTo>
                    <a:pt x="3663755" y="2551805"/>
                  </a:moveTo>
                  <a:lnTo>
                    <a:pt x="124460" y="2551805"/>
                  </a:lnTo>
                  <a:cubicBezTo>
                    <a:pt x="55880" y="2551805"/>
                    <a:pt x="0" y="2495925"/>
                    <a:pt x="0" y="2427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63755" y="0"/>
                  </a:lnTo>
                  <a:cubicBezTo>
                    <a:pt x="3732335" y="0"/>
                    <a:pt x="3788215" y="55880"/>
                    <a:pt x="3788215" y="124460"/>
                  </a:cubicBezTo>
                  <a:lnTo>
                    <a:pt x="3788215" y="2427345"/>
                  </a:lnTo>
                  <a:cubicBezTo>
                    <a:pt x="3788215" y="2495925"/>
                    <a:pt x="3732335" y="2551805"/>
                    <a:pt x="3663755" y="2551805"/>
                  </a:cubicBezTo>
                  <a:close/>
                </a:path>
              </a:pathLst>
            </a:custGeom>
            <a:solidFill>
              <a:srgbClr val="FFD3D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9169" y="979491"/>
            <a:ext cx="5614559" cy="116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นักปรัชญาชาวกรีก</a:t>
            </a:r>
            <a:endParaRPr lang="en-US" sz="63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516078" y="6772710"/>
            <a:ext cx="4381433" cy="2964004"/>
            <a:chOff x="0" y="0"/>
            <a:chExt cx="3772114" cy="2551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72115" cy="2551805"/>
            </a:xfrm>
            <a:custGeom>
              <a:avLst/>
              <a:gdLst/>
              <a:ahLst/>
              <a:cxnLst/>
              <a:rect l="l" t="t" r="r" b="b"/>
              <a:pathLst>
                <a:path w="3772115" h="2551805">
                  <a:moveTo>
                    <a:pt x="3647654" y="2551805"/>
                  </a:moveTo>
                  <a:lnTo>
                    <a:pt x="124460" y="2551805"/>
                  </a:lnTo>
                  <a:cubicBezTo>
                    <a:pt x="55880" y="2551805"/>
                    <a:pt x="0" y="2495925"/>
                    <a:pt x="0" y="24273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47654" y="0"/>
                  </a:lnTo>
                  <a:cubicBezTo>
                    <a:pt x="3716234" y="0"/>
                    <a:pt x="3772115" y="55880"/>
                    <a:pt x="3772115" y="124460"/>
                  </a:cubicBezTo>
                  <a:lnTo>
                    <a:pt x="3772115" y="2427345"/>
                  </a:lnTo>
                  <a:cubicBezTo>
                    <a:pt x="3772115" y="2495925"/>
                    <a:pt x="3716234" y="2551805"/>
                    <a:pt x="3647654" y="2551805"/>
                  </a:cubicBezTo>
                  <a:close/>
                </a:path>
              </a:pathLst>
            </a:custGeom>
            <a:solidFill>
              <a:srgbClr val="E7D2E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206554" y="4087291"/>
            <a:ext cx="4381433" cy="2964004"/>
            <a:chOff x="0" y="0"/>
            <a:chExt cx="282914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829140" cy="1913890"/>
            </a:xfrm>
            <a:custGeom>
              <a:avLst/>
              <a:gdLst/>
              <a:ahLst/>
              <a:cxnLst/>
              <a:rect l="l" t="t" r="r" b="b"/>
              <a:pathLst>
                <a:path w="2829140" h="1913890">
                  <a:moveTo>
                    <a:pt x="270468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04680" y="0"/>
                  </a:lnTo>
                  <a:cubicBezTo>
                    <a:pt x="2773260" y="0"/>
                    <a:pt x="2829140" y="55880"/>
                    <a:pt x="2829140" y="124460"/>
                  </a:cubicBezTo>
                  <a:lnTo>
                    <a:pt x="2829140" y="1789430"/>
                  </a:lnTo>
                  <a:cubicBezTo>
                    <a:pt x="2829140" y="1858010"/>
                    <a:pt x="2773260" y="1913890"/>
                    <a:pt x="2704680" y="1913890"/>
                  </a:cubicBezTo>
                  <a:close/>
                </a:path>
              </a:pathLst>
            </a:custGeom>
            <a:solidFill>
              <a:srgbClr val="C6A5C7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175482" y="6928832"/>
            <a:ext cx="3600034" cy="255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โซเครตีส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(Socrates)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ได้รับยกย่องว่าเป็นบรมครู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01978" y="6928832"/>
            <a:ext cx="4209634" cy="319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เพลโต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(Plato)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ได้รับยกย่องว่าเป็น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บิดาแห่งปรัชญาสมัยใหม่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346314" y="4243413"/>
            <a:ext cx="4019134" cy="383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อริสโตเติล</a:t>
            </a:r>
            <a:endParaRPr lang="en-US" sz="3600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(Aristotle)</a:t>
            </a: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ได้รับยกย่องว่าเป็น</a:t>
            </a:r>
            <a:r>
              <a:rPr lang="en-US" sz="3600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3600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บิดาแห่งศาสตร์สมัยใหม่</a:t>
            </a:r>
            <a:endParaRPr lang="en-US" sz="3600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5040"/>
              </a:lnSpc>
            </a:pPr>
            <a:endParaRPr lang="en-US" sz="3600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5040"/>
              </a:lnSpc>
            </a:pPr>
            <a:endParaRPr lang="en-US" sz="3600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42498" y="217247"/>
            <a:ext cx="3325302" cy="2718434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5670" r="-6556" b="-12228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3779705" y="3953841"/>
            <a:ext cx="5169965" cy="658594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807127" y="7437411"/>
            <a:ext cx="2546225" cy="24634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97615" y="2346268"/>
            <a:ext cx="3664233" cy="5496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87009" y="1981715"/>
            <a:ext cx="3751638" cy="559692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73347" y="7250602"/>
            <a:ext cx="5672372" cy="2479152"/>
            <a:chOff x="0" y="0"/>
            <a:chExt cx="4883525" cy="21343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83525" cy="2134380"/>
            </a:xfrm>
            <a:custGeom>
              <a:avLst/>
              <a:gdLst/>
              <a:ahLst/>
              <a:cxnLst/>
              <a:rect l="l" t="t" r="r" b="b"/>
              <a:pathLst>
                <a:path w="4883525" h="2134380">
                  <a:moveTo>
                    <a:pt x="4759065" y="2134380"/>
                  </a:moveTo>
                  <a:lnTo>
                    <a:pt x="124460" y="2134380"/>
                  </a:lnTo>
                  <a:cubicBezTo>
                    <a:pt x="55880" y="2134380"/>
                    <a:pt x="0" y="2078500"/>
                    <a:pt x="0" y="20099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59065" y="0"/>
                  </a:lnTo>
                  <a:cubicBezTo>
                    <a:pt x="4827644" y="0"/>
                    <a:pt x="4883525" y="55880"/>
                    <a:pt x="4883525" y="124460"/>
                  </a:cubicBezTo>
                  <a:lnTo>
                    <a:pt x="4883525" y="2009920"/>
                  </a:lnTo>
                  <a:cubicBezTo>
                    <a:pt x="4883525" y="2078500"/>
                    <a:pt x="4827644" y="2134380"/>
                    <a:pt x="4759065" y="2134380"/>
                  </a:cubicBezTo>
                  <a:close/>
                </a:path>
              </a:pathLst>
            </a:custGeom>
            <a:solidFill>
              <a:srgbClr val="FFC6C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869347" y="7250602"/>
            <a:ext cx="6786963" cy="2707752"/>
            <a:chOff x="0" y="0"/>
            <a:chExt cx="5843111" cy="2331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43111" cy="2331189"/>
            </a:xfrm>
            <a:custGeom>
              <a:avLst/>
              <a:gdLst/>
              <a:ahLst/>
              <a:cxnLst/>
              <a:rect l="l" t="t" r="r" b="b"/>
              <a:pathLst>
                <a:path w="5843111" h="2331189">
                  <a:moveTo>
                    <a:pt x="5718651" y="2331189"/>
                  </a:moveTo>
                  <a:lnTo>
                    <a:pt x="124460" y="2331189"/>
                  </a:lnTo>
                  <a:cubicBezTo>
                    <a:pt x="55880" y="2331189"/>
                    <a:pt x="0" y="2275309"/>
                    <a:pt x="0" y="22067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18651" y="0"/>
                  </a:lnTo>
                  <a:cubicBezTo>
                    <a:pt x="5787231" y="0"/>
                    <a:pt x="5843111" y="55880"/>
                    <a:pt x="5843111" y="124460"/>
                  </a:cubicBezTo>
                  <a:lnTo>
                    <a:pt x="5843111" y="2206729"/>
                  </a:lnTo>
                  <a:cubicBezTo>
                    <a:pt x="5843111" y="2275309"/>
                    <a:pt x="5787231" y="2331189"/>
                    <a:pt x="5718651" y="2331189"/>
                  </a:cubicBezTo>
                  <a:close/>
                </a:path>
              </a:pathLst>
            </a:custGeom>
            <a:solidFill>
              <a:srgbClr val="FFB7B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-136421" y="846307"/>
            <a:ext cx="7919290" cy="1618284"/>
            <a:chOff x="0" y="0"/>
            <a:chExt cx="12222974" cy="24977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22974" cy="2497729"/>
            </a:xfrm>
            <a:custGeom>
              <a:avLst/>
              <a:gdLst/>
              <a:ahLst/>
              <a:cxnLst/>
              <a:rect l="l" t="t" r="r" b="b"/>
              <a:pathLst>
                <a:path w="12222974" h="2497729">
                  <a:moveTo>
                    <a:pt x="12098513" y="2497729"/>
                  </a:moveTo>
                  <a:lnTo>
                    <a:pt x="124460" y="2497729"/>
                  </a:lnTo>
                  <a:cubicBezTo>
                    <a:pt x="55880" y="2497729"/>
                    <a:pt x="0" y="2441849"/>
                    <a:pt x="0" y="23732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98513" y="0"/>
                  </a:lnTo>
                  <a:cubicBezTo>
                    <a:pt x="12167094" y="0"/>
                    <a:pt x="12222974" y="55880"/>
                    <a:pt x="12222974" y="124460"/>
                  </a:cubicBezTo>
                  <a:lnTo>
                    <a:pt x="12222974" y="2373269"/>
                  </a:lnTo>
                  <a:cubicBezTo>
                    <a:pt x="12222974" y="2441849"/>
                    <a:pt x="12167094" y="2497729"/>
                    <a:pt x="12098513" y="2497729"/>
                  </a:cubicBezTo>
                  <a:close/>
                </a:path>
              </a:pathLst>
            </a:custGeom>
            <a:solidFill>
              <a:srgbClr val="CF7777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28127">
            <a:off x="7022633" y="1933543"/>
            <a:ext cx="3313237" cy="2752999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5670" r="-6556" b="-12228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77100" y="6025977"/>
            <a:ext cx="3123465" cy="22059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57115" y="6025977"/>
            <a:ext cx="2785644" cy="42610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515210" y="1610454"/>
            <a:ext cx="2282200" cy="316972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8515" y="979491"/>
            <a:ext cx="7389418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นักประวัติศาสตร์ชาวกรีก</a:t>
            </a:r>
            <a:endParaRPr lang="en-US" sz="63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73347" y="7483386"/>
            <a:ext cx="5537470" cy="191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เฮโรโดตุส (Herodotus)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ได้รับยกย่องให้เป็นบิดาแห่งประวัติศาสตร์โลกตะวันตก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44000" y="7173244"/>
            <a:ext cx="6512310" cy="255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ธูซีดิดิส (Thucydides)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ผลงานของเขา คือ ประวัติศาสตร์ของสงครามเพโลพอนนีเซียน แสดงให้เห็นถึงความสำคํญต่อการเรียงลำดับข้อมูล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1564" y="846307"/>
            <a:ext cx="6502263" cy="1351584"/>
            <a:chOff x="0" y="0"/>
            <a:chExt cx="10035873" cy="20860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35873" cy="2086093"/>
            </a:xfrm>
            <a:custGeom>
              <a:avLst/>
              <a:gdLst/>
              <a:ahLst/>
              <a:cxnLst/>
              <a:rect l="l" t="t" r="r" b="b"/>
              <a:pathLst>
                <a:path w="10035873" h="2086093">
                  <a:moveTo>
                    <a:pt x="9911413" y="2086093"/>
                  </a:moveTo>
                  <a:lnTo>
                    <a:pt x="124460" y="2086093"/>
                  </a:lnTo>
                  <a:cubicBezTo>
                    <a:pt x="55880" y="2086093"/>
                    <a:pt x="0" y="2030213"/>
                    <a:pt x="0" y="19616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1413" y="0"/>
                  </a:lnTo>
                  <a:cubicBezTo>
                    <a:pt x="9979992" y="0"/>
                    <a:pt x="10035873" y="55880"/>
                    <a:pt x="10035873" y="124460"/>
                  </a:cubicBezTo>
                  <a:lnTo>
                    <a:pt x="10035873" y="1961633"/>
                  </a:lnTo>
                  <a:cubicBezTo>
                    <a:pt x="10035873" y="2030213"/>
                    <a:pt x="9979992" y="2086093"/>
                    <a:pt x="9911413" y="2086093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667703" y="702063"/>
            <a:ext cx="4288988" cy="2570664"/>
            <a:chOff x="0" y="0"/>
            <a:chExt cx="4268750" cy="25585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68750" cy="2558534"/>
            </a:xfrm>
            <a:custGeom>
              <a:avLst/>
              <a:gdLst/>
              <a:ahLst/>
              <a:cxnLst/>
              <a:rect l="l" t="t" r="r" b="b"/>
              <a:pathLst>
                <a:path w="4268750" h="2558534">
                  <a:moveTo>
                    <a:pt x="4144290" y="2558534"/>
                  </a:moveTo>
                  <a:lnTo>
                    <a:pt x="124460" y="2558534"/>
                  </a:lnTo>
                  <a:cubicBezTo>
                    <a:pt x="55880" y="2558534"/>
                    <a:pt x="0" y="2502654"/>
                    <a:pt x="0" y="24340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44290" y="0"/>
                  </a:lnTo>
                  <a:cubicBezTo>
                    <a:pt x="4212870" y="0"/>
                    <a:pt x="4268750" y="55880"/>
                    <a:pt x="4268750" y="124460"/>
                  </a:cubicBezTo>
                  <a:lnTo>
                    <a:pt x="4268750" y="2434074"/>
                  </a:lnTo>
                  <a:cubicBezTo>
                    <a:pt x="4268750" y="2502654"/>
                    <a:pt x="4212870" y="2558534"/>
                    <a:pt x="4144290" y="2558534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1735" y="1925288"/>
            <a:ext cx="6160262" cy="92320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446322" y="859123"/>
            <a:ext cx="4731749" cy="226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รูปหล่อสำริดเทพซุส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ศิลปะสมัยคลาสสิก ปัจจุบัน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จัดแสดงอยู่ที่พิพิธภัณฑ์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แห่งชาติกรุงเอเธนส์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630841"/>
            <a:ext cx="10347889" cy="586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ตามเทพปกรณัมกรีก ปวงเทพเจ้าถือกำเนิดขึ้นจากแม่ธรณี</a:t>
            </a: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(Gaea) และเจ้าแห่งท้องฟ้า (Uranus)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โอรสรุ่นแรกเป็นยักษ์ที่มีรูปร่างน่าเกลียดน่ากลัว รุ่นหลัง                               มีหน้าตาปกติแล้วแต่ก็ยังมีรูปร่างใหญ่โต กลุ่มนี้เรียกว่า               ไตตันส์ (Titans)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หัวหน้าของพวกไตตันส์เป็นผู้ให้กำเนิดโอรส ธิดา </a:t>
            </a: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ต่อมาเป็นผู้ครองโลก สวรรค์และนรก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ได้แก่ ดีมิเตอร์ โพไซดอน ฮาเดส เฮราและซุส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ซุสได้ทำการปฏิวัติบิดาของพระองค์และขึ้นเป็นหัวหน้าของเทพทั้งหลายและแยกตัวออกจากพวกยักษ์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41967" y="4419551"/>
            <a:ext cx="4488599" cy="58674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15770" y="8167613"/>
            <a:ext cx="1743884" cy="209475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8445529"/>
            <a:ext cx="1639698" cy="18168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85540" y="8485500"/>
            <a:ext cx="917504" cy="1816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887365" y="8405558"/>
            <a:ext cx="903313" cy="187215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7808" y="763873"/>
            <a:ext cx="5903518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กำเนิดเทพเจ้ากรีก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5670" r="-6556" b="-12228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47248" y="1028700"/>
            <a:ext cx="4356558" cy="1277257"/>
            <a:chOff x="0" y="0"/>
            <a:chExt cx="6724100" cy="197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4100" cy="1971373"/>
            </a:xfrm>
            <a:custGeom>
              <a:avLst/>
              <a:gdLst/>
              <a:ahLst/>
              <a:cxnLst/>
              <a:rect l="l" t="t" r="r" b="b"/>
              <a:pathLst>
                <a:path w="6724100" h="1971373">
                  <a:moveTo>
                    <a:pt x="6599640" y="1971373"/>
                  </a:moveTo>
                  <a:lnTo>
                    <a:pt x="124460" y="1971373"/>
                  </a:lnTo>
                  <a:cubicBezTo>
                    <a:pt x="55880" y="1971373"/>
                    <a:pt x="0" y="1915493"/>
                    <a:pt x="0" y="18469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99640" y="0"/>
                  </a:lnTo>
                  <a:cubicBezTo>
                    <a:pt x="6668220" y="0"/>
                    <a:pt x="6724100" y="55880"/>
                    <a:pt x="6724100" y="124460"/>
                  </a:cubicBezTo>
                  <a:lnTo>
                    <a:pt x="6724100" y="1846913"/>
                  </a:lnTo>
                  <a:cubicBezTo>
                    <a:pt x="6724100" y="1915493"/>
                    <a:pt x="6668220" y="1971373"/>
                    <a:pt x="6599640" y="1971373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316930" y="2305957"/>
            <a:ext cx="4381675" cy="2514259"/>
            <a:chOff x="0" y="0"/>
            <a:chExt cx="6762866" cy="38806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62866" cy="3880615"/>
            </a:xfrm>
            <a:custGeom>
              <a:avLst/>
              <a:gdLst/>
              <a:ahLst/>
              <a:cxnLst/>
              <a:rect l="l" t="t" r="r" b="b"/>
              <a:pathLst>
                <a:path w="6762866" h="3880615">
                  <a:moveTo>
                    <a:pt x="6638406" y="3880615"/>
                  </a:moveTo>
                  <a:lnTo>
                    <a:pt x="124460" y="3880615"/>
                  </a:lnTo>
                  <a:cubicBezTo>
                    <a:pt x="55880" y="3880615"/>
                    <a:pt x="0" y="3824735"/>
                    <a:pt x="0" y="37561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38406" y="0"/>
                  </a:lnTo>
                  <a:cubicBezTo>
                    <a:pt x="6706986" y="0"/>
                    <a:pt x="6762866" y="55880"/>
                    <a:pt x="6762866" y="124460"/>
                  </a:cubicBezTo>
                  <a:lnTo>
                    <a:pt x="6762866" y="3756155"/>
                  </a:lnTo>
                  <a:cubicBezTo>
                    <a:pt x="6762866" y="3824735"/>
                    <a:pt x="6706986" y="3880615"/>
                    <a:pt x="6638406" y="3880615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430879" y="846307"/>
            <a:ext cx="2886051" cy="397390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209311" y="5591078"/>
            <a:ext cx="3607434" cy="1748319"/>
            <a:chOff x="0" y="0"/>
            <a:chExt cx="5567869" cy="26984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67869" cy="2698431"/>
            </a:xfrm>
            <a:custGeom>
              <a:avLst/>
              <a:gdLst/>
              <a:ahLst/>
              <a:cxnLst/>
              <a:rect l="l" t="t" r="r" b="b"/>
              <a:pathLst>
                <a:path w="5567869" h="2698431">
                  <a:moveTo>
                    <a:pt x="5443409" y="2698431"/>
                  </a:moveTo>
                  <a:lnTo>
                    <a:pt x="124460" y="2698431"/>
                  </a:lnTo>
                  <a:cubicBezTo>
                    <a:pt x="55880" y="2698431"/>
                    <a:pt x="0" y="2642551"/>
                    <a:pt x="0" y="2573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3409" y="0"/>
                  </a:lnTo>
                  <a:cubicBezTo>
                    <a:pt x="5511989" y="0"/>
                    <a:pt x="5567869" y="55880"/>
                    <a:pt x="5567869" y="124460"/>
                  </a:cubicBezTo>
                  <a:lnTo>
                    <a:pt x="5567869" y="2573971"/>
                  </a:lnTo>
                  <a:cubicBezTo>
                    <a:pt x="5567869" y="2642551"/>
                    <a:pt x="5511989" y="2698431"/>
                    <a:pt x="5443409" y="2698431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3294" y="5143500"/>
            <a:ext cx="1734759" cy="219589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3294" y="7796418"/>
            <a:ext cx="5310883" cy="2151963"/>
            <a:chOff x="0" y="0"/>
            <a:chExt cx="8197046" cy="33214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97046" cy="3321433"/>
            </a:xfrm>
            <a:custGeom>
              <a:avLst/>
              <a:gdLst/>
              <a:ahLst/>
              <a:cxnLst/>
              <a:rect l="l" t="t" r="r" b="b"/>
              <a:pathLst>
                <a:path w="8197046" h="3321433">
                  <a:moveTo>
                    <a:pt x="8072586" y="3321433"/>
                  </a:moveTo>
                  <a:lnTo>
                    <a:pt x="124460" y="3321433"/>
                  </a:lnTo>
                  <a:cubicBezTo>
                    <a:pt x="55880" y="3321433"/>
                    <a:pt x="0" y="3265553"/>
                    <a:pt x="0" y="31969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072586" y="0"/>
                  </a:lnTo>
                  <a:cubicBezTo>
                    <a:pt x="8141167" y="0"/>
                    <a:pt x="8197046" y="55880"/>
                    <a:pt x="8197046" y="124460"/>
                  </a:cubicBezTo>
                  <a:lnTo>
                    <a:pt x="8197046" y="3196973"/>
                  </a:lnTo>
                  <a:cubicBezTo>
                    <a:pt x="8197046" y="3265553"/>
                    <a:pt x="8141167" y="3321433"/>
                    <a:pt x="8072586" y="3321433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15460" y="7796418"/>
            <a:ext cx="2151963" cy="215196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2130717" y="5591078"/>
            <a:ext cx="3607434" cy="1748319"/>
            <a:chOff x="0" y="0"/>
            <a:chExt cx="5567869" cy="26984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67869" cy="2698431"/>
            </a:xfrm>
            <a:custGeom>
              <a:avLst/>
              <a:gdLst/>
              <a:ahLst/>
              <a:cxnLst/>
              <a:rect l="l" t="t" r="r" b="b"/>
              <a:pathLst>
                <a:path w="5567869" h="2698431">
                  <a:moveTo>
                    <a:pt x="5443409" y="2698431"/>
                  </a:moveTo>
                  <a:lnTo>
                    <a:pt x="124460" y="2698431"/>
                  </a:lnTo>
                  <a:cubicBezTo>
                    <a:pt x="55880" y="2698431"/>
                    <a:pt x="0" y="2642551"/>
                    <a:pt x="0" y="2573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3409" y="0"/>
                  </a:lnTo>
                  <a:cubicBezTo>
                    <a:pt x="5511989" y="0"/>
                    <a:pt x="5567869" y="55880"/>
                    <a:pt x="5567869" y="124460"/>
                  </a:cubicBezTo>
                  <a:lnTo>
                    <a:pt x="5567869" y="2573971"/>
                  </a:lnTo>
                  <a:cubicBezTo>
                    <a:pt x="5567869" y="2642551"/>
                    <a:pt x="5511989" y="2698431"/>
                    <a:pt x="5443409" y="2698431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272008" y="5143500"/>
            <a:ext cx="1877492" cy="2195897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0649626" y="7796418"/>
            <a:ext cx="3607434" cy="2151963"/>
            <a:chOff x="0" y="0"/>
            <a:chExt cx="5567869" cy="33214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567869" cy="3321433"/>
            </a:xfrm>
            <a:custGeom>
              <a:avLst/>
              <a:gdLst/>
              <a:ahLst/>
              <a:cxnLst/>
              <a:rect l="l" t="t" r="r" b="b"/>
              <a:pathLst>
                <a:path w="5567869" h="3321433">
                  <a:moveTo>
                    <a:pt x="5443409" y="3321433"/>
                  </a:moveTo>
                  <a:lnTo>
                    <a:pt x="124460" y="3321433"/>
                  </a:lnTo>
                  <a:cubicBezTo>
                    <a:pt x="55880" y="3321433"/>
                    <a:pt x="0" y="3265553"/>
                    <a:pt x="0" y="31969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43409" y="0"/>
                  </a:lnTo>
                  <a:cubicBezTo>
                    <a:pt x="5511989" y="0"/>
                    <a:pt x="5567869" y="55880"/>
                    <a:pt x="5567869" y="124460"/>
                  </a:cubicBezTo>
                  <a:lnTo>
                    <a:pt x="5567869" y="3196973"/>
                  </a:lnTo>
                  <a:cubicBezTo>
                    <a:pt x="5567869" y="3265553"/>
                    <a:pt x="5511989" y="3321433"/>
                    <a:pt x="5443409" y="3321433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546642" y="7796418"/>
            <a:ext cx="2151963" cy="215196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59120" y="2637236"/>
            <a:ext cx="8883176" cy="241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ดินแดนสวรรค์ที่อยู่ของซุสและเหล่าเทพเจ้า คือ</a:t>
            </a: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 ยอดเขาโอลิมเปีย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โพไซดอนไปครองมหาสมุทรและฮาเดสครองใต้พิภพ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นอกจากนี้ยังมีเทพเจ้าและเทพีอื่นๆเกิดขึ้นมากมาย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147248" y="1018732"/>
            <a:ext cx="4541415" cy="116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เทพเจ้ากรีก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78434" y="2665513"/>
            <a:ext cx="3858667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ซุส (Zeus)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ราชาแห่งทวยเทพ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เทพแห่งท้องฟ้าและฟ้าร้อง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10595" y="5672123"/>
            <a:ext cx="3204865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เฮรา (Hera)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อัครมเหสีของซุส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เทพีแห่งสตรีและการสมรส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03940" y="5672123"/>
            <a:ext cx="2722364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ดีมิเตอร์ (Deter)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เทพีแห่งการเก็บเกี่ยว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และความอุดมสมบูรณ์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98769" y="7831634"/>
            <a:ext cx="4719935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โพไซดอน (Poseidon)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เทพเจ้าแห่งท้องทะเล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มีหางเป็นปลาและถือสามง่ามเป็นอาวุธ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ทรงม้าที่มีความเร็วจัด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73904" y="7831634"/>
            <a:ext cx="3158877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ฮาเดส (Hades)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เทพเจ้าแห่งความตาย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เป็นที่เกรงกลัวของเทพเจ้า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และคนทั้งปวง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5670" r="-6556" b="-12228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3523" y="2844343"/>
            <a:ext cx="6508719" cy="2299157"/>
            <a:chOff x="0" y="0"/>
            <a:chExt cx="10045838" cy="3548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45838" cy="3548618"/>
            </a:xfrm>
            <a:custGeom>
              <a:avLst/>
              <a:gdLst/>
              <a:ahLst/>
              <a:cxnLst/>
              <a:rect l="l" t="t" r="r" b="b"/>
              <a:pathLst>
                <a:path w="10045838" h="3548618">
                  <a:moveTo>
                    <a:pt x="9921378" y="3548618"/>
                  </a:moveTo>
                  <a:lnTo>
                    <a:pt x="124460" y="3548618"/>
                  </a:lnTo>
                  <a:cubicBezTo>
                    <a:pt x="55880" y="3548618"/>
                    <a:pt x="0" y="3492738"/>
                    <a:pt x="0" y="34241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21378" y="0"/>
                  </a:lnTo>
                  <a:cubicBezTo>
                    <a:pt x="9989958" y="0"/>
                    <a:pt x="10045838" y="55880"/>
                    <a:pt x="10045838" y="124460"/>
                  </a:cubicBezTo>
                  <a:lnTo>
                    <a:pt x="10045838" y="3424158"/>
                  </a:lnTo>
                  <a:cubicBezTo>
                    <a:pt x="10045838" y="3492738"/>
                    <a:pt x="9989958" y="3548618"/>
                    <a:pt x="9921378" y="3548618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057627" y="2644647"/>
            <a:ext cx="2426292" cy="248531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43831" y="2844343"/>
            <a:ext cx="5480353" cy="2299157"/>
            <a:chOff x="0" y="0"/>
            <a:chExt cx="8458613" cy="3548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58613" cy="3548618"/>
            </a:xfrm>
            <a:custGeom>
              <a:avLst/>
              <a:gdLst/>
              <a:ahLst/>
              <a:cxnLst/>
              <a:rect l="l" t="t" r="r" b="b"/>
              <a:pathLst>
                <a:path w="8458613" h="3548618">
                  <a:moveTo>
                    <a:pt x="8334153" y="3548618"/>
                  </a:moveTo>
                  <a:lnTo>
                    <a:pt x="124460" y="3548618"/>
                  </a:lnTo>
                  <a:cubicBezTo>
                    <a:pt x="55880" y="3548618"/>
                    <a:pt x="0" y="3492738"/>
                    <a:pt x="0" y="34241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334153" y="0"/>
                  </a:lnTo>
                  <a:cubicBezTo>
                    <a:pt x="8402734" y="0"/>
                    <a:pt x="8458613" y="55880"/>
                    <a:pt x="8458613" y="124460"/>
                  </a:cubicBezTo>
                  <a:lnTo>
                    <a:pt x="8458613" y="3424158"/>
                  </a:lnTo>
                  <a:cubicBezTo>
                    <a:pt x="8458613" y="3492738"/>
                    <a:pt x="8402734" y="3548618"/>
                    <a:pt x="8334153" y="3548618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946630" y="2715923"/>
            <a:ext cx="1939027" cy="242757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44994" y="5414077"/>
            <a:ext cx="4303606" cy="1748319"/>
            <a:chOff x="0" y="0"/>
            <a:chExt cx="6055723" cy="26984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55723" cy="2698431"/>
            </a:xfrm>
            <a:custGeom>
              <a:avLst/>
              <a:gdLst/>
              <a:ahLst/>
              <a:cxnLst/>
              <a:rect l="l" t="t" r="r" b="b"/>
              <a:pathLst>
                <a:path w="6055723" h="2698431">
                  <a:moveTo>
                    <a:pt x="5931263" y="2698431"/>
                  </a:moveTo>
                  <a:lnTo>
                    <a:pt x="124460" y="2698431"/>
                  </a:lnTo>
                  <a:cubicBezTo>
                    <a:pt x="55880" y="2698431"/>
                    <a:pt x="0" y="2642551"/>
                    <a:pt x="0" y="2573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31264" y="0"/>
                  </a:lnTo>
                  <a:cubicBezTo>
                    <a:pt x="5999843" y="0"/>
                    <a:pt x="6055723" y="55880"/>
                    <a:pt x="6055723" y="124460"/>
                  </a:cubicBezTo>
                  <a:lnTo>
                    <a:pt x="6055723" y="2573971"/>
                  </a:lnTo>
                  <a:cubicBezTo>
                    <a:pt x="6055723" y="2642551"/>
                    <a:pt x="5999843" y="2698431"/>
                    <a:pt x="5931264" y="2698431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73523" y="5129965"/>
            <a:ext cx="2216674" cy="22532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398704" y="5605306"/>
            <a:ext cx="4121080" cy="1748319"/>
            <a:chOff x="0" y="0"/>
            <a:chExt cx="6360652" cy="26984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60652" cy="2698431"/>
            </a:xfrm>
            <a:custGeom>
              <a:avLst/>
              <a:gdLst/>
              <a:ahLst/>
              <a:cxnLst/>
              <a:rect l="l" t="t" r="r" b="b"/>
              <a:pathLst>
                <a:path w="6360652" h="2698431">
                  <a:moveTo>
                    <a:pt x="6236192" y="2698431"/>
                  </a:moveTo>
                  <a:lnTo>
                    <a:pt x="124460" y="2698431"/>
                  </a:lnTo>
                  <a:cubicBezTo>
                    <a:pt x="55880" y="2698431"/>
                    <a:pt x="0" y="2642551"/>
                    <a:pt x="0" y="2573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36193" y="0"/>
                  </a:lnTo>
                  <a:cubicBezTo>
                    <a:pt x="6304773" y="0"/>
                    <a:pt x="6360652" y="55880"/>
                    <a:pt x="6360652" y="124460"/>
                  </a:cubicBezTo>
                  <a:lnTo>
                    <a:pt x="6360652" y="2573971"/>
                  </a:lnTo>
                  <a:cubicBezTo>
                    <a:pt x="6360652" y="2642551"/>
                    <a:pt x="6304773" y="2698431"/>
                    <a:pt x="6236193" y="2698431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843781" y="4995252"/>
            <a:ext cx="2349197" cy="238800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169251" y="7899710"/>
            <a:ext cx="5888376" cy="1748319"/>
            <a:chOff x="0" y="0"/>
            <a:chExt cx="9088373" cy="26984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088373" cy="2698431"/>
            </a:xfrm>
            <a:custGeom>
              <a:avLst/>
              <a:gdLst/>
              <a:ahLst/>
              <a:cxnLst/>
              <a:rect l="l" t="t" r="r" b="b"/>
              <a:pathLst>
                <a:path w="9088373" h="2698431">
                  <a:moveTo>
                    <a:pt x="8963913" y="2698431"/>
                  </a:moveTo>
                  <a:lnTo>
                    <a:pt x="124460" y="2698431"/>
                  </a:lnTo>
                  <a:cubicBezTo>
                    <a:pt x="55880" y="2698431"/>
                    <a:pt x="0" y="2642551"/>
                    <a:pt x="0" y="2573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963913" y="0"/>
                  </a:lnTo>
                  <a:cubicBezTo>
                    <a:pt x="9032494" y="0"/>
                    <a:pt x="9088373" y="55880"/>
                    <a:pt x="9088373" y="124460"/>
                  </a:cubicBezTo>
                  <a:lnTo>
                    <a:pt x="9088373" y="2573971"/>
                  </a:lnTo>
                  <a:cubicBezTo>
                    <a:pt x="9088373" y="2642551"/>
                    <a:pt x="9032494" y="2698431"/>
                    <a:pt x="8963913" y="2698431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25750" y="7256260"/>
            <a:ext cx="2237936" cy="2331183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0243831" y="7839124"/>
            <a:ext cx="4417244" cy="1748319"/>
            <a:chOff x="0" y="0"/>
            <a:chExt cx="6817764" cy="26984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817764" cy="2698431"/>
            </a:xfrm>
            <a:custGeom>
              <a:avLst/>
              <a:gdLst/>
              <a:ahLst/>
              <a:cxnLst/>
              <a:rect l="l" t="t" r="r" b="b"/>
              <a:pathLst>
                <a:path w="6817764" h="2698431">
                  <a:moveTo>
                    <a:pt x="6693305" y="2698431"/>
                  </a:moveTo>
                  <a:lnTo>
                    <a:pt x="124460" y="2698431"/>
                  </a:lnTo>
                  <a:cubicBezTo>
                    <a:pt x="55880" y="2698431"/>
                    <a:pt x="0" y="2642551"/>
                    <a:pt x="0" y="2573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93305" y="0"/>
                  </a:lnTo>
                  <a:cubicBezTo>
                    <a:pt x="6761884" y="0"/>
                    <a:pt x="6817764" y="55880"/>
                    <a:pt x="6817764" y="124460"/>
                  </a:cubicBezTo>
                  <a:lnTo>
                    <a:pt x="6817764" y="2573971"/>
                  </a:lnTo>
                  <a:cubicBezTo>
                    <a:pt x="6817764" y="2642551"/>
                    <a:pt x="6761884" y="2698431"/>
                    <a:pt x="6693305" y="2698431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219444" y="7256260"/>
            <a:ext cx="2187480" cy="231786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8709676" y="557048"/>
            <a:ext cx="5372412" cy="2125940"/>
            <a:chOff x="0" y="0"/>
            <a:chExt cx="8292012" cy="328126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292012" cy="3281267"/>
            </a:xfrm>
            <a:custGeom>
              <a:avLst/>
              <a:gdLst/>
              <a:ahLst/>
              <a:cxnLst/>
              <a:rect l="l" t="t" r="r" b="b"/>
              <a:pathLst>
                <a:path w="8292012" h="3281267">
                  <a:moveTo>
                    <a:pt x="8167553" y="3281267"/>
                  </a:moveTo>
                  <a:lnTo>
                    <a:pt x="124460" y="3281267"/>
                  </a:lnTo>
                  <a:cubicBezTo>
                    <a:pt x="55880" y="3281267"/>
                    <a:pt x="0" y="3225387"/>
                    <a:pt x="0" y="31568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167553" y="0"/>
                  </a:lnTo>
                  <a:cubicBezTo>
                    <a:pt x="8236133" y="0"/>
                    <a:pt x="8292012" y="55880"/>
                    <a:pt x="8292012" y="124460"/>
                  </a:cubicBezTo>
                  <a:lnTo>
                    <a:pt x="8292012" y="3156807"/>
                  </a:lnTo>
                  <a:cubicBezTo>
                    <a:pt x="8292012" y="3225387"/>
                    <a:pt x="8236133" y="3281267"/>
                    <a:pt x="8167553" y="3281267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209366" y="341188"/>
            <a:ext cx="2279389" cy="2279389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735246" y="5519581"/>
            <a:ext cx="3790504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อะโฟรไดต์</a:t>
            </a:r>
            <a:r>
              <a:rPr lang="en-US" sz="2799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(Aphrodite)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เทพีแห่งความรักและความงาม</a:t>
            </a:r>
            <a:endParaRPr lang="en-US" sz="27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กำเนิดขึ้นจากฟองสมุทร</a:t>
            </a:r>
            <a:endParaRPr lang="en-US" sz="27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806448" y="5686351"/>
            <a:ext cx="3578572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เฮอร์เมส (Hermes)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เทพเจ้าแห่งการเดินทาง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การค้าขายและเทพของขโมย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9733" y="8004526"/>
            <a:ext cx="5156299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อะธีนา (Athena)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เทพีแห่งความเฉลียวฉลาดและสติปัญญา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เป็นเทพีแห่งกรุงเอเธนส์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75425" y="7980754"/>
            <a:ext cx="3306663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แอเรส (Ares)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เทพเจ้าแห่งสงคราม อาวุธ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และ ชุดเกราะ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8146" y="2999447"/>
            <a:ext cx="5653236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อพอลโล (Apollo)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เทพเจ้าแห่งแสงสว่าง เทพแห่งกวี บทเพลง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เทพแห่งการเพราะปลูกเลี้ยงสัตว์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เทพแห่งความสัตย์จริง คู่แฝดของเทพีอาร์ธีมิส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474654" y="2999447"/>
            <a:ext cx="4744789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อาร์ธีมิส (Artemis)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เทพีแห่งการล่าสัตว์ แฝดพี่ของอพอลโล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คอยลงโทษสามีที่ไม่รักษาสัตย์ที่ให้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กับภรรยาไว้ในวันแต่งงาน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76752" y="687183"/>
            <a:ext cx="4499856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อีรอส (Eros)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กามเทพ เป็นบุตร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แห่งเทพีความรัก อะโฟร์ไดต์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และ เทพการศึกสงคราม แอเรส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-147248" y="1028700"/>
            <a:ext cx="4356558" cy="1277257"/>
            <a:chOff x="0" y="0"/>
            <a:chExt cx="6724100" cy="197137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724100" cy="1971373"/>
            </a:xfrm>
            <a:custGeom>
              <a:avLst/>
              <a:gdLst/>
              <a:ahLst/>
              <a:cxnLst/>
              <a:rect l="l" t="t" r="r" b="b"/>
              <a:pathLst>
                <a:path w="6724100" h="1971373">
                  <a:moveTo>
                    <a:pt x="6599640" y="1971373"/>
                  </a:moveTo>
                  <a:lnTo>
                    <a:pt x="124460" y="1971373"/>
                  </a:lnTo>
                  <a:cubicBezTo>
                    <a:pt x="55880" y="1971373"/>
                    <a:pt x="0" y="1915493"/>
                    <a:pt x="0" y="18469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99640" y="0"/>
                  </a:lnTo>
                  <a:cubicBezTo>
                    <a:pt x="6668220" y="0"/>
                    <a:pt x="6724100" y="55880"/>
                    <a:pt x="6724100" y="124460"/>
                  </a:cubicBezTo>
                  <a:lnTo>
                    <a:pt x="6724100" y="1846913"/>
                  </a:lnTo>
                  <a:cubicBezTo>
                    <a:pt x="6724100" y="1915493"/>
                    <a:pt x="6668220" y="1971373"/>
                    <a:pt x="6599640" y="1971373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-147248" y="1018732"/>
            <a:ext cx="4541415" cy="116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เทพเจ้ากรีก</a:t>
            </a:r>
          </a:p>
        </p:txBody>
      </p: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l="-5670" r="-6556" b="-12228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10659" y="0"/>
            <a:ext cx="6877341" cy="677418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5670" r="-6556" b="-1222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236504" y="-191463"/>
            <a:ext cx="8068711" cy="1631293"/>
            <a:chOff x="0" y="0"/>
            <a:chExt cx="9466494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66494" cy="1913890"/>
            </a:xfrm>
            <a:custGeom>
              <a:avLst/>
              <a:gdLst/>
              <a:ahLst/>
              <a:cxnLst/>
              <a:rect l="l" t="t" r="r" b="b"/>
              <a:pathLst>
                <a:path w="9466494" h="1913890">
                  <a:moveTo>
                    <a:pt x="9342034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342034" y="0"/>
                  </a:lnTo>
                  <a:cubicBezTo>
                    <a:pt x="9410615" y="0"/>
                    <a:pt x="9466494" y="55880"/>
                    <a:pt x="9466494" y="124460"/>
                  </a:cubicBezTo>
                  <a:lnTo>
                    <a:pt x="9466494" y="1789430"/>
                  </a:lnTo>
                  <a:cubicBezTo>
                    <a:pt x="9466494" y="1858010"/>
                    <a:pt x="9410615" y="1913890"/>
                    <a:pt x="9342034" y="1913890"/>
                  </a:cubicBezTo>
                  <a:close/>
                </a:path>
              </a:pathLst>
            </a:custGeom>
            <a:solidFill>
              <a:srgbClr val="D99FA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6995" y="40654"/>
            <a:ext cx="1921612" cy="1703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33937" y="2277083"/>
            <a:ext cx="7599320" cy="503454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791326" y="3472078"/>
            <a:ext cx="9048750" cy="5657850"/>
            <a:chOff x="0" y="0"/>
            <a:chExt cx="3060935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60935" cy="1913890"/>
            </a:xfrm>
            <a:custGeom>
              <a:avLst/>
              <a:gdLst/>
              <a:ahLst/>
              <a:cxnLst/>
              <a:rect l="l" t="t" r="r" b="b"/>
              <a:pathLst>
                <a:path w="3060935" h="1913890">
                  <a:moveTo>
                    <a:pt x="293647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36475" y="0"/>
                  </a:lnTo>
                  <a:cubicBezTo>
                    <a:pt x="3005055" y="0"/>
                    <a:pt x="3060935" y="55880"/>
                    <a:pt x="3060935" y="124460"/>
                  </a:cubicBezTo>
                  <a:lnTo>
                    <a:pt x="3060935" y="1789430"/>
                  </a:lnTo>
                  <a:cubicBezTo>
                    <a:pt x="3060935" y="1858010"/>
                    <a:pt x="3005055" y="1913890"/>
                    <a:pt x="2936475" y="1913890"/>
                  </a:cubicBezTo>
                  <a:close/>
                </a:path>
              </a:pathLst>
            </a:custGeom>
            <a:solidFill>
              <a:srgbClr val="D99FA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095722" y="6572250"/>
            <a:ext cx="4629873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933597" y="7554066"/>
            <a:ext cx="1048764" cy="273293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930260" y="-14320"/>
            <a:ext cx="247054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เฉลย</a:t>
            </a:r>
            <a:endParaRPr lang="en-US" sz="8000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004177" y="1953233"/>
            <a:ext cx="4623048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วิหารพาร์เธนอน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7802" y="3717506"/>
            <a:ext cx="8439150" cy="5163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เป็นวิหารโบราณบนอะโครโพลิสแห่งเอเธนส์ ประเทศกรีซ สร้างเพื่ออุทิศแด่เทพีอะธีนา ซึ่งชาวเอเธนส์นับถือเป็นองค์อุปถัมภ์ของพวกเขา การก่อสร้างเริ่มต้นใน 447 ปีก่อนคริสต์ศักราช เมื่อสันนิบาตดีเลียนเรืองอำนาจ ตัววิหารสร้างเสร็จใน 432 ปีก่อนคริสต์ศักราช ถึงแม้ว่าการตกแต่งตัววิหารจะดำเนินต่อไปจนถึง 428 ปีก่อนคริสต์ศักราชก็ตาม พาร์เธนอนเป็นอาคารสำคัญที่สุดแห่งหนึ่งของกรีซสมัยคลาสสิกที่ยังคงหลงเหลือมาจนถึงปัจจุบัน นับว่าเป็นจุดสูงสุด (Zenith) ของเสาแบบดอริก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57597" y="7554066"/>
            <a:ext cx="1048764" cy="273293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981597" y="7554066"/>
            <a:ext cx="1048764" cy="27329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7792" y="1113259"/>
            <a:ext cx="6142951" cy="35629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4528" y="0"/>
            <a:ext cx="7133472" cy="702647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5670" r="-6556" b="-12228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57643" y="4591612"/>
            <a:ext cx="5154327" cy="56953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24000" y="1448951"/>
            <a:ext cx="5027093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8"/>
              </a:lnSpc>
            </a:pPr>
            <a:r>
              <a:rPr lang="en-US" sz="5756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</a:t>
            </a:r>
            <a:endParaRPr lang="en-US" sz="5756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12280"/>
              </a:lnSpc>
            </a:pPr>
            <a:r>
              <a:rPr lang="en-US" sz="8771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กรีกโบราณ</a:t>
            </a:r>
            <a:endParaRPr lang="en-US" sz="8771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862651"/>
            <a:ext cx="6528943" cy="4203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6892" lvl="1" indent="-473446">
              <a:lnSpc>
                <a:spcPts val="6140"/>
              </a:lnSpc>
              <a:buFont typeface="Arial"/>
              <a:buChar char="•"/>
            </a:pPr>
            <a:r>
              <a:rPr lang="en-US" sz="4385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อารยธรรมมิโนน</a:t>
            </a: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  2,000 - 1,200 ปีก่อนคริสต์ศักราช</a:t>
            </a:r>
          </a:p>
          <a:p>
            <a:pPr marL="946892" lvl="1" indent="-473446">
              <a:lnSpc>
                <a:spcPts val="6140"/>
              </a:lnSpc>
              <a:buFont typeface="Arial"/>
              <a:buChar char="•"/>
            </a:pPr>
            <a:r>
              <a:rPr lang="en-US" sz="4385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อารยธรรมไมซินี</a:t>
            </a: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 2,000 - 1,200 ปีก่อนคริสต์ศักราช</a:t>
            </a:r>
          </a:p>
          <a:p>
            <a:pPr marL="946892" lvl="1" indent="-473446">
              <a:lnSpc>
                <a:spcPts val="6140"/>
              </a:lnSpc>
              <a:buFont typeface="Arial"/>
              <a:buChar char="•"/>
            </a:pPr>
            <a:r>
              <a:rPr lang="en-US" sz="4385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อารยธรรมเฮเลน(กรีก)</a:t>
            </a:r>
          </a:p>
          <a:p>
            <a:pPr algn="l"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 800 ปีก่อนคริสต์ศักราช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36762" y="1978088"/>
            <a:ext cx="6084502" cy="226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กรีกโบราณเป็นดินแดนที่ตั้งอยู่ในบริเวณทะเลอีเจียนและทะเลเมดิเตอร์เรเนียน 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อารยธรรมกรีกมีลักษณะเป็นอารยธรรมทางทะเล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948102" y="3707992"/>
            <a:ext cx="5937555" cy="65790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806941" y="0"/>
            <a:ext cx="6481059" cy="63838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509045" y="6675858"/>
            <a:ext cx="5076384" cy="468296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45633" y="846307"/>
            <a:ext cx="5824109" cy="1240013"/>
            <a:chOff x="0" y="0"/>
            <a:chExt cx="8989181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89182" cy="1913890"/>
            </a:xfrm>
            <a:custGeom>
              <a:avLst/>
              <a:gdLst/>
              <a:ahLst/>
              <a:cxnLst/>
              <a:rect l="l" t="t" r="r" b="b"/>
              <a:pathLst>
                <a:path w="8989182" h="1913890">
                  <a:moveTo>
                    <a:pt x="8864721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864721" y="0"/>
                  </a:lnTo>
                  <a:cubicBezTo>
                    <a:pt x="8933301" y="0"/>
                    <a:pt x="8989182" y="55880"/>
                    <a:pt x="8989182" y="124460"/>
                  </a:cubicBezTo>
                  <a:lnTo>
                    <a:pt x="8989182" y="1789430"/>
                  </a:lnTo>
                  <a:cubicBezTo>
                    <a:pt x="8989182" y="1858010"/>
                    <a:pt x="8933301" y="1913890"/>
                    <a:pt x="8864721" y="1913890"/>
                  </a:cubicBezTo>
                  <a:close/>
                </a:path>
              </a:pathLst>
            </a:custGeom>
            <a:solidFill>
              <a:srgbClr val="FECB7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28700" y="2331984"/>
            <a:ext cx="10778241" cy="4008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เกิดขึ้นที่เกาะครีต ในทะเลอีเจียน ชาวครีตันมีบทบาทสำคัญในการเดินเรือและค้าขายกับดินแดนต่างๆตั้งแต่ซิซีลีจนถึงซีเรียและอียิปต์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สินค้าส่งออกได้แก่ น้ำมันมะกอก เหล้าองุ่น ภาชนะโลหะและเครื่องปั้นดินเผา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ต่อมาพวกไมซินีรุกรานและยึดครองเกาะครีต ทำให้อารยธรรมมิโนนได้รับการเผยแพร่ต่อไปโดยพวกไมซินี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728582" flipH="1">
            <a:off x="14109672" y="5571440"/>
            <a:ext cx="671905" cy="497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531196" y="6199774"/>
            <a:ext cx="3356160" cy="40073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2872" y="6199774"/>
            <a:ext cx="3088775" cy="41115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26236" y="8703493"/>
            <a:ext cx="2161120" cy="161543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30617" y="838200"/>
            <a:ext cx="4928759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อารยธรรมมิโนน</a:t>
            </a:r>
            <a:endParaRPr lang="en-US" sz="63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140860" y="6279779"/>
            <a:ext cx="2972444" cy="391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839267" y="6279779"/>
            <a:ext cx="2278902" cy="398496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113304" y="5949030"/>
            <a:ext cx="1655014" cy="43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</a:pPr>
            <a:r>
              <a:rPr lang="en-US" sz="2467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เกาะครีต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161397" y="8424291"/>
            <a:ext cx="2404626" cy="1797458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5670" r="-6556" b="-12228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421" y="846307"/>
            <a:ext cx="6589919" cy="1838960"/>
            <a:chOff x="0" y="0"/>
            <a:chExt cx="10171165" cy="28383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71165" cy="2838330"/>
            </a:xfrm>
            <a:custGeom>
              <a:avLst/>
              <a:gdLst/>
              <a:ahLst/>
              <a:cxnLst/>
              <a:rect l="l" t="t" r="r" b="b"/>
              <a:pathLst>
                <a:path w="10171165" h="2838330">
                  <a:moveTo>
                    <a:pt x="10046705" y="2838330"/>
                  </a:moveTo>
                  <a:lnTo>
                    <a:pt x="124460" y="2838330"/>
                  </a:lnTo>
                  <a:cubicBezTo>
                    <a:pt x="55880" y="2838330"/>
                    <a:pt x="0" y="2782450"/>
                    <a:pt x="0" y="27138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046705" y="0"/>
                  </a:lnTo>
                  <a:cubicBezTo>
                    <a:pt x="10115286" y="0"/>
                    <a:pt x="10171165" y="55880"/>
                    <a:pt x="10171165" y="124460"/>
                  </a:cubicBezTo>
                  <a:lnTo>
                    <a:pt x="10171165" y="2713870"/>
                  </a:lnTo>
                  <a:cubicBezTo>
                    <a:pt x="10171165" y="2782451"/>
                    <a:pt x="10115286" y="2838330"/>
                    <a:pt x="10046705" y="2838330"/>
                  </a:cubicBezTo>
                  <a:close/>
                </a:path>
              </a:pathLst>
            </a:custGeom>
            <a:solidFill>
              <a:srgbClr val="FECB7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344012" y="3090211"/>
            <a:ext cx="9184475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มีการใช้อักษรที่เรียกว่า ลีเนียร์ เอ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การขุดสำรวจที่ตั้งของวังคนอสซุส ทำให้ทราบว่า ชาวครีตัน  มีความสามารถในเชิงสถาปัตยกรรมและวิศวกรรมสูง โดยมีระบบน้ำประปาและระบบชักโครก      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578493" y="5545708"/>
            <a:ext cx="3712607" cy="371259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716" t="-11212" r="-3425" b="-34219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3249" y="4838366"/>
            <a:ext cx="2336102" cy="54486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06941" y="0"/>
            <a:ext cx="6481059" cy="63838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850061" y="5231985"/>
            <a:ext cx="6887036" cy="4616865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5670" r="-6556" b="-12228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189690" y="5231985"/>
            <a:ext cx="1876674" cy="505501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0439" y="684382"/>
            <a:ext cx="6036199" cy="200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มรดกทางวัฒนธรรม</a:t>
            </a: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ของอารยธรรมมิโนน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20800" y="4469749"/>
            <a:ext cx="371629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พระราชวังคนอสซุส</a:t>
            </a:r>
            <a:endParaRPr lang="en-US" sz="3600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933344" y="9480232"/>
            <a:ext cx="3002905" cy="64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ตัวอักษร Linear 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421" y="994818"/>
            <a:ext cx="5762506" cy="1897603"/>
            <a:chOff x="0" y="0"/>
            <a:chExt cx="8202149" cy="27009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02149" cy="2700982"/>
            </a:xfrm>
            <a:custGeom>
              <a:avLst/>
              <a:gdLst/>
              <a:ahLst/>
              <a:cxnLst/>
              <a:rect l="l" t="t" r="r" b="b"/>
              <a:pathLst>
                <a:path w="8202149" h="2700982">
                  <a:moveTo>
                    <a:pt x="8077688" y="2700982"/>
                  </a:moveTo>
                  <a:lnTo>
                    <a:pt x="124460" y="2700982"/>
                  </a:lnTo>
                  <a:cubicBezTo>
                    <a:pt x="55880" y="2700982"/>
                    <a:pt x="0" y="2645102"/>
                    <a:pt x="0" y="25765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077688" y="0"/>
                  </a:lnTo>
                  <a:cubicBezTo>
                    <a:pt x="8146269" y="0"/>
                    <a:pt x="8202149" y="55880"/>
                    <a:pt x="8202149" y="124460"/>
                  </a:cubicBezTo>
                  <a:lnTo>
                    <a:pt x="8202149" y="2576522"/>
                  </a:lnTo>
                  <a:cubicBezTo>
                    <a:pt x="8202149" y="2645102"/>
                    <a:pt x="8146269" y="2700982"/>
                    <a:pt x="8077688" y="2700982"/>
                  </a:cubicBezTo>
                  <a:close/>
                </a:path>
              </a:pathLst>
            </a:custGeom>
            <a:solidFill>
              <a:srgbClr val="FECB7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806941" y="0"/>
            <a:ext cx="6481059" cy="63838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3337880" y="4702850"/>
            <a:ext cx="5039695" cy="55841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37240" y="1399792"/>
            <a:ext cx="11002900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ชาวครีตันมีชีวิตที่สงบสุข ชอบร้องรำทำเพลง เฉลิมฉลองเทศกาลและรักกีฬา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สตรีได้รับการยกย่องทัดเทียมกับบุรุษ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พวกครีตันไม่นิยมสร้างวัด นักบวชไม่มีบทบาทสำคัญ เป็นสังคมมุ่งทางโลก เพราะสภาพแวดล้อมธรรมชาติเอื้ออำนวยต่อการทำมาหากินและปลอดภัยจากการรุกราน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03527" y="4066507"/>
            <a:ext cx="6248796" cy="5755576"/>
            <a:chOff x="0" y="0"/>
            <a:chExt cx="3082878" cy="28395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82878" cy="2839545"/>
            </a:xfrm>
            <a:custGeom>
              <a:avLst/>
              <a:gdLst/>
              <a:ahLst/>
              <a:cxnLst/>
              <a:rect l="l" t="t" r="r" b="b"/>
              <a:pathLst>
                <a:path w="3082878" h="2839545">
                  <a:moveTo>
                    <a:pt x="2958417" y="2839545"/>
                  </a:moveTo>
                  <a:lnTo>
                    <a:pt x="124460" y="2839545"/>
                  </a:lnTo>
                  <a:cubicBezTo>
                    <a:pt x="55880" y="2839545"/>
                    <a:pt x="0" y="2783665"/>
                    <a:pt x="0" y="27150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8418" y="0"/>
                  </a:lnTo>
                  <a:cubicBezTo>
                    <a:pt x="3026998" y="0"/>
                    <a:pt x="3082878" y="55880"/>
                    <a:pt x="3082878" y="124460"/>
                  </a:cubicBezTo>
                  <a:lnTo>
                    <a:pt x="3082878" y="2715085"/>
                  </a:lnTo>
                  <a:cubicBezTo>
                    <a:pt x="3082878" y="2783665"/>
                    <a:pt x="3026998" y="2839545"/>
                    <a:pt x="2958418" y="2839545"/>
                  </a:cubicBezTo>
                  <a:close/>
                </a:path>
              </a:pathLst>
            </a:custGeom>
            <a:solidFill>
              <a:srgbClr val="F9B3A3">
                <a:alpha val="8000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626085" y="6025320"/>
            <a:ext cx="2453024" cy="3232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896312" y="7033512"/>
            <a:ext cx="1880822" cy="21997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097508" y="4467412"/>
            <a:ext cx="2321570" cy="24183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423218" y="7004831"/>
            <a:ext cx="2175801" cy="2211741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5670" r="-6556" b="-12228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-615570" y="832893"/>
            <a:ext cx="6852809" cy="200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ลักษณะทางสังคม</a:t>
            </a:r>
            <a:endParaRPr lang="en-US" sz="55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ของอารยธรรมมิโนน</a:t>
            </a:r>
            <a:endParaRPr lang="en-US" sz="5599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47181" y="4478166"/>
            <a:ext cx="6005142" cy="496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เทพเจ้าที่สำคัญ 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-เทพมารดา (Mother Goddess) 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นอกจากนี้ยังเป็นต้นแบบการสร้างเทพีของกรีกในเวลาต่อมาด้วย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- เทพีอะธีนา (Athena)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เทพีแห่งความเฉลียวฉลาดและสงคราม 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ดีมิเตอร์ (Demeter) 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เทพีแห่งการเก็บเกี่ยว ความอุดมสมบูรณ์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อะโฟรไดต์ (Aphrodite)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เทพีแห่งความรักและความงาม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82070" y="9289985"/>
            <a:ext cx="2497038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ilk tea"/>
              </a:rPr>
              <a:t>Mother Goddess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19078" y="9290749"/>
            <a:ext cx="1358057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ilk tea"/>
              </a:rPr>
              <a:t>Demeter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84114" y="7007283"/>
            <a:ext cx="1148358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ilk tea"/>
              </a:rPr>
              <a:t>Athena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72079" y="9290749"/>
            <a:ext cx="1518196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ilk tea"/>
              </a:rPr>
              <a:t>Aphrodite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7181" y="255463"/>
            <a:ext cx="3846986" cy="51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4742" y="1028700"/>
            <a:ext cx="5747909" cy="1240013"/>
            <a:chOff x="0" y="0"/>
            <a:chExt cx="8871571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71571" cy="1913890"/>
            </a:xfrm>
            <a:custGeom>
              <a:avLst/>
              <a:gdLst/>
              <a:ahLst/>
              <a:cxnLst/>
              <a:rect l="l" t="t" r="r" b="b"/>
              <a:pathLst>
                <a:path w="8871571" h="1913890">
                  <a:moveTo>
                    <a:pt x="874711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747111" y="0"/>
                  </a:lnTo>
                  <a:cubicBezTo>
                    <a:pt x="8815691" y="0"/>
                    <a:pt x="8871571" y="55880"/>
                    <a:pt x="8871571" y="124460"/>
                  </a:cubicBezTo>
                  <a:lnTo>
                    <a:pt x="8871571" y="1789430"/>
                  </a:lnTo>
                  <a:cubicBezTo>
                    <a:pt x="8871571" y="1858010"/>
                    <a:pt x="8815691" y="1913890"/>
                    <a:pt x="8747111" y="1913890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68327" y="2656364"/>
            <a:ext cx="10778241" cy="624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ตั้งอยู่เป็นชุมชนเล็กๆทั่วไปในคาบสมุทรเพโลโพนีซัส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พวกไมซินีเป็นชนเผ่าอินโด-ยูโรเปียน รับอารยธรรมมิโนนเป็น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ของตัวเอง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อาศัยอยู่เป็นชุมชน โดยแต่ละชุมชนเป็นอิสระ จากกัน และมีป้อมปราการเป็นศูนย์กลาง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มีความชำนาญในการเดินเรือ และมีความสามารถด้านการรบ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พ่อค้าไมซินีเดินทางไปค้าขายไกลถึงช่องแคบยิบรอลตา ทะเลดำและอ่าวเปอร์เซีย </a:t>
            </a:r>
          </a:p>
          <a:p>
            <a:pPr>
              <a:lnSpc>
                <a:spcPts val="4605"/>
              </a:lnSpc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3453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806941" y="0"/>
            <a:ext cx="6481059" cy="6383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559746" flipH="1" flipV="1">
            <a:off x="14574901" y="4339225"/>
            <a:ext cx="671905" cy="4972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228690" y="729277"/>
            <a:ext cx="1156502" cy="15394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823364" y="2615689"/>
            <a:ext cx="1123655" cy="11524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723117" y="4677355"/>
            <a:ext cx="2536183" cy="86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</a:pPr>
            <a:r>
              <a:rPr lang="en-US" sz="2467">
                <a:solidFill>
                  <a:srgbClr val="000000"/>
                </a:solidFill>
                <a:cs typeface="milk tea"/>
              </a:rPr>
              <a:t>คาบสมุทร</a:t>
            </a:r>
          </a:p>
          <a:p>
            <a:pPr algn="ctr">
              <a:lnSpc>
                <a:spcPts val="3453"/>
              </a:lnSpc>
            </a:pPr>
            <a:r>
              <a:rPr lang="en-US" sz="2467">
                <a:solidFill>
                  <a:srgbClr val="000000"/>
                </a:solidFill>
                <a:cs typeface="milk tea"/>
              </a:rPr>
              <a:t>เพโลโพนีซัส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781232" y="4188528"/>
            <a:ext cx="3824091" cy="6269002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5670" r="-6556" b="-12228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056743" y="6904193"/>
            <a:ext cx="4343894" cy="33828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47181" y="7178659"/>
            <a:ext cx="2164183" cy="31083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595908" y="6916818"/>
            <a:ext cx="5076384" cy="468296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15080" y="972749"/>
            <a:ext cx="4928759" cy="109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อารยธรรมไมซินี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  <a:endParaRPr lang="en-US" sz="2878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846307"/>
            <a:ext cx="4623959" cy="1755923"/>
            <a:chOff x="0" y="0"/>
            <a:chExt cx="7136818" cy="27101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36818" cy="2710168"/>
            </a:xfrm>
            <a:custGeom>
              <a:avLst/>
              <a:gdLst/>
              <a:ahLst/>
              <a:cxnLst/>
              <a:rect l="l" t="t" r="r" b="b"/>
              <a:pathLst>
                <a:path w="7136818" h="2710168">
                  <a:moveTo>
                    <a:pt x="7012358" y="2710168"/>
                  </a:moveTo>
                  <a:lnTo>
                    <a:pt x="124460" y="2710168"/>
                  </a:lnTo>
                  <a:cubicBezTo>
                    <a:pt x="55880" y="2710168"/>
                    <a:pt x="0" y="2654288"/>
                    <a:pt x="0" y="2585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12358" y="0"/>
                  </a:lnTo>
                  <a:cubicBezTo>
                    <a:pt x="7080938" y="0"/>
                    <a:pt x="7136818" y="55880"/>
                    <a:pt x="7136818" y="124460"/>
                  </a:cubicBezTo>
                  <a:lnTo>
                    <a:pt x="7136818" y="2585708"/>
                  </a:lnTo>
                  <a:cubicBezTo>
                    <a:pt x="7136818" y="2654288"/>
                    <a:pt x="7080938" y="2710168"/>
                    <a:pt x="7012358" y="2710168"/>
                  </a:cubicBezTo>
                  <a:close/>
                </a:path>
              </a:pathLst>
            </a:custGeom>
            <a:solidFill>
              <a:srgbClr val="95C8D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806941" y="0"/>
            <a:ext cx="6481059" cy="63838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167320" y="1218040"/>
            <a:ext cx="10718337" cy="871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พวกไมซีนีขยายอิทธิพลไปทั่วดินแดนฝั่งตะวันออกของทะเลเมดิเตอร์เรเนียน และเข้ายึดเมืองทรอยคู่แข่งในสงครามโทรจันได้สำเร็จ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สงครามดังกล่าวเป็นหนึ่งในเหตุการณ์สำคัญที่สุดในเทพปกรณัมกรีก และมีการบอกเล่าผ่านงานวรรณกรรมกรีกหลายชิ้น ที่โดดเด่นที่สุด คือ อีเลียดและโอดิสซีย์ของโฮเมอร์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คนส่วนใหญ่เชื่อว่าทั้งสงครามและกรุงทรอยเป็นนิทานปรำปรา</a:t>
            </a:r>
          </a:p>
          <a:p>
            <a:pPr>
              <a:lnSpc>
                <a:spcPts val="4605"/>
              </a:lnSpc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       ที่แต่งขึ้น                                  </a:t>
            </a:r>
          </a:p>
          <a:p>
            <a:pPr marL="710169" lvl="1" indent="-355084">
              <a:lnSpc>
                <a:spcPts val="4605"/>
              </a:lnSpc>
              <a:buFont typeface="Arial"/>
              <a:buChar char="•"/>
            </a:pPr>
            <a:r>
              <a:rPr lang="en-US" sz="3289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อย่างไรก็ดี ในปี 1868 นักโบราณคดีชาว                                                     เยอรมันไฮน์ริช ชไลมันน์พบกับแฟรงก์                                                                            คัลเวิร์ท ผู้โน้มน้าวชไลมันน์ว่า กรุงทรอย                                                                           เป็นสถานที่ที่มีอยู่จริง </a:t>
            </a: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>
              <a:lnSpc>
                <a:spcPts val="4605"/>
              </a:lnSpc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3453"/>
              </a:lnSpc>
              <a:spcBef>
                <a:spcPct val="0"/>
              </a:spcBef>
            </a:pPr>
            <a:endParaRPr lang="en-US" sz="3289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20116" y="2011680"/>
            <a:ext cx="6811699" cy="8418954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6698605" y="252783"/>
            <a:ext cx="1187052" cy="118704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5670" r="-6556" b="-12228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13181" y="5436116"/>
            <a:ext cx="2862021" cy="48508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02293" y="8340074"/>
            <a:ext cx="6280407" cy="194692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0" y="895350"/>
            <a:ext cx="4928759" cy="170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 err="1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สงครามโทรจัน</a:t>
            </a:r>
            <a:endParaRPr lang="en-US" sz="4800" dirty="0">
              <a:solidFill>
                <a:srgbClr val="0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Trojan War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7181" y="255463"/>
            <a:ext cx="3846986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milk tea Med" pitchFamily="2" charset="-34"/>
                <a:cs typeface="milk tea Med" pitchFamily="2" charset="-34"/>
              </a:rPr>
              <a:t>อารยธรรมกรีก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2307</Words>
  <Application>Microsoft Office PowerPoint</Application>
  <PresentationFormat>กำหนดเอง</PresentationFormat>
  <Paragraphs>287</Paragraphs>
  <Slides>26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26</vt:i4>
      </vt:variant>
    </vt:vector>
  </HeadingPairs>
  <TitlesOfParts>
    <vt:vector size="31" baseType="lpstr">
      <vt:lpstr>Calibri</vt:lpstr>
      <vt:lpstr>milk tea Med</vt:lpstr>
      <vt:lpstr>milk tea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อารยธรรมกรีกโบราณ</dc:title>
  <dc:creator>user</dc:creator>
  <cp:lastModifiedBy>user</cp:lastModifiedBy>
  <cp:revision>2</cp:revision>
  <dcterms:created xsi:type="dcterms:W3CDTF">2006-08-16T00:00:00Z</dcterms:created>
  <dcterms:modified xsi:type="dcterms:W3CDTF">2022-02-13T06:49:28Z</dcterms:modified>
  <dc:identifier>DAE2Oq6Fp_k</dc:identifier>
</cp:coreProperties>
</file>